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6" r:id="rId3"/>
    <p:sldId id="264" r:id="rId4"/>
    <p:sldId id="265" r:id="rId5"/>
    <p:sldId id="266" r:id="rId6"/>
    <p:sldId id="314" r:id="rId7"/>
    <p:sldId id="454" r:id="rId8"/>
    <p:sldId id="382" r:id="rId9"/>
    <p:sldId id="365" r:id="rId10"/>
    <p:sldId id="456" r:id="rId11"/>
    <p:sldId id="468" r:id="rId12"/>
    <p:sldId id="458" r:id="rId13"/>
    <p:sldId id="459" r:id="rId14"/>
    <p:sldId id="460" r:id="rId15"/>
    <p:sldId id="462" r:id="rId16"/>
    <p:sldId id="368" r:id="rId17"/>
    <p:sldId id="463" r:id="rId18"/>
    <p:sldId id="464" r:id="rId19"/>
    <p:sldId id="465" r:id="rId20"/>
    <p:sldId id="466" r:id="rId21"/>
    <p:sldId id="412" r:id="rId22"/>
    <p:sldId id="467" r:id="rId23"/>
    <p:sldId id="469" r:id="rId24"/>
    <p:sldId id="453" r:id="rId25"/>
    <p:sldId id="470" r:id="rId26"/>
    <p:sldId id="471" r:id="rId27"/>
    <p:sldId id="472" r:id="rId28"/>
    <p:sldId id="476" r:id="rId29"/>
    <p:sldId id="477" r:id="rId30"/>
    <p:sldId id="478" r:id="rId31"/>
    <p:sldId id="532" r:id="rId32"/>
    <p:sldId id="533" r:id="rId33"/>
    <p:sldId id="539" r:id="rId34"/>
    <p:sldId id="535" r:id="rId35"/>
    <p:sldId id="540" r:id="rId36"/>
    <p:sldId id="536" r:id="rId37"/>
    <p:sldId id="537" r:id="rId38"/>
    <p:sldId id="538" r:id="rId39"/>
    <p:sldId id="541" r:id="rId40"/>
    <p:sldId id="40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A Lennick" initials="MAL" lastIdx="1" clrIdx="0">
    <p:extLst>
      <p:ext uri="{19B8F6BF-5375-455C-9EA6-DF929625EA0E}">
        <p15:presenceInfo xmlns:p15="http://schemas.microsoft.com/office/powerpoint/2012/main" userId="ac0cf61c49fc8f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5T19:24:40.345" idx="1">
    <p:pos x="6515" y="3475"/>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7DC67-D5B8-4727-BCDF-046F964C5A0C}" type="datetimeFigureOut">
              <a:rPr lang="en-US" smtClean="0"/>
              <a:t>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97D79-220B-4146-B8AF-A209DAB0C062}" type="slidenum">
              <a:rPr lang="en-US" smtClean="0"/>
              <a:t>‹#›</a:t>
            </a:fld>
            <a:endParaRPr lang="en-US"/>
          </a:p>
        </p:txBody>
      </p:sp>
    </p:spTree>
    <p:extLst>
      <p:ext uri="{BB962C8B-B14F-4D97-AF65-F5344CB8AC3E}">
        <p14:creationId xmlns:p14="http://schemas.microsoft.com/office/powerpoint/2010/main" val="376567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20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89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3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71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F962-5F1B-A1E0-1F83-762C4D6AAB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0BF8B6-FD66-FDAA-8070-BFF22F6FC5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A52A61-DB1A-B45A-E381-505FC382C030}"/>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5" name="Footer Placeholder 4">
            <a:extLst>
              <a:ext uri="{FF2B5EF4-FFF2-40B4-BE49-F238E27FC236}">
                <a16:creationId xmlns:a16="http://schemas.microsoft.com/office/drawing/2014/main" id="{AACCF44E-ECFE-6974-73BD-B486506DF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D0E0E-465E-179F-516B-798190360009}"/>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40446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D9AA-6FAA-C37A-9681-F4923871E9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5E6A9-ACC8-7151-B1E2-077F6C63D0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28998-B3A4-1072-0747-7EF5C820E574}"/>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5" name="Footer Placeholder 4">
            <a:extLst>
              <a:ext uri="{FF2B5EF4-FFF2-40B4-BE49-F238E27FC236}">
                <a16:creationId xmlns:a16="http://schemas.microsoft.com/office/drawing/2014/main" id="{43EBA026-AB20-63DF-961B-6C321AA9C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0C7D8-9B2A-71B0-00F6-A51C817C3C1B}"/>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36559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3CE266-CEEE-A1FD-7684-8DFFB6F46F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373E7C-986F-8F25-48B7-22E8F6BD83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D5F85-63C6-879F-531A-037D4C81CCCE}"/>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5" name="Footer Placeholder 4">
            <a:extLst>
              <a:ext uri="{FF2B5EF4-FFF2-40B4-BE49-F238E27FC236}">
                <a16:creationId xmlns:a16="http://schemas.microsoft.com/office/drawing/2014/main" id="{92ACE12B-EC55-CACD-5E22-1DCF7D628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1626A-9BB2-3DB4-A42D-A3E20A733A8B}"/>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63084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35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87880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015196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43128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65751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740043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709588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42974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9C92-446A-C3E8-9109-5688DDA6C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B3D6EC-081C-F74B-3B19-B262B64E2E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AF63C-6BC8-E0D7-68C9-3FCF1776AFEC}"/>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5" name="Footer Placeholder 4">
            <a:extLst>
              <a:ext uri="{FF2B5EF4-FFF2-40B4-BE49-F238E27FC236}">
                <a16:creationId xmlns:a16="http://schemas.microsoft.com/office/drawing/2014/main" id="{AFC2E861-E45F-2E74-EECF-266DD78A5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6089F-0874-E096-6EED-B9EDD2CDC4CA}"/>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3176555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53149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13930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86412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064-B161-5CB8-83BB-46F2B55BD4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D26837-139C-FE5F-DFA3-4E76C75716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6786F6-E526-457A-3343-1B377D86355D}"/>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5" name="Footer Placeholder 4">
            <a:extLst>
              <a:ext uri="{FF2B5EF4-FFF2-40B4-BE49-F238E27FC236}">
                <a16:creationId xmlns:a16="http://schemas.microsoft.com/office/drawing/2014/main" id="{812F7047-0A54-8AD2-D084-B2DD6AFB4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FC072-F2F9-6B05-8BDA-B550092F3653}"/>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421913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4BAD-9139-1A0F-D3CA-32BC060D97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658A9-2940-ABDB-4557-2B0F29449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AC8AF3-3B05-768F-290D-ED6A67CF12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43EA94-FE2A-1A82-FD31-8B59311DD56B}"/>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6" name="Footer Placeholder 5">
            <a:extLst>
              <a:ext uri="{FF2B5EF4-FFF2-40B4-BE49-F238E27FC236}">
                <a16:creationId xmlns:a16="http://schemas.microsoft.com/office/drawing/2014/main" id="{1F42023F-79E7-3A89-4142-557793770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EF881-758F-9399-7402-3171E13ACF26}"/>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214118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C281-0B87-FAF1-B8B4-76DEB8DEB5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25E6A-28BF-8919-83C6-9C979EC9F2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A4A708-EEDD-3768-94A0-061BD9A195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E19FED-AE45-EE14-990E-2150D380C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55D889-9B90-B715-A111-93869F2609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F6942F-98CF-26E0-8869-52308E4E9F72}"/>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8" name="Footer Placeholder 7">
            <a:extLst>
              <a:ext uri="{FF2B5EF4-FFF2-40B4-BE49-F238E27FC236}">
                <a16:creationId xmlns:a16="http://schemas.microsoft.com/office/drawing/2014/main" id="{BF0489B7-797D-1B0E-AACD-51369E0D5B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1F79BB-5BFA-17D8-423E-19F5B98C4C54}"/>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45354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ED6-880C-3D2C-AF31-225EB90D85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AB9B8E-2511-1E1B-220A-4169957C36A2}"/>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4" name="Footer Placeholder 3">
            <a:extLst>
              <a:ext uri="{FF2B5EF4-FFF2-40B4-BE49-F238E27FC236}">
                <a16:creationId xmlns:a16="http://schemas.microsoft.com/office/drawing/2014/main" id="{59AE57B8-5924-4C03-3759-DDB30A4548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B89076-7707-00FE-899F-999AB18ED3B0}"/>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207522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C993A-BFB0-09A7-678A-7987748AF377}"/>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3" name="Footer Placeholder 2">
            <a:extLst>
              <a:ext uri="{FF2B5EF4-FFF2-40B4-BE49-F238E27FC236}">
                <a16:creationId xmlns:a16="http://schemas.microsoft.com/office/drawing/2014/main" id="{870202C0-0D38-4C40-9C47-E04DD84D7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59A1E3-638E-6CC1-14C0-5E91947C7266}"/>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65819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6856-9534-4581-7F42-C63D0E51E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542EF-5277-C397-54B8-99CD50BA4E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B390D2-FF09-143C-3795-EF02DA987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60A9E-DEC1-403E-0263-9DCFC0889683}"/>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6" name="Footer Placeholder 5">
            <a:extLst>
              <a:ext uri="{FF2B5EF4-FFF2-40B4-BE49-F238E27FC236}">
                <a16:creationId xmlns:a16="http://schemas.microsoft.com/office/drawing/2014/main" id="{3BC519DA-CD93-5A56-149B-EC0623FCC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BA60D-489A-F97F-60EF-9D9CA30D259F}"/>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358883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1EEC-343A-91FC-8B0C-A55DA8E79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98D668-8873-CD65-053E-0EA8EFF4A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643EF6-C83D-3B8B-E956-137C19BC5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66A69-4218-5AFD-5F68-8633460FF044}"/>
              </a:ext>
            </a:extLst>
          </p:cNvPr>
          <p:cNvSpPr>
            <a:spLocks noGrp="1"/>
          </p:cNvSpPr>
          <p:nvPr>
            <p:ph type="dt" sz="half" idx="10"/>
          </p:nvPr>
        </p:nvSpPr>
        <p:spPr/>
        <p:txBody>
          <a:bodyPr/>
          <a:lstStyle/>
          <a:p>
            <a:fld id="{337D91E3-37C9-42FF-9EA0-00C76E0D4028}" type="datetimeFigureOut">
              <a:rPr lang="en-US" smtClean="0"/>
              <a:t>2/10/2024</a:t>
            </a:fld>
            <a:endParaRPr lang="en-US"/>
          </a:p>
        </p:txBody>
      </p:sp>
      <p:sp>
        <p:nvSpPr>
          <p:cNvPr id="6" name="Footer Placeholder 5">
            <a:extLst>
              <a:ext uri="{FF2B5EF4-FFF2-40B4-BE49-F238E27FC236}">
                <a16:creationId xmlns:a16="http://schemas.microsoft.com/office/drawing/2014/main" id="{188240DE-3290-5BBD-5AAB-8A2A85FE18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68341-27F6-0E7F-425E-7550C88257D9}"/>
              </a:ext>
            </a:extLst>
          </p:cNvPr>
          <p:cNvSpPr>
            <a:spLocks noGrp="1"/>
          </p:cNvSpPr>
          <p:nvPr>
            <p:ph type="sldNum" sz="quarter" idx="12"/>
          </p:nvPr>
        </p:nvSpPr>
        <p:spPr/>
        <p:txBody>
          <a:bodyPr/>
          <a:lstStyle/>
          <a:p>
            <a:fld id="{8CD58E5A-AF01-4A34-94F7-B0E17B45BC22}" type="slidenum">
              <a:rPr lang="en-US" smtClean="0"/>
              <a:t>‹#›</a:t>
            </a:fld>
            <a:endParaRPr lang="en-US"/>
          </a:p>
        </p:txBody>
      </p:sp>
    </p:spTree>
    <p:extLst>
      <p:ext uri="{BB962C8B-B14F-4D97-AF65-F5344CB8AC3E}">
        <p14:creationId xmlns:p14="http://schemas.microsoft.com/office/powerpoint/2010/main" val="23554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DFE13-9339-6682-6502-912AA8E395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6D34D3-EA91-4374-544B-8207DF0B4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84A5A-B9F1-3B22-890F-87CF9570B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D91E3-37C9-42FF-9EA0-00C76E0D4028}" type="datetimeFigureOut">
              <a:rPr lang="en-US" smtClean="0"/>
              <a:t>2/10/2024</a:t>
            </a:fld>
            <a:endParaRPr lang="en-US"/>
          </a:p>
        </p:txBody>
      </p:sp>
      <p:sp>
        <p:nvSpPr>
          <p:cNvPr id="5" name="Footer Placeholder 4">
            <a:extLst>
              <a:ext uri="{FF2B5EF4-FFF2-40B4-BE49-F238E27FC236}">
                <a16:creationId xmlns:a16="http://schemas.microsoft.com/office/drawing/2014/main" id="{525F8129-2012-A345-DEB9-37C31D552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DFACA9-955A-839E-9290-D296E2958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58E5A-AF01-4A34-94F7-B0E17B45BC22}" type="slidenum">
              <a:rPr lang="en-US" smtClean="0"/>
              <a:t>‹#›</a:t>
            </a:fld>
            <a:endParaRPr lang="en-US"/>
          </a:p>
        </p:txBody>
      </p:sp>
    </p:spTree>
    <p:extLst>
      <p:ext uri="{BB962C8B-B14F-4D97-AF65-F5344CB8AC3E}">
        <p14:creationId xmlns:p14="http://schemas.microsoft.com/office/powerpoint/2010/main" val="214192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2269274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fif"/><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fif"/><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fif"/><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usconstitution.net/glossary.html#REPUBLIC" TargetMode="External"/><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A2C2-984F-9F35-4E23-2349E969120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A2C123E-7952-0C8E-137F-F60550A6AB5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EE8DC50-0671-8D89-E553-C745537FA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251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0E56-262B-B713-0244-93D02E19435F}"/>
              </a:ext>
            </a:extLst>
          </p:cNvPr>
          <p:cNvSpPr>
            <a:spLocks noGrp="1"/>
          </p:cNvSpPr>
          <p:nvPr>
            <p:ph type="title"/>
          </p:nvPr>
        </p:nvSpPr>
        <p:spPr>
          <a:xfrm>
            <a:off x="949960" y="415925"/>
            <a:ext cx="10515600" cy="1325563"/>
          </a:xfrm>
          <a:solidFill>
            <a:schemeClr val="tx1"/>
          </a:solidFill>
        </p:spPr>
        <p:txBody>
          <a:bodyPr>
            <a:normAutofit fontScale="90000"/>
          </a:bodyPr>
          <a:lstStyle/>
          <a:p>
            <a:pPr algn="ctr"/>
            <a:r>
              <a:rPr lang="en-US" dirty="0">
                <a:solidFill>
                  <a:schemeClr val="bg1"/>
                </a:solidFill>
              </a:rPr>
              <a:t>Did you know the Declaration of Independence lists the Deity of  God four times?</a:t>
            </a:r>
          </a:p>
        </p:txBody>
      </p:sp>
    </p:spTree>
    <p:extLst>
      <p:ext uri="{BB962C8B-B14F-4D97-AF65-F5344CB8AC3E}">
        <p14:creationId xmlns:p14="http://schemas.microsoft.com/office/powerpoint/2010/main" val="377097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9F7BEC95-2AD3-AD81-FA57-90B8D1818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33731-3DEA-2A55-2EF8-71C422E49723}"/>
              </a:ext>
            </a:extLst>
          </p:cNvPr>
          <p:cNvSpPr>
            <a:spLocks noGrp="1"/>
          </p:cNvSpPr>
          <p:nvPr>
            <p:ph type="title"/>
          </p:nvPr>
        </p:nvSpPr>
        <p:spPr/>
        <p:txBody>
          <a:bodyPr/>
          <a:lstStyle/>
          <a:p>
            <a:pPr algn="ctr"/>
            <a:r>
              <a:rPr lang="en-US" dirty="0">
                <a:latin typeface="Mistral" panose="03090702030407020403" pitchFamily="66" charset="0"/>
              </a:rPr>
              <a:t>Ingredient # 2 to American Exceptionalism</a:t>
            </a:r>
            <a:br>
              <a:rPr lang="en-US" dirty="0">
                <a:latin typeface="Mistral" panose="03090702030407020403" pitchFamily="66" charset="0"/>
              </a:rPr>
            </a:br>
            <a:r>
              <a:rPr lang="en-US" dirty="0">
                <a:latin typeface="Mistral" panose="03090702030407020403" pitchFamily="66" charset="0"/>
              </a:rPr>
              <a:t>-We understand there are unalienable rights</a:t>
            </a:r>
            <a:endParaRPr lang="en-US" dirty="0"/>
          </a:p>
        </p:txBody>
      </p:sp>
      <p:sp>
        <p:nvSpPr>
          <p:cNvPr id="3" name="Content Placeholder 2">
            <a:extLst>
              <a:ext uri="{FF2B5EF4-FFF2-40B4-BE49-F238E27FC236}">
                <a16:creationId xmlns:a16="http://schemas.microsoft.com/office/drawing/2014/main" id="{10CDE935-751B-12DE-127C-4AE8D2C69497}"/>
              </a:ext>
            </a:extLst>
          </p:cNvPr>
          <p:cNvSpPr>
            <a:spLocks noGrp="1"/>
          </p:cNvSpPr>
          <p:nvPr>
            <p:ph idx="1"/>
          </p:nvPr>
        </p:nvSpPr>
        <p:spPr>
          <a:xfrm>
            <a:off x="770021" y="1514007"/>
            <a:ext cx="10365340" cy="4662956"/>
          </a:xfrm>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t>
            </a:r>
            <a:r>
              <a:rPr lang="en-US" sz="3200" b="0" i="0" dirty="0">
                <a:effectLst/>
                <a:latin typeface="Times New Roman" panose="02020603050405020304" pitchFamily="18" charset="0"/>
                <a:cs typeface="Times New Roman" panose="02020603050405020304" pitchFamily="18" charset="0"/>
              </a:rPr>
              <a:t>We hold these truths to be self-evident, that all men are created equal, that they are</a:t>
            </a:r>
            <a:r>
              <a:rPr lang="en-US" sz="3200" i="0" dirty="0">
                <a:effectLst/>
                <a:latin typeface="Times New Roman" panose="02020603050405020304" pitchFamily="18" charset="0"/>
                <a:cs typeface="Times New Roman" panose="02020603050405020304" pitchFamily="18" charset="0"/>
              </a:rPr>
              <a:t> endowed by their Creator </a:t>
            </a:r>
            <a:r>
              <a:rPr lang="en-US" sz="3200" b="0" i="0" dirty="0">
                <a:effectLst/>
                <a:latin typeface="Times New Roman" panose="02020603050405020304" pitchFamily="18" charset="0"/>
                <a:cs typeface="Times New Roman" panose="02020603050405020304" pitchFamily="18" charset="0"/>
              </a:rPr>
              <a:t>with certain </a:t>
            </a:r>
            <a:r>
              <a:rPr lang="en-US" sz="3200" b="1" i="0" dirty="0">
                <a:effectLst/>
                <a:latin typeface="Times New Roman" panose="02020603050405020304" pitchFamily="18" charset="0"/>
                <a:cs typeface="Times New Roman" panose="02020603050405020304" pitchFamily="18" charset="0"/>
              </a:rPr>
              <a:t>unalienable Rights</a:t>
            </a:r>
            <a:r>
              <a:rPr lang="en-US" sz="3200" b="0" i="0" dirty="0">
                <a:effectLst/>
                <a:latin typeface="Times New Roman" panose="02020603050405020304" pitchFamily="18" charset="0"/>
                <a:cs typeface="Times New Roman" panose="02020603050405020304" pitchFamily="18" charset="0"/>
              </a:rPr>
              <a:t>, that among these are Life, Liberty and the pursuit of Happiness.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09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A63874E9-3C3C-F80C-5801-A8F7A71E8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CB963-2DCB-5BE2-E81B-E143F28A39AB}"/>
              </a:ext>
            </a:extLst>
          </p:cNvPr>
          <p:cNvSpPr>
            <a:spLocks noGrp="1"/>
          </p:cNvSpPr>
          <p:nvPr>
            <p:ph type="title"/>
          </p:nvPr>
        </p:nvSpPr>
        <p:spPr/>
        <p:txBody>
          <a:bodyPr/>
          <a:lstStyle/>
          <a:p>
            <a:pPr algn="ctr"/>
            <a:r>
              <a:rPr lang="en-US" dirty="0">
                <a:latin typeface="Mistral" panose="03090702030407020403" pitchFamily="66" charset="0"/>
              </a:rPr>
              <a:t>Ingredient # 2 to American Exceptionalism</a:t>
            </a:r>
            <a:br>
              <a:rPr lang="en-US" dirty="0">
                <a:latin typeface="Mistral" panose="03090702030407020403" pitchFamily="66" charset="0"/>
              </a:rPr>
            </a:br>
            <a:r>
              <a:rPr lang="en-US" dirty="0">
                <a:latin typeface="Mistral" panose="03090702030407020403" pitchFamily="66" charset="0"/>
              </a:rPr>
              <a:t>-We understand there are unalienable rights</a:t>
            </a:r>
            <a:endParaRPr lang="en-US" dirty="0"/>
          </a:p>
        </p:txBody>
      </p:sp>
      <p:sp>
        <p:nvSpPr>
          <p:cNvPr id="3" name="Content Placeholder 2">
            <a:extLst>
              <a:ext uri="{FF2B5EF4-FFF2-40B4-BE49-F238E27FC236}">
                <a16:creationId xmlns:a16="http://schemas.microsoft.com/office/drawing/2014/main" id="{3EBF4307-014D-23CB-9D84-946F937CECE8}"/>
              </a:ext>
            </a:extLst>
          </p:cNvPr>
          <p:cNvSpPr>
            <a:spLocks noGrp="1"/>
          </p:cNvSpPr>
          <p:nvPr>
            <p:ph idx="1"/>
          </p:nvPr>
        </p:nvSpPr>
        <p:spPr>
          <a:xfrm>
            <a:off x="2956561" y="1514007"/>
            <a:ext cx="8178800" cy="4662956"/>
          </a:xfrm>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t>
            </a:r>
            <a:r>
              <a:rPr lang="en-US" sz="3200" b="0" i="0" dirty="0">
                <a:effectLst/>
                <a:latin typeface="Times New Roman" panose="02020603050405020304" pitchFamily="18" charset="0"/>
                <a:cs typeface="Times New Roman" panose="02020603050405020304" pitchFamily="18" charset="0"/>
              </a:rPr>
              <a:t>We hold these truths to be self-evident, that all men are created equal, that they are</a:t>
            </a:r>
            <a:r>
              <a:rPr lang="en-US" sz="3200" i="0" dirty="0">
                <a:effectLst/>
                <a:latin typeface="Times New Roman" panose="02020603050405020304" pitchFamily="18" charset="0"/>
                <a:cs typeface="Times New Roman" panose="02020603050405020304" pitchFamily="18" charset="0"/>
              </a:rPr>
              <a:t> endowed by their Creator </a:t>
            </a:r>
            <a:r>
              <a:rPr lang="en-US" sz="3200" b="0" i="0" dirty="0">
                <a:effectLst/>
                <a:latin typeface="Times New Roman" panose="02020603050405020304" pitchFamily="18" charset="0"/>
                <a:cs typeface="Times New Roman" panose="02020603050405020304" pitchFamily="18" charset="0"/>
              </a:rPr>
              <a:t>with certain </a:t>
            </a:r>
            <a:r>
              <a:rPr lang="en-US" sz="3200" b="1" i="0" dirty="0">
                <a:effectLst/>
                <a:latin typeface="Times New Roman" panose="02020603050405020304" pitchFamily="18" charset="0"/>
                <a:cs typeface="Times New Roman" panose="02020603050405020304" pitchFamily="18" charset="0"/>
              </a:rPr>
              <a:t>unalienable Rights</a:t>
            </a:r>
            <a:r>
              <a:rPr lang="en-US" sz="3200" b="0" i="0" dirty="0">
                <a:effectLst/>
                <a:latin typeface="Times New Roman" panose="02020603050405020304" pitchFamily="18" charset="0"/>
                <a:cs typeface="Times New Roman" panose="02020603050405020304" pitchFamily="18" charset="0"/>
              </a:rPr>
              <a:t>, that among these are Life, Liberty and the pursuit of Happiness.</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7DEAEB8-0EC9-2C92-2712-571B10512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12192000" cy="6877050"/>
          </a:xfrm>
          <a:prstGeom prst="rect">
            <a:avLst/>
          </a:prstGeom>
        </p:spPr>
      </p:pic>
    </p:spTree>
    <p:extLst>
      <p:ext uri="{BB962C8B-B14F-4D97-AF65-F5344CB8AC3E}">
        <p14:creationId xmlns:p14="http://schemas.microsoft.com/office/powerpoint/2010/main" val="303264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4F45CA96-D98B-0586-BD24-57556933F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0BF3F-45B5-6B00-E512-2911B109CB8F}"/>
              </a:ext>
            </a:extLst>
          </p:cNvPr>
          <p:cNvSpPr>
            <a:spLocks noGrp="1"/>
          </p:cNvSpPr>
          <p:nvPr>
            <p:ph type="title"/>
          </p:nvPr>
        </p:nvSpPr>
        <p:spPr/>
        <p:txBody>
          <a:bodyPr/>
          <a:lstStyle/>
          <a:p>
            <a:pPr algn="ctr"/>
            <a:r>
              <a:rPr lang="en-US" dirty="0">
                <a:latin typeface="Mistral" panose="03090702030407020403" pitchFamily="66" charset="0"/>
              </a:rPr>
              <a:t>Ingredient # 3 to American Exceptionalism</a:t>
            </a:r>
            <a:br>
              <a:rPr lang="en-US" dirty="0">
                <a:latin typeface="Mistral" panose="03090702030407020403" pitchFamily="66" charset="0"/>
              </a:rPr>
            </a:br>
            <a:r>
              <a:rPr lang="en-US" dirty="0">
                <a:latin typeface="Mistral" panose="03090702030407020403" pitchFamily="66" charset="0"/>
              </a:rPr>
              <a:t>-Government is to protect Unalienable Rights</a:t>
            </a:r>
            <a:endParaRPr lang="en-US" dirty="0"/>
          </a:p>
        </p:txBody>
      </p:sp>
      <p:sp>
        <p:nvSpPr>
          <p:cNvPr id="3" name="Content Placeholder 2">
            <a:extLst>
              <a:ext uri="{FF2B5EF4-FFF2-40B4-BE49-F238E27FC236}">
                <a16:creationId xmlns:a16="http://schemas.microsoft.com/office/drawing/2014/main" id="{755C8B99-81ED-ADEA-C2D9-1E828F852AD6}"/>
              </a:ext>
            </a:extLst>
          </p:cNvPr>
          <p:cNvSpPr>
            <a:spLocks noGrp="1"/>
          </p:cNvSpPr>
          <p:nvPr>
            <p:ph idx="1"/>
          </p:nvPr>
        </p:nvSpPr>
        <p:spPr>
          <a:xfrm>
            <a:off x="2956561" y="1514007"/>
            <a:ext cx="8178800" cy="4662956"/>
          </a:xfrm>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B079366-D641-A11F-E88A-B9A161221160}"/>
              </a:ext>
            </a:extLst>
          </p:cNvPr>
          <p:cNvSpPr txBox="1"/>
          <p:nvPr/>
        </p:nvSpPr>
        <p:spPr>
          <a:xfrm>
            <a:off x="563880" y="2009349"/>
            <a:ext cx="10789920" cy="1077218"/>
          </a:xfrm>
          <a:prstGeom prst="rect">
            <a:avLst/>
          </a:prstGeom>
          <a:noFill/>
        </p:spPr>
        <p:txBody>
          <a:bodyPr wrap="square">
            <a:spAutoFit/>
          </a:bodyPr>
          <a:lstStyle/>
          <a:p>
            <a:pPr marL="0" indent="0">
              <a:buNone/>
            </a:pPr>
            <a:r>
              <a:rPr lang="en-US" sz="3200" dirty="0">
                <a:latin typeface="Times New Roman" panose="02020603050405020304" pitchFamily="18" charset="0"/>
                <a:cs typeface="Times New Roman" panose="02020603050405020304" pitchFamily="18" charset="0"/>
              </a:rPr>
              <a:t>-</a:t>
            </a:r>
            <a:r>
              <a:rPr lang="en-US" sz="3200" b="0" i="0" dirty="0">
                <a:effectLst/>
                <a:latin typeface="Times New Roman" panose="02020603050405020304" pitchFamily="18" charset="0"/>
                <a:cs typeface="Times New Roman" panose="02020603050405020304" pitchFamily="18" charset="0"/>
              </a:rPr>
              <a:t>That to secure these rights, governments are instituted among men….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77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FA905C89-1518-5B8B-CBFA-BB2558965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73EF5-6716-80B2-2BCE-A62AE1C2BCCF}"/>
              </a:ext>
            </a:extLst>
          </p:cNvPr>
          <p:cNvSpPr>
            <a:spLocks noGrp="1"/>
          </p:cNvSpPr>
          <p:nvPr>
            <p:ph type="title"/>
          </p:nvPr>
        </p:nvSpPr>
        <p:spPr/>
        <p:txBody>
          <a:bodyPr/>
          <a:lstStyle/>
          <a:p>
            <a:pPr algn="ctr"/>
            <a:r>
              <a:rPr lang="en-US" dirty="0">
                <a:latin typeface="Mistral" panose="03090702030407020403" pitchFamily="66" charset="0"/>
              </a:rPr>
              <a:t>Ingredient # 3 to American Exceptionalism</a:t>
            </a:r>
            <a:br>
              <a:rPr lang="en-US" dirty="0">
                <a:latin typeface="Mistral" panose="03090702030407020403" pitchFamily="66" charset="0"/>
              </a:rPr>
            </a:br>
            <a:r>
              <a:rPr lang="en-US" dirty="0">
                <a:latin typeface="Mistral" panose="03090702030407020403" pitchFamily="66" charset="0"/>
              </a:rPr>
              <a:t>-Government is to protect Unalienable Rights</a:t>
            </a:r>
            <a:endParaRPr lang="en-US" dirty="0"/>
          </a:p>
        </p:txBody>
      </p:sp>
      <p:sp>
        <p:nvSpPr>
          <p:cNvPr id="3" name="Content Placeholder 2">
            <a:extLst>
              <a:ext uri="{FF2B5EF4-FFF2-40B4-BE49-F238E27FC236}">
                <a16:creationId xmlns:a16="http://schemas.microsoft.com/office/drawing/2014/main" id="{BF4212C4-6AB7-7B76-E2B0-F5983A049E3C}"/>
              </a:ext>
            </a:extLst>
          </p:cNvPr>
          <p:cNvSpPr>
            <a:spLocks noGrp="1"/>
          </p:cNvSpPr>
          <p:nvPr>
            <p:ph idx="1"/>
          </p:nvPr>
        </p:nvSpPr>
        <p:spPr>
          <a:xfrm>
            <a:off x="2956561" y="1514007"/>
            <a:ext cx="8178800" cy="4662956"/>
          </a:xfrm>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D9CBA3B-0994-4A39-94B5-4072EC62659A}"/>
              </a:ext>
            </a:extLst>
          </p:cNvPr>
          <p:cNvSpPr txBox="1"/>
          <p:nvPr/>
        </p:nvSpPr>
        <p:spPr>
          <a:xfrm>
            <a:off x="563880" y="2009349"/>
            <a:ext cx="10789920" cy="1077218"/>
          </a:xfrm>
          <a:prstGeom prst="rect">
            <a:avLst/>
          </a:prstGeom>
          <a:noFill/>
        </p:spPr>
        <p:txBody>
          <a:bodyPr wrap="square">
            <a:spAutoFit/>
          </a:bodyPr>
          <a:lstStyle/>
          <a:p>
            <a:pPr marL="0" indent="0">
              <a:buNone/>
            </a:pPr>
            <a:r>
              <a:rPr lang="en-US" sz="3200" dirty="0">
                <a:latin typeface="Times New Roman" panose="02020603050405020304" pitchFamily="18" charset="0"/>
                <a:cs typeface="Times New Roman" panose="02020603050405020304" pitchFamily="18" charset="0"/>
              </a:rPr>
              <a:t>-</a:t>
            </a:r>
            <a:r>
              <a:rPr lang="en-US" sz="3200" b="0" i="0" dirty="0">
                <a:effectLst/>
                <a:latin typeface="Times New Roman" panose="02020603050405020304" pitchFamily="18" charset="0"/>
                <a:cs typeface="Times New Roman" panose="02020603050405020304" pitchFamily="18" charset="0"/>
              </a:rPr>
              <a:t>That to secure these rights, governments are instituted among men….</a:t>
            </a:r>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90D74B1-0520-8DCD-079C-73E7C2D20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20"/>
            <a:ext cx="12192000" cy="6865219"/>
          </a:xfrm>
          <a:prstGeom prst="rect">
            <a:avLst/>
          </a:prstGeom>
        </p:spPr>
      </p:pic>
    </p:spTree>
    <p:extLst>
      <p:ext uri="{BB962C8B-B14F-4D97-AF65-F5344CB8AC3E}">
        <p14:creationId xmlns:p14="http://schemas.microsoft.com/office/powerpoint/2010/main" val="336813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Ingredient # 4 to American Exceptionalism</a:t>
            </a:r>
            <a:br>
              <a:rPr lang="en-US" dirty="0">
                <a:latin typeface="Mistral" panose="03090702030407020403" pitchFamily="66" charset="0"/>
              </a:rPr>
            </a:br>
            <a:r>
              <a:rPr lang="en-US" dirty="0">
                <a:latin typeface="Mistral" panose="03090702030407020403" pitchFamily="66" charset="0"/>
              </a:rPr>
              <a:t>-There is a Fixed Moral Law</a:t>
            </a:r>
            <a:endParaRPr lang="en-US" dirty="0"/>
          </a:p>
        </p:txBody>
      </p:sp>
      <p:sp>
        <p:nvSpPr>
          <p:cNvPr id="3" name="Content Placeholder 2"/>
          <p:cNvSpPr>
            <a:spLocks noGrp="1"/>
          </p:cNvSpPr>
          <p:nvPr>
            <p:ph idx="1"/>
          </p:nvPr>
        </p:nvSpPr>
        <p:spPr>
          <a:xfrm>
            <a:off x="530190" y="1027906"/>
            <a:ext cx="11193381" cy="3901273"/>
          </a:xfrm>
        </p:spPr>
        <p:txBody>
          <a:bodyPr>
            <a:normAutofit/>
          </a:bodyPr>
          <a:lstStyle/>
          <a:p>
            <a:pPr marL="0" indent="0">
              <a:buNone/>
            </a:pPr>
            <a:endParaRPr lang="en-US" sz="3200" b="0" i="0" dirty="0">
              <a:effectLst/>
              <a:latin typeface="Times New Roman" panose="02020603050405020304" pitchFamily="18" charset="0"/>
              <a:cs typeface="Times New Roman" panose="02020603050405020304" pitchFamily="18" charset="0"/>
            </a:endParaRPr>
          </a:p>
          <a:p>
            <a:pPr marL="0" indent="0">
              <a:buNone/>
            </a:pPr>
            <a:r>
              <a:rPr lang="en-US" sz="3200" b="0" i="0" dirty="0">
                <a:effectLst/>
                <a:latin typeface="Times New Roman" panose="02020603050405020304" pitchFamily="18" charset="0"/>
                <a:cs typeface="Times New Roman" panose="02020603050405020304" pitchFamily="18" charset="0"/>
              </a:rPr>
              <a:t>-When in the Course of human events, it becomes necessary for one people to dissolve the political bands which have connected them with another, and</a:t>
            </a:r>
            <a:r>
              <a:rPr lang="en-US" sz="3200" b="1" i="0" dirty="0">
                <a:effectLst/>
                <a:latin typeface="Times New Roman" panose="02020603050405020304" pitchFamily="18" charset="0"/>
                <a:cs typeface="Times New Roman" panose="02020603050405020304" pitchFamily="18" charset="0"/>
              </a:rPr>
              <a:t> to assume among the powers of the earth, the separate and equal station to which the Laws of Nature and of Nature’s God entitle them</a:t>
            </a:r>
            <a:r>
              <a:rPr lang="en-US" sz="3200" b="0" i="0" dirty="0">
                <a:effectLst/>
                <a:latin typeface="Times New Roman" panose="02020603050405020304" pitchFamily="18" charset="0"/>
                <a:cs typeface="Times New Roman" panose="02020603050405020304" pitchFamily="18" charset="0"/>
              </a:rPr>
              <a:t>, a decent respect to the opinions of mankind requires that they should declare the causes which impel them to the separation.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44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7D62267D-227F-B79C-4799-7DFCAFEBC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A0587-AE67-E7D9-6B14-AFF257E0DCC0}"/>
              </a:ext>
            </a:extLst>
          </p:cNvPr>
          <p:cNvSpPr>
            <a:spLocks noGrp="1"/>
          </p:cNvSpPr>
          <p:nvPr>
            <p:ph type="title"/>
          </p:nvPr>
        </p:nvSpPr>
        <p:spPr/>
        <p:txBody>
          <a:bodyPr/>
          <a:lstStyle/>
          <a:p>
            <a:pPr algn="ctr"/>
            <a:r>
              <a:rPr lang="en-US" dirty="0">
                <a:latin typeface="Mistral" panose="03090702030407020403" pitchFamily="66" charset="0"/>
              </a:rPr>
              <a:t>Ingredient # 3 to American Exceptionalism</a:t>
            </a:r>
            <a:br>
              <a:rPr lang="en-US" dirty="0">
                <a:latin typeface="Mistral" panose="03090702030407020403" pitchFamily="66" charset="0"/>
              </a:rPr>
            </a:br>
            <a:r>
              <a:rPr lang="en-US" dirty="0">
                <a:latin typeface="Mistral" panose="03090702030407020403" pitchFamily="66" charset="0"/>
              </a:rPr>
              <a:t>-Government is to protect Unalienable Rights</a:t>
            </a:r>
            <a:endParaRPr lang="en-US" dirty="0"/>
          </a:p>
        </p:txBody>
      </p:sp>
      <p:sp>
        <p:nvSpPr>
          <p:cNvPr id="3" name="Content Placeholder 2">
            <a:extLst>
              <a:ext uri="{FF2B5EF4-FFF2-40B4-BE49-F238E27FC236}">
                <a16:creationId xmlns:a16="http://schemas.microsoft.com/office/drawing/2014/main" id="{FB87B6C6-CBA9-11D3-64F3-618CC9580D5A}"/>
              </a:ext>
            </a:extLst>
          </p:cNvPr>
          <p:cNvSpPr>
            <a:spLocks noGrp="1"/>
          </p:cNvSpPr>
          <p:nvPr>
            <p:ph idx="1"/>
          </p:nvPr>
        </p:nvSpPr>
        <p:spPr>
          <a:xfrm>
            <a:off x="2956561" y="1514007"/>
            <a:ext cx="8178800" cy="4662956"/>
          </a:xfrm>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EA6DB25-7A94-071D-21A2-0314F57C03F1}"/>
              </a:ext>
            </a:extLst>
          </p:cNvPr>
          <p:cNvSpPr txBox="1"/>
          <p:nvPr/>
        </p:nvSpPr>
        <p:spPr>
          <a:xfrm>
            <a:off x="563880" y="2009349"/>
            <a:ext cx="10789920" cy="1077218"/>
          </a:xfrm>
          <a:prstGeom prst="rect">
            <a:avLst/>
          </a:prstGeom>
          <a:noFill/>
        </p:spPr>
        <p:txBody>
          <a:bodyPr wrap="square">
            <a:spAutoFit/>
          </a:bodyPr>
          <a:lstStyle/>
          <a:p>
            <a:pPr marL="0" indent="0">
              <a:buNone/>
            </a:pPr>
            <a:r>
              <a:rPr lang="en-US" sz="3200" dirty="0">
                <a:latin typeface="Times New Roman" panose="02020603050405020304" pitchFamily="18" charset="0"/>
                <a:cs typeface="Times New Roman" panose="02020603050405020304" pitchFamily="18" charset="0"/>
              </a:rPr>
              <a:t>-</a:t>
            </a:r>
            <a:r>
              <a:rPr lang="en-US" sz="3200" b="0" i="0" dirty="0">
                <a:effectLst/>
                <a:latin typeface="Times New Roman" panose="02020603050405020304" pitchFamily="18" charset="0"/>
                <a:cs typeface="Times New Roman" panose="02020603050405020304" pitchFamily="18" charset="0"/>
              </a:rPr>
              <a:t>That to secure these rights, governments are instituted among men….</a:t>
            </a:r>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FEDB457-96AD-E9E1-CEC1-01970BD89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20"/>
            <a:ext cx="12192000" cy="6865219"/>
          </a:xfrm>
          <a:prstGeom prst="rect">
            <a:avLst/>
          </a:prstGeom>
        </p:spPr>
      </p:pic>
      <p:pic>
        <p:nvPicPr>
          <p:cNvPr id="7" name="Picture 6">
            <a:extLst>
              <a:ext uri="{FF2B5EF4-FFF2-40B4-BE49-F238E27FC236}">
                <a16:creationId xmlns:a16="http://schemas.microsoft.com/office/drawing/2014/main" id="{37567F22-2744-672B-9418-827AB5EBE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6397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6794833C-6BB6-0D4C-314C-7290D37DC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0EA54-27C6-57DF-A58E-C4960F9C329A}"/>
              </a:ext>
            </a:extLst>
          </p:cNvPr>
          <p:cNvSpPr>
            <a:spLocks noGrp="1"/>
          </p:cNvSpPr>
          <p:nvPr>
            <p:ph type="title"/>
          </p:nvPr>
        </p:nvSpPr>
        <p:spPr/>
        <p:txBody>
          <a:bodyPr/>
          <a:lstStyle/>
          <a:p>
            <a:pPr algn="ctr"/>
            <a:r>
              <a:rPr lang="en-US" dirty="0">
                <a:latin typeface="Mistral" panose="03090702030407020403" pitchFamily="66" charset="0"/>
              </a:rPr>
              <a:t>Ingredient # 3 to American Exceptionalism</a:t>
            </a:r>
            <a:br>
              <a:rPr lang="en-US" dirty="0">
                <a:latin typeface="Mistral" panose="03090702030407020403" pitchFamily="66" charset="0"/>
              </a:rPr>
            </a:br>
            <a:r>
              <a:rPr lang="en-US" dirty="0">
                <a:latin typeface="Mistral" panose="03090702030407020403" pitchFamily="66" charset="0"/>
              </a:rPr>
              <a:t>-Government is to protect Unalienable Rights</a:t>
            </a:r>
            <a:endParaRPr lang="en-US" dirty="0"/>
          </a:p>
        </p:txBody>
      </p:sp>
      <p:sp>
        <p:nvSpPr>
          <p:cNvPr id="3" name="Content Placeholder 2">
            <a:extLst>
              <a:ext uri="{FF2B5EF4-FFF2-40B4-BE49-F238E27FC236}">
                <a16:creationId xmlns:a16="http://schemas.microsoft.com/office/drawing/2014/main" id="{8B83E941-61AB-9129-358C-D34A66EC359E}"/>
              </a:ext>
            </a:extLst>
          </p:cNvPr>
          <p:cNvSpPr>
            <a:spLocks noGrp="1"/>
          </p:cNvSpPr>
          <p:nvPr>
            <p:ph idx="1"/>
          </p:nvPr>
        </p:nvSpPr>
        <p:spPr>
          <a:xfrm>
            <a:off x="2956561" y="1514007"/>
            <a:ext cx="8178800" cy="4662956"/>
          </a:xfrm>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CC201EA-4A2E-EE75-FF9B-73727E6A083E}"/>
              </a:ext>
            </a:extLst>
          </p:cNvPr>
          <p:cNvSpPr txBox="1"/>
          <p:nvPr/>
        </p:nvSpPr>
        <p:spPr>
          <a:xfrm>
            <a:off x="563880" y="2009349"/>
            <a:ext cx="10789920" cy="1077218"/>
          </a:xfrm>
          <a:prstGeom prst="rect">
            <a:avLst/>
          </a:prstGeom>
          <a:noFill/>
        </p:spPr>
        <p:txBody>
          <a:bodyPr wrap="square">
            <a:spAutoFit/>
          </a:bodyPr>
          <a:lstStyle/>
          <a:p>
            <a:pPr marL="0" indent="0">
              <a:buNone/>
            </a:pPr>
            <a:r>
              <a:rPr lang="en-US" sz="3200" dirty="0">
                <a:latin typeface="Times New Roman" panose="02020603050405020304" pitchFamily="18" charset="0"/>
                <a:cs typeface="Times New Roman" panose="02020603050405020304" pitchFamily="18" charset="0"/>
              </a:rPr>
              <a:t>-</a:t>
            </a:r>
            <a:r>
              <a:rPr lang="en-US" sz="3200" b="0" i="0" dirty="0">
                <a:effectLst/>
                <a:latin typeface="Times New Roman" panose="02020603050405020304" pitchFamily="18" charset="0"/>
                <a:cs typeface="Times New Roman" panose="02020603050405020304" pitchFamily="18" charset="0"/>
              </a:rPr>
              <a:t>That to secure these rights, governments are instituted among men….</a:t>
            </a:r>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112E1D5-1A5F-BA18-87D3-0C9C380EC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20"/>
            <a:ext cx="12192000" cy="6865219"/>
          </a:xfrm>
          <a:prstGeom prst="rect">
            <a:avLst/>
          </a:prstGeom>
        </p:spPr>
      </p:pic>
      <p:pic>
        <p:nvPicPr>
          <p:cNvPr id="7" name="Picture 6">
            <a:extLst>
              <a:ext uri="{FF2B5EF4-FFF2-40B4-BE49-F238E27FC236}">
                <a16:creationId xmlns:a16="http://schemas.microsoft.com/office/drawing/2014/main" id="{526B47D0-7717-2FAF-E1A9-D8D175706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7291DE1-0B7A-CB41-25B1-B9B7BBC33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440"/>
            <a:ext cx="12192000" cy="6858000"/>
          </a:xfrm>
          <a:prstGeom prst="rect">
            <a:avLst/>
          </a:prstGeom>
        </p:spPr>
      </p:pic>
    </p:spTree>
    <p:extLst>
      <p:ext uri="{BB962C8B-B14F-4D97-AF65-F5344CB8AC3E}">
        <p14:creationId xmlns:p14="http://schemas.microsoft.com/office/powerpoint/2010/main" val="3296126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ABA4DF3C-3092-7769-28F9-116841AD6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FD143-12BE-91E1-A775-3F5C5A537692}"/>
              </a:ext>
            </a:extLst>
          </p:cNvPr>
          <p:cNvSpPr>
            <a:spLocks noGrp="1"/>
          </p:cNvSpPr>
          <p:nvPr>
            <p:ph type="title"/>
          </p:nvPr>
        </p:nvSpPr>
        <p:spPr/>
        <p:txBody>
          <a:bodyPr/>
          <a:lstStyle/>
          <a:p>
            <a:pPr algn="ctr"/>
            <a:r>
              <a:rPr lang="en-US" dirty="0">
                <a:latin typeface="Mistral" panose="03090702030407020403" pitchFamily="66" charset="0"/>
              </a:rPr>
              <a:t>Ingredient # 3 to American Exceptionalism</a:t>
            </a:r>
            <a:br>
              <a:rPr lang="en-US" dirty="0">
                <a:latin typeface="Mistral" panose="03090702030407020403" pitchFamily="66" charset="0"/>
              </a:rPr>
            </a:br>
            <a:r>
              <a:rPr lang="en-US" dirty="0">
                <a:latin typeface="Mistral" panose="03090702030407020403" pitchFamily="66" charset="0"/>
              </a:rPr>
              <a:t>-Government is to protect Unalienable Rights</a:t>
            </a:r>
            <a:endParaRPr lang="en-US" dirty="0"/>
          </a:p>
        </p:txBody>
      </p:sp>
      <p:sp>
        <p:nvSpPr>
          <p:cNvPr id="3" name="Content Placeholder 2">
            <a:extLst>
              <a:ext uri="{FF2B5EF4-FFF2-40B4-BE49-F238E27FC236}">
                <a16:creationId xmlns:a16="http://schemas.microsoft.com/office/drawing/2014/main" id="{AD95BBE4-E03F-77CA-4650-8E232CBA3A61}"/>
              </a:ext>
            </a:extLst>
          </p:cNvPr>
          <p:cNvSpPr>
            <a:spLocks noGrp="1"/>
          </p:cNvSpPr>
          <p:nvPr>
            <p:ph idx="1"/>
          </p:nvPr>
        </p:nvSpPr>
        <p:spPr>
          <a:xfrm>
            <a:off x="2956561" y="1514007"/>
            <a:ext cx="8178800" cy="4662956"/>
          </a:xfrm>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C6465C9-D2ED-3CAD-AE77-ACBB7B4FD1AF}"/>
              </a:ext>
            </a:extLst>
          </p:cNvPr>
          <p:cNvSpPr txBox="1"/>
          <p:nvPr/>
        </p:nvSpPr>
        <p:spPr>
          <a:xfrm>
            <a:off x="563880" y="2009349"/>
            <a:ext cx="10789920" cy="1077218"/>
          </a:xfrm>
          <a:prstGeom prst="rect">
            <a:avLst/>
          </a:prstGeom>
          <a:noFill/>
        </p:spPr>
        <p:txBody>
          <a:bodyPr wrap="square">
            <a:spAutoFit/>
          </a:bodyPr>
          <a:lstStyle/>
          <a:p>
            <a:pPr marL="0" indent="0">
              <a:buNone/>
            </a:pPr>
            <a:r>
              <a:rPr lang="en-US" sz="3200" dirty="0">
                <a:latin typeface="Times New Roman" panose="02020603050405020304" pitchFamily="18" charset="0"/>
                <a:cs typeface="Times New Roman" panose="02020603050405020304" pitchFamily="18" charset="0"/>
              </a:rPr>
              <a:t>-</a:t>
            </a:r>
            <a:r>
              <a:rPr lang="en-US" sz="3200" b="0" i="0" dirty="0">
                <a:effectLst/>
                <a:latin typeface="Times New Roman" panose="02020603050405020304" pitchFamily="18" charset="0"/>
                <a:cs typeface="Times New Roman" panose="02020603050405020304" pitchFamily="18" charset="0"/>
              </a:rPr>
              <a:t>That to secure these rights, governments are instituted among men….</a:t>
            </a:r>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4C86C20-8EE9-9500-F110-45F530713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20"/>
            <a:ext cx="12192000" cy="6865219"/>
          </a:xfrm>
          <a:prstGeom prst="rect">
            <a:avLst/>
          </a:prstGeom>
        </p:spPr>
      </p:pic>
      <p:pic>
        <p:nvPicPr>
          <p:cNvPr id="7" name="Picture 6">
            <a:extLst>
              <a:ext uri="{FF2B5EF4-FFF2-40B4-BE49-F238E27FC236}">
                <a16:creationId xmlns:a16="http://schemas.microsoft.com/office/drawing/2014/main" id="{4170F47E-EE69-0FAC-C487-5F7736E01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0DE3AC70-B565-9E09-DF0A-0FE4F560E4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440"/>
            <a:ext cx="12192000" cy="6858000"/>
          </a:xfrm>
          <a:prstGeom prst="rect">
            <a:avLst/>
          </a:prstGeom>
        </p:spPr>
      </p:pic>
      <p:pic>
        <p:nvPicPr>
          <p:cNvPr id="9" name="Picture 8">
            <a:extLst>
              <a:ext uri="{FF2B5EF4-FFF2-40B4-BE49-F238E27FC236}">
                <a16:creationId xmlns:a16="http://schemas.microsoft.com/office/drawing/2014/main" id="{E75A57F0-E33D-C7A4-4D44-B5B0343BDC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8879"/>
            <a:ext cx="12192000" cy="6858000"/>
          </a:xfrm>
          <a:prstGeom prst="rect">
            <a:avLst/>
          </a:prstGeom>
        </p:spPr>
      </p:pic>
    </p:spTree>
    <p:extLst>
      <p:ext uri="{BB962C8B-B14F-4D97-AF65-F5344CB8AC3E}">
        <p14:creationId xmlns:p14="http://schemas.microsoft.com/office/powerpoint/2010/main" val="313342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9EA0DAB8-413A-5B30-8724-4529EDB0C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7122E-BB4E-01A6-93DB-ADBD1ABD924E}"/>
              </a:ext>
            </a:extLst>
          </p:cNvPr>
          <p:cNvSpPr>
            <a:spLocks noGrp="1"/>
          </p:cNvSpPr>
          <p:nvPr>
            <p:ph type="title"/>
          </p:nvPr>
        </p:nvSpPr>
        <p:spPr/>
        <p:txBody>
          <a:bodyPr>
            <a:normAutofit/>
          </a:bodyPr>
          <a:lstStyle/>
          <a:p>
            <a:pPr algn="ctr"/>
            <a:r>
              <a:rPr lang="en-US" dirty="0">
                <a:latin typeface="Mistral" panose="03090702030407020403" pitchFamily="66" charset="0"/>
              </a:rPr>
              <a:t>Ingredient # 5 to American Exceptionalism</a:t>
            </a:r>
            <a:br>
              <a:rPr lang="en-US" dirty="0">
                <a:latin typeface="Mistral" panose="03090702030407020403" pitchFamily="66" charset="0"/>
              </a:rPr>
            </a:br>
            <a:r>
              <a:rPr lang="en-US" dirty="0">
                <a:latin typeface="Mistral" panose="03090702030407020403" pitchFamily="66" charset="0"/>
              </a:rPr>
              <a:t>-The Consent of The Governed</a:t>
            </a:r>
            <a:endParaRPr lang="en-US" dirty="0"/>
          </a:p>
        </p:txBody>
      </p:sp>
      <p:sp>
        <p:nvSpPr>
          <p:cNvPr id="3" name="Content Placeholder 2">
            <a:extLst>
              <a:ext uri="{FF2B5EF4-FFF2-40B4-BE49-F238E27FC236}">
                <a16:creationId xmlns:a16="http://schemas.microsoft.com/office/drawing/2014/main" id="{F0470B66-2A69-2F7F-1F6A-4AACA6E43A1F}"/>
              </a:ext>
            </a:extLst>
          </p:cNvPr>
          <p:cNvSpPr>
            <a:spLocks noGrp="1"/>
          </p:cNvSpPr>
          <p:nvPr>
            <p:ph idx="1"/>
          </p:nvPr>
        </p:nvSpPr>
        <p:spPr>
          <a:xfrm>
            <a:off x="530190" y="1027906"/>
            <a:ext cx="11193381" cy="3901273"/>
          </a:xfrm>
        </p:spPr>
        <p:txBody>
          <a:bodyPr>
            <a:normAutofit/>
          </a:bodyPr>
          <a:lstStyle/>
          <a:p>
            <a:pPr marL="0" indent="0">
              <a:buNone/>
            </a:pPr>
            <a:endParaRPr lang="en-US" sz="3200" b="0" i="0" dirty="0">
              <a:effectLst/>
              <a:latin typeface="Times New Roman" panose="02020603050405020304" pitchFamily="18" charset="0"/>
              <a:cs typeface="Times New Roman" panose="02020603050405020304" pitchFamily="18" charset="0"/>
            </a:endParaRPr>
          </a:p>
          <a:p>
            <a:pPr marL="0" indent="0">
              <a:buNone/>
            </a:pPr>
            <a:r>
              <a:rPr lang="en-US" sz="3200" b="0" i="0" dirty="0">
                <a:effectLst/>
                <a:latin typeface="Times New Roman" panose="02020603050405020304" pitchFamily="18" charset="0"/>
                <a:cs typeface="Times New Roman" panose="02020603050405020304" pitchFamily="18" charset="0"/>
              </a:rPr>
              <a:t>-…governments are instituted among men, deriving their powers from the consent of the governed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76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58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0B5774-8111-48B5-8D91-E4DE25E40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14FBE14-9A8B-482F-B64B-06F02D79DA91}"/>
              </a:ext>
            </a:extLst>
          </p:cNvPr>
          <p:cNvSpPr txBox="1"/>
          <p:nvPr/>
        </p:nvSpPr>
        <p:spPr>
          <a:xfrm>
            <a:off x="571500" y="5153025"/>
            <a:ext cx="108585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We hear this famous Bible Scripture quoted all the time: “Render unto Caesar what is Caesar’s”. My question, should we be rendering unto Caesar what belongs to God? This is how our nation keeps getting messed up.  We are of alignment with the boundaries God has ordained.</a:t>
            </a:r>
          </a:p>
        </p:txBody>
      </p:sp>
    </p:spTree>
    <p:extLst>
      <p:ext uri="{BB962C8B-B14F-4D97-AF65-F5344CB8AC3E}">
        <p14:creationId xmlns:p14="http://schemas.microsoft.com/office/powerpoint/2010/main" val="3547459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A88579AE-6AC5-CC28-5C84-80F13E097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07CDB-23A7-D37F-1801-7AA4E6F1404F}"/>
              </a:ext>
            </a:extLst>
          </p:cNvPr>
          <p:cNvSpPr>
            <a:spLocks noGrp="1"/>
          </p:cNvSpPr>
          <p:nvPr>
            <p:ph type="title"/>
          </p:nvPr>
        </p:nvSpPr>
        <p:spPr/>
        <p:txBody>
          <a:bodyPr>
            <a:normAutofit/>
          </a:bodyPr>
          <a:lstStyle/>
          <a:p>
            <a:pPr algn="ctr"/>
            <a:r>
              <a:rPr lang="en-US" dirty="0">
                <a:latin typeface="Mistral" panose="03090702030407020403" pitchFamily="66" charset="0"/>
              </a:rPr>
              <a:t>Ingredient # 5 to American Exceptionalism</a:t>
            </a:r>
            <a:br>
              <a:rPr lang="en-US" dirty="0">
                <a:latin typeface="Mistral" panose="03090702030407020403" pitchFamily="66" charset="0"/>
              </a:rPr>
            </a:br>
            <a:r>
              <a:rPr lang="en-US" dirty="0">
                <a:latin typeface="Mistral" panose="03090702030407020403" pitchFamily="66" charset="0"/>
              </a:rPr>
              <a:t>-The Consent of The Governed</a:t>
            </a:r>
            <a:endParaRPr lang="en-US" dirty="0"/>
          </a:p>
        </p:txBody>
      </p:sp>
      <p:sp>
        <p:nvSpPr>
          <p:cNvPr id="3" name="Content Placeholder 2">
            <a:extLst>
              <a:ext uri="{FF2B5EF4-FFF2-40B4-BE49-F238E27FC236}">
                <a16:creationId xmlns:a16="http://schemas.microsoft.com/office/drawing/2014/main" id="{CFFADE6A-FB4C-DBE6-F5F6-7DCB9695AD62}"/>
              </a:ext>
            </a:extLst>
          </p:cNvPr>
          <p:cNvSpPr>
            <a:spLocks noGrp="1"/>
          </p:cNvSpPr>
          <p:nvPr>
            <p:ph idx="1"/>
          </p:nvPr>
        </p:nvSpPr>
        <p:spPr>
          <a:xfrm>
            <a:off x="530190" y="1027906"/>
            <a:ext cx="11193381" cy="3901273"/>
          </a:xfrm>
        </p:spPr>
        <p:txBody>
          <a:bodyPr>
            <a:normAutofit fontScale="92500" lnSpcReduction="10000"/>
          </a:bodyPr>
          <a:lstStyle/>
          <a:p>
            <a:pPr marL="0" indent="0">
              <a:buNone/>
            </a:pPr>
            <a:endParaRPr lang="en-US" sz="3200" b="0" i="0" dirty="0">
              <a:effectLst/>
              <a:latin typeface="Times New Roman" panose="02020603050405020304" pitchFamily="18" charset="0"/>
              <a:cs typeface="Times New Roman" panose="02020603050405020304" pitchFamily="18" charset="0"/>
            </a:endParaRPr>
          </a:p>
          <a:p>
            <a:pPr marL="0" indent="0">
              <a:buNone/>
            </a:pPr>
            <a:endParaRPr lang="en-US" sz="3200" b="0" i="0" dirty="0">
              <a:effectLst/>
              <a:latin typeface="Times New Roman" panose="02020603050405020304" pitchFamily="18" charset="0"/>
              <a:cs typeface="Times New Roman" panose="02020603050405020304" pitchFamily="18" charset="0"/>
            </a:endParaRPr>
          </a:p>
          <a:p>
            <a:pPr marL="0" indent="0">
              <a:buNone/>
            </a:pPr>
            <a:r>
              <a:rPr lang="en-US" sz="3200" u="sng" dirty="0">
                <a:latin typeface="Times New Roman" panose="02020603050405020304" pitchFamily="18" charset="0"/>
                <a:cs typeface="Times New Roman" panose="02020603050405020304" pitchFamily="18" charset="0"/>
              </a:rPr>
              <a:t>-America is Republican form of Government:</a:t>
            </a:r>
          </a:p>
          <a:p>
            <a:pPr marL="0" indent="0">
              <a:buNone/>
            </a:pPr>
            <a:r>
              <a:rPr lang="en-US" sz="3200" dirty="0">
                <a:latin typeface="Times New Roman" panose="02020603050405020304" pitchFamily="18" charset="0"/>
                <a:cs typeface="Times New Roman" panose="02020603050405020304" pitchFamily="18" charset="0"/>
              </a:rPr>
              <a:t> Article 4, Section 4, of the US Constitution: The United States shall guarantee to every State in this Union a </a:t>
            </a:r>
            <a:r>
              <a:rPr lang="en-US" sz="3200"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Republican</a:t>
            </a:r>
            <a:r>
              <a:rPr lang="en-US" sz="3200" dirty="0">
                <a:latin typeface="Times New Roman" panose="02020603050405020304" pitchFamily="18" charset="0"/>
                <a:cs typeface="Times New Roman" panose="02020603050405020304" pitchFamily="18" charset="0"/>
              </a:rPr>
              <a:t> Form of Government, and shall protect each of them against Invasion; and on Application of the Legislature, or of the Executive (when the Legislature cannot be convened) against domestic Violence.</a:t>
            </a:r>
          </a:p>
          <a:p>
            <a:pPr marL="0" indent="0">
              <a:buNone/>
            </a:pPr>
            <a:r>
              <a:rPr lang="en-US" sz="3200" dirty="0">
                <a:latin typeface="Times New Roman" panose="02020603050405020304" pitchFamily="18" charset="0"/>
                <a:cs typeface="Times New Roman" panose="02020603050405020304" pitchFamily="18" charset="0"/>
              </a:rPr>
              <a:t>-We got this idea from Exodus 18:21</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257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A7035324-802C-72C8-0AC8-8CCEA1023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C2938-906B-22B4-A3F4-654D6877A77B}"/>
              </a:ext>
            </a:extLst>
          </p:cNvPr>
          <p:cNvSpPr>
            <a:spLocks noGrp="1"/>
          </p:cNvSpPr>
          <p:nvPr>
            <p:ph type="title"/>
          </p:nvPr>
        </p:nvSpPr>
        <p:spPr/>
        <p:txBody>
          <a:bodyPr>
            <a:normAutofit/>
          </a:bodyPr>
          <a:lstStyle/>
          <a:p>
            <a:pPr algn="ctr"/>
            <a:r>
              <a:rPr lang="en-US" dirty="0">
                <a:latin typeface="Mistral" panose="03090702030407020403" pitchFamily="66" charset="0"/>
              </a:rPr>
              <a:t>Ingredient # 6 to American Exceptionalism</a:t>
            </a:r>
            <a:br>
              <a:rPr lang="en-US" dirty="0">
                <a:latin typeface="Mistral" panose="03090702030407020403" pitchFamily="66" charset="0"/>
              </a:rPr>
            </a:br>
            <a:r>
              <a:rPr lang="en-US" dirty="0">
                <a:latin typeface="Mistral" panose="03090702030407020403" pitchFamily="66" charset="0"/>
              </a:rPr>
              <a:t>-Alter, Abolish, or create a New Government</a:t>
            </a:r>
            <a:endParaRPr lang="en-US" dirty="0"/>
          </a:p>
        </p:txBody>
      </p:sp>
      <p:sp>
        <p:nvSpPr>
          <p:cNvPr id="3" name="Content Placeholder 2">
            <a:extLst>
              <a:ext uri="{FF2B5EF4-FFF2-40B4-BE49-F238E27FC236}">
                <a16:creationId xmlns:a16="http://schemas.microsoft.com/office/drawing/2014/main" id="{A2A7C03F-E561-B950-414A-4A895CFEB00E}"/>
              </a:ext>
            </a:extLst>
          </p:cNvPr>
          <p:cNvSpPr>
            <a:spLocks noGrp="1"/>
          </p:cNvSpPr>
          <p:nvPr>
            <p:ph idx="1"/>
          </p:nvPr>
        </p:nvSpPr>
        <p:spPr>
          <a:xfrm>
            <a:off x="530190" y="1027906"/>
            <a:ext cx="11193381" cy="3901273"/>
          </a:xfrm>
        </p:spPr>
        <p:txBody>
          <a:bodyPr>
            <a:normAutofit/>
          </a:bodyPr>
          <a:lstStyle/>
          <a:p>
            <a:pPr marL="0" indent="0">
              <a:buNone/>
            </a:pPr>
            <a:endParaRPr lang="en-US" sz="3200" b="0" i="0" dirty="0">
              <a:effectLst/>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EA30041-2D25-EEED-4F94-8FC4359C78BD}"/>
              </a:ext>
            </a:extLst>
          </p:cNvPr>
          <p:cNvSpPr txBox="1"/>
          <p:nvPr/>
        </p:nvSpPr>
        <p:spPr>
          <a:xfrm>
            <a:off x="680987" y="1953209"/>
            <a:ext cx="11193381" cy="1569660"/>
          </a:xfrm>
          <a:prstGeom prst="rect">
            <a:avLst/>
          </a:prstGeom>
          <a:noFill/>
        </p:spPr>
        <p:txBody>
          <a:bodyPr wrap="square">
            <a:spAutoFit/>
          </a:bodyPr>
          <a:lstStyle/>
          <a:p>
            <a:pPr marL="0" indent="0">
              <a:buNone/>
            </a:pPr>
            <a:r>
              <a:rPr lang="en-US" sz="3200" dirty="0">
                <a:latin typeface="Times New Roman" panose="02020603050405020304" pitchFamily="18" charset="0"/>
                <a:cs typeface="Times New Roman" panose="02020603050405020304" pitchFamily="18" charset="0"/>
              </a:rPr>
              <a:t>-That whenever any form of government becomes destructive of these ends, it is the right of the people to alter or to abolish and to institute a new government.</a:t>
            </a:r>
          </a:p>
        </p:txBody>
      </p:sp>
    </p:spTree>
    <p:extLst>
      <p:ext uri="{BB962C8B-B14F-4D97-AF65-F5344CB8AC3E}">
        <p14:creationId xmlns:p14="http://schemas.microsoft.com/office/powerpoint/2010/main" val="347195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4DF733-7AC4-A0E2-6298-E6163CC41F6A}"/>
              </a:ext>
            </a:extLst>
          </p:cNvPr>
          <p:cNvSpPr txBox="1"/>
          <p:nvPr/>
        </p:nvSpPr>
        <p:spPr>
          <a:xfrm>
            <a:off x="2142155" y="195707"/>
            <a:ext cx="99568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How can we preserve American Exceptionalism?</a:t>
            </a:r>
            <a:endParaRPr kumimoji="0" lang="en-US" sz="4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B34A37F-ABEE-04B5-0DF1-DCBC14F59055}"/>
              </a:ext>
            </a:extLst>
          </p:cNvPr>
          <p:cNvSpPr txBox="1"/>
          <p:nvPr/>
        </p:nvSpPr>
        <p:spPr>
          <a:xfrm>
            <a:off x="192505" y="1792329"/>
            <a:ext cx="11588817" cy="3785652"/>
          </a:xfrm>
          <a:prstGeom prst="rect">
            <a:avLst/>
          </a:prstGeom>
          <a:noFill/>
        </p:spPr>
        <p:txBody>
          <a:bodyPr wrap="square">
            <a:spAutoFit/>
          </a:bodyPr>
          <a:lstStyle/>
          <a:p>
            <a:pPr marL="742950" marR="0" lvl="0" indent="-742950" defTabSz="914400" rtl="0" eaLnBrk="1" fontAlgn="auto" latinLnBrk="0" hangingPunct="1">
              <a:lnSpc>
                <a:spcPct val="100000"/>
              </a:lnSpc>
              <a:spcBef>
                <a:spcPts val="0"/>
              </a:spcBef>
              <a:spcAft>
                <a:spcPts val="0"/>
              </a:spcAft>
              <a:buClrTx/>
              <a:buSzTx/>
              <a:buFontTx/>
              <a:buAutoNum type="arabicPeriod"/>
              <a:tabLst/>
              <a:defRPr/>
            </a:pPr>
            <a:r>
              <a:rPr kumimoji="0" lang="en-US" sz="40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Read and understand your Bible. The Bible has been proven as a Founding Document by Political Scientists.  By reading your Bible you will become better citizens, and you will understand our Founding Documents.</a:t>
            </a:r>
            <a:endParaRPr lang="en-US" sz="4000" b="1" i="1" dirty="0">
              <a:solidFill>
                <a:schemeClr val="accent5">
                  <a:lumMod val="50000"/>
                </a:schemeClr>
              </a:solidFill>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endParaRPr kumimoji="0" lang="en-US" sz="4000" b="0" i="1"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C40755B-E907-229F-5563-E1A938218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
            <a:ext cx="2483318" cy="1396866"/>
          </a:xfrm>
          <a:prstGeom prst="rect">
            <a:avLst/>
          </a:prstGeom>
        </p:spPr>
      </p:pic>
    </p:spTree>
    <p:extLst>
      <p:ext uri="{BB962C8B-B14F-4D97-AF65-F5344CB8AC3E}">
        <p14:creationId xmlns:p14="http://schemas.microsoft.com/office/powerpoint/2010/main" val="174554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F0CED-7B7B-BD1B-067A-551C0F581CB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9023AE-2B9E-90B0-D6E9-869949EC071C}"/>
              </a:ext>
            </a:extLst>
          </p:cNvPr>
          <p:cNvSpPr txBox="1"/>
          <p:nvPr/>
        </p:nvSpPr>
        <p:spPr>
          <a:xfrm>
            <a:off x="2142155" y="195707"/>
            <a:ext cx="99568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How can we preserve American Exceptionalism?</a:t>
            </a:r>
            <a:endParaRPr kumimoji="0" lang="en-US" sz="4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0663FF4-62BC-63D8-2E3F-9E504E3A4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
            <a:ext cx="2483318" cy="1396866"/>
          </a:xfrm>
          <a:prstGeom prst="rect">
            <a:avLst/>
          </a:prstGeom>
        </p:spPr>
      </p:pic>
      <p:pic>
        <p:nvPicPr>
          <p:cNvPr id="5" name="Picture 4">
            <a:extLst>
              <a:ext uri="{FF2B5EF4-FFF2-40B4-BE49-F238E27FC236}">
                <a16:creationId xmlns:a16="http://schemas.microsoft.com/office/drawing/2014/main" id="{A05B9A3C-02DC-E85B-E3A8-C93400D8D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126" y="2319796"/>
            <a:ext cx="3228975" cy="3962400"/>
          </a:xfrm>
          <a:prstGeom prst="rect">
            <a:avLst/>
          </a:prstGeom>
        </p:spPr>
      </p:pic>
    </p:spTree>
    <p:extLst>
      <p:ext uri="{BB962C8B-B14F-4D97-AF65-F5344CB8AC3E}">
        <p14:creationId xmlns:p14="http://schemas.microsoft.com/office/powerpoint/2010/main" val="64199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343C3-C7B5-3EB1-7B78-F2CB672B1F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C86F33-AFA0-945E-55C1-2C8CFB07DB14}"/>
              </a:ext>
            </a:extLst>
          </p:cNvPr>
          <p:cNvSpPr txBox="1"/>
          <p:nvPr/>
        </p:nvSpPr>
        <p:spPr>
          <a:xfrm>
            <a:off x="2142155" y="195707"/>
            <a:ext cx="99568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How can we preserve American Exceptionalism?</a:t>
            </a:r>
            <a:endParaRPr kumimoji="0" lang="en-US" sz="4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65B026F-71F7-E172-ACA5-AF5A797E2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
            <a:ext cx="2483318" cy="1396866"/>
          </a:xfrm>
          <a:prstGeom prst="rect">
            <a:avLst/>
          </a:prstGeom>
        </p:spPr>
      </p:pic>
      <p:pic>
        <p:nvPicPr>
          <p:cNvPr id="5" name="Picture 4">
            <a:extLst>
              <a:ext uri="{FF2B5EF4-FFF2-40B4-BE49-F238E27FC236}">
                <a16:creationId xmlns:a16="http://schemas.microsoft.com/office/drawing/2014/main" id="{26D5C7E8-354F-C7AC-817B-01D0EF44E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875" y="1905910"/>
            <a:ext cx="3228975" cy="3962400"/>
          </a:xfrm>
          <a:prstGeom prst="rect">
            <a:avLst/>
          </a:prstGeom>
        </p:spPr>
      </p:pic>
      <p:pic>
        <p:nvPicPr>
          <p:cNvPr id="3" name="Picture 2">
            <a:extLst>
              <a:ext uri="{FF2B5EF4-FFF2-40B4-BE49-F238E27FC236}">
                <a16:creationId xmlns:a16="http://schemas.microsoft.com/office/drawing/2014/main" id="{D547F0B0-2555-705B-28C6-031F3D48F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84"/>
            <a:ext cx="12192000" cy="6858000"/>
          </a:xfrm>
          <a:prstGeom prst="rect">
            <a:avLst/>
          </a:prstGeom>
        </p:spPr>
      </p:pic>
    </p:spTree>
    <p:extLst>
      <p:ext uri="{BB962C8B-B14F-4D97-AF65-F5344CB8AC3E}">
        <p14:creationId xmlns:p14="http://schemas.microsoft.com/office/powerpoint/2010/main" val="2419140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FF970-3ADE-C527-CD9C-AB8220AA45C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2A4093-605E-0A3A-3C26-BC4457121925}"/>
              </a:ext>
            </a:extLst>
          </p:cNvPr>
          <p:cNvSpPr txBox="1"/>
          <p:nvPr/>
        </p:nvSpPr>
        <p:spPr>
          <a:xfrm>
            <a:off x="2142155" y="195707"/>
            <a:ext cx="9956800" cy="1938992"/>
          </a:xfrm>
          <a:prstGeom prst="rect">
            <a:avLst/>
          </a:prstGeom>
          <a:noFill/>
        </p:spPr>
        <p:txBody>
          <a:bodyPr wrap="square">
            <a:spAutoFit/>
          </a:bodyPr>
          <a:lstStyle/>
          <a:p>
            <a:pPr algn="ctr">
              <a:defRPr/>
            </a:pPr>
            <a:r>
              <a:rPr kumimoji="0" lang="en-US" sz="40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How can we preserve American Exceptionalism?</a:t>
            </a:r>
          </a:p>
          <a:p>
            <a:pPr algn="ctr">
              <a:defRPr/>
            </a:pPr>
            <a:endParaRPr kumimoji="0" lang="en-US" sz="4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B21B853-9959-28D4-30D6-EF34CD7E032C}"/>
              </a:ext>
            </a:extLst>
          </p:cNvPr>
          <p:cNvSpPr txBox="1"/>
          <p:nvPr/>
        </p:nvSpPr>
        <p:spPr>
          <a:xfrm>
            <a:off x="315226" y="2244001"/>
            <a:ext cx="11514221" cy="5016758"/>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AutoNum type="arabicPeriod" startAt="2"/>
              <a:tabLst/>
              <a:defRPr/>
            </a:pPr>
            <a:r>
              <a:rPr lang="en-US" sz="3200" b="1" i="1" dirty="0">
                <a:solidFill>
                  <a:schemeClr val="accent5">
                    <a:lumMod val="50000"/>
                  </a:schemeClr>
                </a:solidFill>
                <a:latin typeface="Times New Roman" panose="02020603050405020304" pitchFamily="18" charset="0"/>
                <a:cs typeface="Times New Roman" panose="02020603050405020304" pitchFamily="18" charset="0"/>
              </a:rPr>
              <a:t>Read the Documents of Freedom.  </a:t>
            </a:r>
            <a:br>
              <a:rPr lang="en-US" sz="3200" b="1" i="1" dirty="0">
                <a:solidFill>
                  <a:schemeClr val="accent5">
                    <a:lumMod val="50000"/>
                  </a:schemeClr>
                </a:solidFill>
                <a:latin typeface="Times New Roman" panose="02020603050405020304" pitchFamily="18" charset="0"/>
                <a:cs typeface="Times New Roman" panose="02020603050405020304" pitchFamily="18" charset="0"/>
              </a:rPr>
            </a:br>
            <a:r>
              <a:rPr lang="en-US" sz="3200" b="1" i="1" dirty="0">
                <a:solidFill>
                  <a:schemeClr val="accent5">
                    <a:lumMod val="50000"/>
                  </a:schemeClr>
                </a:solidFill>
                <a:latin typeface="Times New Roman" panose="02020603050405020304" pitchFamily="18" charset="0"/>
                <a:cs typeface="Times New Roman" panose="02020603050405020304" pitchFamily="18" charset="0"/>
              </a:rPr>
              <a:t>“Every member of the State ought diligently to read and to study the constitution of his country, and teach the rising generation to be free.  By knowing their rights, they will sooner perceive when they are violated, and be the better prepared to defend and assert them.”  </a:t>
            </a:r>
            <a:br>
              <a:rPr lang="en-US" sz="3200" b="1" i="1" dirty="0">
                <a:solidFill>
                  <a:schemeClr val="accent5">
                    <a:lumMod val="50000"/>
                  </a:schemeClr>
                </a:solidFill>
                <a:latin typeface="Times New Roman" panose="02020603050405020304" pitchFamily="18" charset="0"/>
                <a:cs typeface="Times New Roman" panose="02020603050405020304" pitchFamily="18" charset="0"/>
              </a:rPr>
            </a:br>
            <a:r>
              <a:rPr lang="en-US" sz="3200" b="1" i="1" dirty="0">
                <a:solidFill>
                  <a:schemeClr val="accent5">
                    <a:lumMod val="50000"/>
                  </a:schemeClr>
                </a:solidFill>
                <a:latin typeface="Times New Roman" panose="02020603050405020304" pitchFamily="18" charset="0"/>
                <a:cs typeface="Times New Roman" panose="02020603050405020304" pitchFamily="18" charset="0"/>
              </a:rPr>
              <a:t>      John Jay, First Chief of the Supreme Court of the United    State of America</a:t>
            </a:r>
          </a:p>
          <a:p>
            <a:pPr marL="342900" marR="0" lvl="0" indent="-342900" defTabSz="914400" rtl="0" eaLnBrk="1" fontAlgn="auto" latinLnBrk="0" hangingPunct="1">
              <a:lnSpc>
                <a:spcPct val="100000"/>
              </a:lnSpc>
              <a:spcBef>
                <a:spcPts val="0"/>
              </a:spcBef>
              <a:spcAft>
                <a:spcPts val="0"/>
              </a:spcAft>
              <a:buClrTx/>
              <a:buSzTx/>
              <a:buAutoNum type="arabicPeriod" startAt="2"/>
              <a:tabLst/>
              <a:defRPr/>
            </a:pPr>
            <a:endParaRPr lang="en-US" sz="3200" b="1" i="1" dirty="0">
              <a:solidFill>
                <a:schemeClr val="accent5">
                  <a:lumMod val="50000"/>
                </a:schemeClr>
              </a:solidFill>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endParaRPr lang="en-US" sz="32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AA747D1-C454-D10B-3952-0E9F80F30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
            <a:ext cx="2483318" cy="1396866"/>
          </a:xfrm>
          <a:prstGeom prst="rect">
            <a:avLst/>
          </a:prstGeom>
        </p:spPr>
      </p:pic>
    </p:spTree>
    <p:extLst>
      <p:ext uri="{BB962C8B-B14F-4D97-AF65-F5344CB8AC3E}">
        <p14:creationId xmlns:p14="http://schemas.microsoft.com/office/powerpoint/2010/main" val="1137894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4E059-2892-5154-67D3-D9E19FF830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D3A5DF-103F-6996-F345-3CAEFE1E3E81}"/>
              </a:ext>
            </a:extLst>
          </p:cNvPr>
          <p:cNvSpPr txBox="1"/>
          <p:nvPr/>
        </p:nvSpPr>
        <p:spPr>
          <a:xfrm>
            <a:off x="1574264" y="0"/>
            <a:ext cx="9956800" cy="1323439"/>
          </a:xfrm>
          <a:prstGeom prst="rect">
            <a:avLst/>
          </a:prstGeom>
          <a:noFill/>
        </p:spPr>
        <p:txBody>
          <a:bodyPr wrap="square">
            <a:spAutoFit/>
          </a:bodyPr>
          <a:lstStyle/>
          <a:p>
            <a:pPr algn="ctr">
              <a:defRPr/>
            </a:pPr>
            <a:r>
              <a:rPr kumimoji="0" lang="en-US" sz="40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How can we preserve American Exceptionalism?</a:t>
            </a:r>
          </a:p>
        </p:txBody>
      </p:sp>
      <p:sp>
        <p:nvSpPr>
          <p:cNvPr id="12" name="TextBox 11">
            <a:extLst>
              <a:ext uri="{FF2B5EF4-FFF2-40B4-BE49-F238E27FC236}">
                <a16:creationId xmlns:a16="http://schemas.microsoft.com/office/drawing/2014/main" id="{7A541456-C923-1781-3AAE-3CC8883B6F8D}"/>
              </a:ext>
            </a:extLst>
          </p:cNvPr>
          <p:cNvSpPr txBox="1"/>
          <p:nvPr/>
        </p:nvSpPr>
        <p:spPr>
          <a:xfrm>
            <a:off x="338889" y="1676016"/>
            <a:ext cx="11514221" cy="1569660"/>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US" sz="3200" b="1" i="1" dirty="0">
                <a:solidFill>
                  <a:schemeClr val="accent5">
                    <a:lumMod val="50000"/>
                  </a:schemeClr>
                </a:solidFill>
                <a:latin typeface="Times New Roman" panose="02020603050405020304" pitchFamily="18" charset="0"/>
                <a:cs typeface="Times New Roman" panose="02020603050405020304" pitchFamily="18" charset="0"/>
              </a:rPr>
              <a:t>3. Live out Your Freedoms</a:t>
            </a:r>
            <a:br>
              <a:rPr lang="en-US" sz="3200" b="1" i="1" dirty="0">
                <a:solidFill>
                  <a:schemeClr val="accent5">
                    <a:lumMod val="50000"/>
                  </a:schemeClr>
                </a:solidFill>
                <a:latin typeface="Times New Roman" panose="02020603050405020304" pitchFamily="18" charset="0"/>
                <a:cs typeface="Times New Roman" panose="02020603050405020304" pitchFamily="18" charset="0"/>
              </a:rPr>
            </a:br>
            <a:endParaRPr lang="en-US" sz="3200" b="1" i="1" dirty="0">
              <a:solidFill>
                <a:schemeClr val="accent5">
                  <a:lumMod val="50000"/>
                </a:schemeClr>
              </a:solidFill>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endParaRPr lang="en-US" sz="32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57162015-876D-CEED-5860-EC1544B7B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
            <a:ext cx="2483318" cy="1396866"/>
          </a:xfrm>
          <a:prstGeom prst="rect">
            <a:avLst/>
          </a:prstGeom>
        </p:spPr>
      </p:pic>
      <p:pic>
        <p:nvPicPr>
          <p:cNvPr id="3" name="Picture 2">
            <a:extLst>
              <a:ext uri="{FF2B5EF4-FFF2-40B4-BE49-F238E27FC236}">
                <a16:creationId xmlns:a16="http://schemas.microsoft.com/office/drawing/2014/main" id="{61D52BBF-A306-15EF-307F-F66EC3FCB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443" y="2355999"/>
            <a:ext cx="2891114" cy="3873965"/>
          </a:xfrm>
          <a:prstGeom prst="rect">
            <a:avLst/>
          </a:prstGeom>
        </p:spPr>
      </p:pic>
    </p:spTree>
    <p:extLst>
      <p:ext uri="{BB962C8B-B14F-4D97-AF65-F5344CB8AC3E}">
        <p14:creationId xmlns:p14="http://schemas.microsoft.com/office/powerpoint/2010/main" val="3237299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C742F-6BB7-28B3-3ED9-B3AD32FB0C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F9F3C7-9A94-5EFB-6F53-E371854D0F48}"/>
              </a:ext>
            </a:extLst>
          </p:cNvPr>
          <p:cNvSpPr txBox="1"/>
          <p:nvPr/>
        </p:nvSpPr>
        <p:spPr>
          <a:xfrm>
            <a:off x="1574264" y="0"/>
            <a:ext cx="9956800" cy="1323439"/>
          </a:xfrm>
          <a:prstGeom prst="rect">
            <a:avLst/>
          </a:prstGeom>
          <a:noFill/>
        </p:spPr>
        <p:txBody>
          <a:bodyPr wrap="square">
            <a:spAutoFit/>
          </a:bodyPr>
          <a:lstStyle/>
          <a:p>
            <a:pPr algn="ctr">
              <a:defRPr/>
            </a:pPr>
            <a:r>
              <a:rPr kumimoji="0" lang="en-US" sz="40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How can we preserve American Exceptionalism?</a:t>
            </a:r>
          </a:p>
        </p:txBody>
      </p:sp>
      <p:sp>
        <p:nvSpPr>
          <p:cNvPr id="12" name="TextBox 11">
            <a:extLst>
              <a:ext uri="{FF2B5EF4-FFF2-40B4-BE49-F238E27FC236}">
                <a16:creationId xmlns:a16="http://schemas.microsoft.com/office/drawing/2014/main" id="{E68D5A22-A580-E008-EDD8-1CEC9B6974AB}"/>
              </a:ext>
            </a:extLst>
          </p:cNvPr>
          <p:cNvSpPr txBox="1"/>
          <p:nvPr/>
        </p:nvSpPr>
        <p:spPr>
          <a:xfrm>
            <a:off x="16843" y="1467818"/>
            <a:ext cx="11514221" cy="1077218"/>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US" sz="3200" b="1" i="1" dirty="0">
                <a:solidFill>
                  <a:schemeClr val="accent5">
                    <a:lumMod val="50000"/>
                  </a:schemeClr>
                </a:solidFill>
                <a:latin typeface="Times New Roman" panose="02020603050405020304" pitchFamily="18" charset="0"/>
                <a:cs typeface="Times New Roman" panose="02020603050405020304" pitchFamily="18" charset="0"/>
              </a:rPr>
              <a:t>4. Pray for your representatives</a:t>
            </a:r>
          </a:p>
          <a:p>
            <a:pPr marR="0" lvl="0" defTabSz="914400" rtl="0" eaLnBrk="1" fontAlgn="auto" latinLnBrk="0" hangingPunct="1">
              <a:lnSpc>
                <a:spcPct val="100000"/>
              </a:lnSpc>
              <a:spcBef>
                <a:spcPts val="0"/>
              </a:spcBef>
              <a:spcAft>
                <a:spcPts val="0"/>
              </a:spcAft>
              <a:buClrTx/>
              <a:buSzTx/>
              <a:tabLst/>
              <a:defRPr/>
            </a:pPr>
            <a:endParaRPr lang="en-US" sz="32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78093C7-5A55-A0BD-8ADC-A84111CF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
            <a:ext cx="2483318" cy="1396866"/>
          </a:xfrm>
          <a:prstGeom prst="rect">
            <a:avLst/>
          </a:prstGeom>
        </p:spPr>
      </p:pic>
      <p:pic>
        <p:nvPicPr>
          <p:cNvPr id="5" name="Picture 4">
            <a:extLst>
              <a:ext uri="{FF2B5EF4-FFF2-40B4-BE49-F238E27FC236}">
                <a16:creationId xmlns:a16="http://schemas.microsoft.com/office/drawing/2014/main" id="{06536CB9-CADC-0CD8-CF88-200102F5C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569" y="2075046"/>
            <a:ext cx="4359442" cy="4359442"/>
          </a:xfrm>
          <a:prstGeom prst="rect">
            <a:avLst/>
          </a:prstGeom>
        </p:spPr>
      </p:pic>
    </p:spTree>
    <p:extLst>
      <p:ext uri="{BB962C8B-B14F-4D97-AF65-F5344CB8AC3E}">
        <p14:creationId xmlns:p14="http://schemas.microsoft.com/office/powerpoint/2010/main" val="209027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236F0-F50C-F98D-CC79-2D63FC9F96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3F1F0D-7E32-2F18-FAD3-7EFF32E169AA}"/>
              </a:ext>
            </a:extLst>
          </p:cNvPr>
          <p:cNvSpPr txBox="1"/>
          <p:nvPr/>
        </p:nvSpPr>
        <p:spPr>
          <a:xfrm>
            <a:off x="1574264" y="0"/>
            <a:ext cx="9956800" cy="1323439"/>
          </a:xfrm>
          <a:prstGeom prst="rect">
            <a:avLst/>
          </a:prstGeom>
          <a:noFill/>
        </p:spPr>
        <p:txBody>
          <a:bodyPr wrap="square">
            <a:spAutoFit/>
          </a:bodyPr>
          <a:lstStyle/>
          <a:p>
            <a:pPr algn="ctr">
              <a:defRPr/>
            </a:pPr>
            <a:r>
              <a:rPr kumimoji="0" lang="en-US" sz="40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How can we preserve American Exceptionalism?</a:t>
            </a:r>
          </a:p>
        </p:txBody>
      </p:sp>
      <p:sp>
        <p:nvSpPr>
          <p:cNvPr id="12" name="TextBox 11">
            <a:extLst>
              <a:ext uri="{FF2B5EF4-FFF2-40B4-BE49-F238E27FC236}">
                <a16:creationId xmlns:a16="http://schemas.microsoft.com/office/drawing/2014/main" id="{CD43626B-EC7D-0C8F-E1D5-3EC689CB3C7C}"/>
              </a:ext>
            </a:extLst>
          </p:cNvPr>
          <p:cNvSpPr txBox="1"/>
          <p:nvPr/>
        </p:nvSpPr>
        <p:spPr>
          <a:xfrm>
            <a:off x="16843" y="1467818"/>
            <a:ext cx="11514221" cy="6001643"/>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US" sz="3200" b="1" i="1">
                <a:solidFill>
                  <a:schemeClr val="accent5">
                    <a:lumMod val="50000"/>
                  </a:schemeClr>
                </a:solidFill>
                <a:latin typeface="Times New Roman" panose="02020603050405020304" pitchFamily="18" charset="0"/>
                <a:cs typeface="Times New Roman" panose="02020603050405020304" pitchFamily="18" charset="0"/>
              </a:rPr>
              <a:t>5. </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Confront Evil</a:t>
            </a:r>
          </a:p>
          <a:p>
            <a:pPr marR="0" lvl="0" defTabSz="914400" rtl="0" eaLnBrk="1" fontAlgn="auto" latinLnBrk="0" hangingPunct="1">
              <a:lnSpc>
                <a:spcPct val="100000"/>
              </a:lnSpc>
              <a:spcBef>
                <a:spcPts val="0"/>
              </a:spcBef>
              <a:spcAft>
                <a:spcPts val="0"/>
              </a:spcAft>
              <a:buClrTx/>
              <a:buSzTx/>
              <a:tabLst/>
              <a:defRPr/>
            </a:pPr>
            <a:endParaRPr lang="en-US" sz="3200" b="1" i="1" dirty="0">
              <a:solidFill>
                <a:schemeClr val="accent5">
                  <a:lumMod val="50000"/>
                </a:schemeClr>
              </a:solidFill>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en-US" sz="3200" b="1" i="1" dirty="0">
                <a:solidFill>
                  <a:schemeClr val="accent5">
                    <a:lumMod val="50000"/>
                  </a:schemeClr>
                </a:solidFill>
                <a:latin typeface="Times New Roman" panose="02020603050405020304" pitchFamily="18" charset="0"/>
                <a:cs typeface="Times New Roman" panose="02020603050405020304" pitchFamily="18" charset="0"/>
              </a:rPr>
              <a:t>God raises up His people in every generation to confront evil.  </a:t>
            </a:r>
          </a:p>
          <a:p>
            <a:pPr marR="0" lvl="0" defTabSz="914400" rtl="0" eaLnBrk="1" fontAlgn="auto" latinLnBrk="0" hangingPunct="1">
              <a:lnSpc>
                <a:spcPct val="100000"/>
              </a:lnSpc>
              <a:spcBef>
                <a:spcPts val="0"/>
              </a:spcBef>
              <a:spcAft>
                <a:spcPts val="0"/>
              </a:spcAft>
              <a:buClrTx/>
              <a:buSzTx/>
              <a:tabLst/>
              <a:defRPr/>
            </a:pPr>
            <a:r>
              <a:rPr lang="en-US" sz="3200" b="1" i="1" dirty="0">
                <a:solidFill>
                  <a:schemeClr val="accent5">
                    <a:lumMod val="50000"/>
                  </a:schemeClr>
                </a:solidFill>
                <a:latin typeface="Times New Roman" panose="02020603050405020304" pitchFamily="18" charset="0"/>
                <a:cs typeface="Times New Roman" panose="02020603050405020304" pitchFamily="18" charset="0"/>
              </a:rPr>
              <a:t>-Confession of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Madgeburg</a:t>
            </a:r>
            <a:endParaRPr lang="en-US" sz="3200" b="1" i="1" dirty="0">
              <a:solidFill>
                <a:schemeClr val="accent5">
                  <a:lumMod val="50000"/>
                </a:schemeClr>
              </a:solidFill>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en-US" sz="3200" b="1" i="1" dirty="0">
                <a:solidFill>
                  <a:schemeClr val="accent5">
                    <a:lumMod val="50000"/>
                  </a:schemeClr>
                </a:solidFill>
                <a:latin typeface="Times New Roman" panose="02020603050405020304" pitchFamily="18" charset="0"/>
                <a:cs typeface="Times New Roman" panose="02020603050405020304" pitchFamily="18" charset="0"/>
              </a:rPr>
              <a:t>-Pastors of the American Revolution and Protestant Resistant Theory</a:t>
            </a:r>
          </a:p>
          <a:p>
            <a:pPr marR="0" lvl="0" defTabSz="914400" rtl="0" eaLnBrk="1" fontAlgn="auto" latinLnBrk="0" hangingPunct="1">
              <a:lnSpc>
                <a:spcPct val="100000"/>
              </a:lnSpc>
              <a:spcBef>
                <a:spcPts val="0"/>
              </a:spcBef>
              <a:spcAft>
                <a:spcPts val="0"/>
              </a:spcAft>
              <a:buClrTx/>
              <a:buSzTx/>
              <a:tabLst/>
              <a:defRPr/>
            </a:pPr>
            <a:r>
              <a:rPr lang="en-US" sz="3200" b="1" i="1" dirty="0">
                <a:solidFill>
                  <a:schemeClr val="accent5">
                    <a:lumMod val="50000"/>
                  </a:schemeClr>
                </a:solidFill>
                <a:latin typeface="Times New Roman" panose="02020603050405020304" pitchFamily="18" charset="0"/>
                <a:cs typeface="Times New Roman" panose="02020603050405020304" pitchFamily="18" charset="0"/>
              </a:rPr>
              <a:t>-Spurgeon and Karl Marx were alive at the same time and in fact lived in the same city.</a:t>
            </a:r>
            <a:br>
              <a:rPr lang="en-US" sz="3200" b="1" i="1" dirty="0">
                <a:solidFill>
                  <a:schemeClr val="accent5">
                    <a:lumMod val="50000"/>
                  </a:schemeClr>
                </a:solidFill>
                <a:latin typeface="Times New Roman" panose="02020603050405020304" pitchFamily="18" charset="0"/>
                <a:cs typeface="Times New Roman" panose="02020603050405020304" pitchFamily="18" charset="0"/>
              </a:rPr>
            </a:br>
            <a:r>
              <a:rPr lang="en-US" sz="3200" b="1" i="1" dirty="0">
                <a:solidFill>
                  <a:schemeClr val="accent5">
                    <a:lumMod val="50000"/>
                  </a:schemeClr>
                </a:solidFill>
                <a:latin typeface="Times New Roman" panose="02020603050405020304" pitchFamily="18" charset="0"/>
                <a:cs typeface="Times New Roman" panose="02020603050405020304" pitchFamily="18" charset="0"/>
              </a:rPr>
              <a:t>-Whitefield, Harry Hoosier</a:t>
            </a:r>
          </a:p>
          <a:p>
            <a:pPr marR="0" lvl="0" defTabSz="914400" rtl="0" eaLnBrk="1" fontAlgn="auto" latinLnBrk="0" hangingPunct="1">
              <a:lnSpc>
                <a:spcPct val="100000"/>
              </a:lnSpc>
              <a:spcBef>
                <a:spcPts val="0"/>
              </a:spcBef>
              <a:spcAft>
                <a:spcPts val="0"/>
              </a:spcAft>
              <a:buClrTx/>
              <a:buSzTx/>
              <a:tabLst/>
              <a:defRPr/>
            </a:pPr>
            <a:r>
              <a:rPr lang="en-US" sz="3200" b="1" i="1" dirty="0">
                <a:solidFill>
                  <a:schemeClr val="accent5">
                    <a:lumMod val="50000"/>
                  </a:schemeClr>
                </a:solidFill>
                <a:latin typeface="Times New Roman" panose="02020603050405020304" pitchFamily="18" charset="0"/>
                <a:cs typeface="Times New Roman" panose="02020603050405020304" pitchFamily="18" charset="0"/>
              </a:rPr>
              <a:t>-Bonhoeffer and Hitler</a:t>
            </a:r>
          </a:p>
          <a:p>
            <a:pPr marR="0" lvl="0" defTabSz="914400" rtl="0" eaLnBrk="1" fontAlgn="auto" latinLnBrk="0" hangingPunct="1">
              <a:lnSpc>
                <a:spcPct val="100000"/>
              </a:lnSpc>
              <a:spcBef>
                <a:spcPts val="0"/>
              </a:spcBef>
              <a:spcAft>
                <a:spcPts val="0"/>
              </a:spcAft>
              <a:buClrTx/>
              <a:buSzTx/>
              <a:tabLst/>
              <a:defRPr/>
            </a:pPr>
            <a:r>
              <a:rPr lang="en-US" sz="3200" b="1" i="1" dirty="0">
                <a:solidFill>
                  <a:schemeClr val="accent5">
                    <a:lumMod val="50000"/>
                  </a:schemeClr>
                </a:solidFill>
                <a:latin typeface="Times New Roman" panose="02020603050405020304" pitchFamily="18" charset="0"/>
                <a:cs typeface="Times New Roman" panose="02020603050405020304" pitchFamily="18" charset="0"/>
              </a:rPr>
              <a:t>-Eric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Metaxes</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Rob McCoy and others confronting evil today</a:t>
            </a:r>
          </a:p>
          <a:p>
            <a:pPr marR="0" lvl="0" defTabSz="914400" rtl="0" eaLnBrk="1" fontAlgn="auto" latinLnBrk="0" hangingPunct="1">
              <a:lnSpc>
                <a:spcPct val="100000"/>
              </a:lnSpc>
              <a:spcBef>
                <a:spcPts val="0"/>
              </a:spcBef>
              <a:spcAft>
                <a:spcPts val="0"/>
              </a:spcAft>
              <a:buClrTx/>
              <a:buSzTx/>
              <a:tabLst/>
              <a:defRPr/>
            </a:pPr>
            <a:endParaRPr lang="en-US" sz="32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A2554BBA-F45E-DF1A-B117-8D11EE1B4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
            <a:ext cx="2483318" cy="1396866"/>
          </a:xfrm>
          <a:prstGeom prst="rect">
            <a:avLst/>
          </a:prstGeom>
        </p:spPr>
      </p:pic>
    </p:spTree>
    <p:extLst>
      <p:ext uri="{BB962C8B-B14F-4D97-AF65-F5344CB8AC3E}">
        <p14:creationId xmlns:p14="http://schemas.microsoft.com/office/powerpoint/2010/main" val="179090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99212"/>
          </a:xfrm>
        </p:spPr>
        <p:txBody>
          <a:bodyPr/>
          <a:lstStyle/>
          <a:p>
            <a:pPr algn="ctr"/>
            <a:r>
              <a:rPr lang="en-US" dirty="0">
                <a:solidFill>
                  <a:schemeClr val="bg1"/>
                </a:solidFill>
                <a:latin typeface="Mistral" panose="03090702030407020403" pitchFamily="66" charset="0"/>
              </a:rPr>
              <a:t>What makes America beautiful?</a:t>
            </a:r>
          </a:p>
        </p:txBody>
      </p:sp>
      <p:sp>
        <p:nvSpPr>
          <p:cNvPr id="7" name="Content Placeholder 6"/>
          <p:cNvSpPr>
            <a:spLocks noGrp="1"/>
          </p:cNvSpPr>
          <p:nvPr>
            <p:ph idx="1"/>
          </p:nvPr>
        </p:nvSpPr>
        <p:spPr>
          <a:xfrm>
            <a:off x="373505" y="1345940"/>
            <a:ext cx="10515600" cy="4351338"/>
          </a:xfrm>
        </p:spPr>
        <p:txBody>
          <a:bodyPr>
            <a:noAutofit/>
          </a:bodyPr>
          <a:lstStyle/>
          <a:p>
            <a:r>
              <a:rPr lang="en-US" dirty="0">
                <a:solidFill>
                  <a:schemeClr val="bg1"/>
                </a:solidFill>
                <a:latin typeface="Times New Roman" panose="02020603050405020304" pitchFamily="18" charset="0"/>
                <a:cs typeface="Times New Roman" panose="02020603050405020304" pitchFamily="18" charset="0"/>
              </a:rPr>
              <a:t>What other country are these three scenarios possible?</a:t>
            </a:r>
          </a:p>
          <a:p>
            <a:pPr lvl="1"/>
            <a:r>
              <a:rPr lang="en-US" sz="2800" dirty="0">
                <a:solidFill>
                  <a:schemeClr val="bg1"/>
                </a:solidFill>
                <a:latin typeface="Times New Roman" panose="02020603050405020304" pitchFamily="18" charset="0"/>
                <a:cs typeface="Times New Roman" panose="02020603050405020304" pitchFamily="18" charset="0"/>
              </a:rPr>
              <a:t>Anna – born and raised in the USA, now a missionary in Africa.</a:t>
            </a:r>
          </a:p>
          <a:p>
            <a:pPr lvl="1"/>
            <a:r>
              <a:rPr lang="en-US" sz="2800" dirty="0">
                <a:solidFill>
                  <a:schemeClr val="bg1"/>
                </a:solidFill>
                <a:latin typeface="Times New Roman" panose="02020603050405020304" pitchFamily="18" charset="0"/>
                <a:cs typeface="Times New Roman" panose="02020603050405020304" pitchFamily="18" charset="0"/>
              </a:rPr>
              <a:t>Monica – born and raised in socialist Romania and won the American lottery and came to America.  Former dental assistant, now realtor, and her family has appeared on the television show: “The Righteous Gemstones.”</a:t>
            </a:r>
          </a:p>
          <a:p>
            <a:pPr lvl="1"/>
            <a:r>
              <a:rPr lang="en-US" sz="2800" dirty="0" err="1">
                <a:solidFill>
                  <a:schemeClr val="bg1"/>
                </a:solidFill>
                <a:latin typeface="Times New Roman" panose="02020603050405020304" pitchFamily="18" charset="0"/>
                <a:cs typeface="Times New Roman" panose="02020603050405020304" pitchFamily="18" charset="0"/>
              </a:rPr>
              <a:t>Gloire</a:t>
            </a:r>
            <a:r>
              <a:rPr lang="en-US" sz="2800" dirty="0">
                <a:solidFill>
                  <a:schemeClr val="bg1"/>
                </a:solidFill>
                <a:latin typeface="Times New Roman" panose="02020603050405020304" pitchFamily="18" charset="0"/>
                <a:cs typeface="Times New Roman" panose="02020603050405020304" pitchFamily="18" charset="0"/>
              </a:rPr>
              <a:t> – a legal immigrant from Africa, whose book </a:t>
            </a:r>
            <a:r>
              <a:rPr lang="en-US" sz="2800" u="sng" dirty="0">
                <a:solidFill>
                  <a:schemeClr val="bg1"/>
                </a:solidFill>
                <a:latin typeface="Times New Roman" panose="02020603050405020304" pitchFamily="18" charset="0"/>
                <a:cs typeface="Times New Roman" panose="02020603050405020304" pitchFamily="18" charset="0"/>
              </a:rPr>
              <a:t>Grow Up Church</a:t>
            </a:r>
            <a:r>
              <a:rPr lang="en-US" sz="2800" dirty="0">
                <a:solidFill>
                  <a:schemeClr val="bg1"/>
                </a:solidFill>
                <a:latin typeface="Times New Roman" panose="02020603050405020304" pitchFamily="18" charset="0"/>
                <a:cs typeface="Times New Roman" panose="02020603050405020304" pitchFamily="18" charset="0"/>
              </a:rPr>
              <a:t> was # 1 on Amazon in Church growth.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00353"/>
            <a:ext cx="1993849" cy="19938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672" y="4602371"/>
            <a:ext cx="2189813" cy="218981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3144" y="4446223"/>
            <a:ext cx="2345961" cy="2345961"/>
          </a:xfrm>
          <a:prstGeom prst="rect">
            <a:avLst/>
          </a:prstGeom>
        </p:spPr>
      </p:pic>
    </p:spTree>
    <p:extLst>
      <p:ext uri="{BB962C8B-B14F-4D97-AF65-F5344CB8AC3E}">
        <p14:creationId xmlns:p14="http://schemas.microsoft.com/office/powerpoint/2010/main" val="427824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1757680" y="400923"/>
            <a:ext cx="10160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What does the Bible have to say about Biblical Confrontation?</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240" y="1847473"/>
            <a:ext cx="5590211" cy="4897120"/>
          </a:xfrm>
          <a:prstGeom prst="rect">
            <a:avLst/>
          </a:prstGeom>
        </p:spPr>
      </p:pic>
    </p:spTree>
    <p:extLst>
      <p:ext uri="{BB962C8B-B14F-4D97-AF65-F5344CB8AC3E}">
        <p14:creationId xmlns:p14="http://schemas.microsoft.com/office/powerpoint/2010/main" val="2107145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335280" y="2146875"/>
            <a:ext cx="1055624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And just as history does not demand the exclusion of ministers, neither does the Bible. Consider how often God sent His ministers to publicly confront civil leaders or expose their wicked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Elijah confronted civil leaders Ahab and Queen Jezebel over issues such as their unjust use of eminent domain, religious persecution, and subornation of perjury (1 Kings 21:1-24, 1 Kings 18:18).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Isaiah confronted civil ruler Hezekiah over national security failures and issues related to the treasury (1 Chronicles 32:27-31, 2 Kings 20:12-19)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91629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335280" y="2146875"/>
            <a:ext cx="10556240"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Nathan confronted civil leader David over his wicked moral policies and practices (2 Samuel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Eliezer and Jehu confronted King Jehoshaphat over his blunders in foreign relations and ill-advised foreign alliances (2 Chronicles 19:1-2, 2 Chronicles 20:35-37)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6847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181775" y="2177355"/>
            <a:ext cx="10556240"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John the Baptist confronted civil leaders for their hypocrisy (Matthew 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Jeremiah confronted King Zedekiah over numerous of his wicked public policies (Jeremiah 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John the Baptist confronted King Herod over his divorce and marriage practices (Luke 13:32. Matthew 12:23, 23:33, 23:27)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7080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181775" y="2177355"/>
            <a:ext cx="10556240"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Samuel confronted King Saul over not fulfilling his assigned responsibilities (1 Samuel 13:1-14, I Samuel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Micaiah regularly confronted King Ahab over his wicked public policies (1 Kings 22:7-18)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84963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254000" y="2048046"/>
            <a:ext cx="10556240"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Gad confronted King David over wrong-headed public policies stemming from his own pride and arrogance (2 Samuel 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Jesus refused to be intimidated by Herod (Luke 13:31-32) and confronted the teachers of the law (Matthew 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Daniel confronted Nebuchadnezzar over his pride and arrogance (Daniel 4:1-27), and Belshazzar over his moral debauchery (Daniel 5:17-28)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70236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91440" y="2146875"/>
            <a:ext cx="1055624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Azariah (along with eighty other priests) confronted King Uzziah for usurping religious practices through an improper expansion of government powers (2 Chronicles 26:16-21)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And God’s ministers not only called out bad civil leaders and pointed out unbiblical public policies, they also frequently partnered with civil leaders in constructing good public policies and offering sound guidance.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Elisha provided the King of Israel counsel and advice regarding military intelligence and policy (2 Kings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119093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274320" y="2309435"/>
            <a:ext cx="1055624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Nathan provided guidance to David on architectural issues (2 Samuel 7:1-13)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Ezra gave strong counsel on marriage policy (Ezra 9-10), and Governor Nehemiah implemented that counsel into public policy (Nehemiah 8:1-6, 13:23-27)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Paul provided civil leaders with guidance during times of impending disaster and natural calamity (Acts 27:9-12)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89340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F4336-EDF1-57D0-6AB5-741EDA1DA18F}"/>
              </a:ext>
            </a:extLst>
          </p:cNvPr>
          <p:cNvSpPr txBox="1"/>
          <p:nvPr/>
        </p:nvSpPr>
        <p:spPr>
          <a:xfrm>
            <a:off x="914400" y="391220"/>
            <a:ext cx="1016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Biblical Confrontation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From Wallbuilders Article</a:t>
            </a:r>
          </a:p>
        </p:txBody>
      </p:sp>
      <p:pic>
        <p:nvPicPr>
          <p:cNvPr id="8" name="Picture 7">
            <a:extLst>
              <a:ext uri="{FF2B5EF4-FFF2-40B4-BE49-F238E27FC236}">
                <a16:creationId xmlns:a16="http://schemas.microsoft.com/office/drawing/2014/main" id="{D75C467A-1D08-BE9C-D92E-170848D1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5" y="0"/>
            <a:ext cx="2337906" cy="2048046"/>
          </a:xfrm>
          <a:prstGeom prst="rect">
            <a:avLst/>
          </a:prstGeom>
        </p:spPr>
      </p:pic>
      <p:sp>
        <p:nvSpPr>
          <p:cNvPr id="3" name="TextBox 2">
            <a:extLst>
              <a:ext uri="{FF2B5EF4-FFF2-40B4-BE49-F238E27FC236}">
                <a16:creationId xmlns:a16="http://schemas.microsoft.com/office/drawing/2014/main" id="{487F25E0-C28F-EA6D-CE3F-F66533443188}"/>
              </a:ext>
            </a:extLst>
          </p:cNvPr>
          <p:cNvSpPr txBox="1"/>
          <p:nvPr/>
        </p:nvSpPr>
        <p:spPr>
          <a:xfrm>
            <a:off x="274320" y="2309435"/>
            <a:ext cx="10556240"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 Jeremiah provided military guidance to King Zedekiah (Jeremiah 21:1-10)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King Joash pursued good policies as long as the priest Jehoiada provided him counsel, but when Joash lost that Godly input, his policies became wicked (2 Chronicles 24:1-2, 15-19)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Isaiah provided guidance on national security issues and foreign policy to King Hezekiah (Isaiah 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2B2B2B"/>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11494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5A556-1287-4869-BD85-348542955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268200" cy="7587256"/>
          </a:xfrm>
          <a:prstGeom prst="rect">
            <a:avLst/>
          </a:prstGeom>
        </p:spPr>
      </p:pic>
      <p:sp>
        <p:nvSpPr>
          <p:cNvPr id="6" name="TextBox 5">
            <a:extLst>
              <a:ext uri="{FF2B5EF4-FFF2-40B4-BE49-F238E27FC236}">
                <a16:creationId xmlns:a16="http://schemas.microsoft.com/office/drawing/2014/main" id="{3F208489-3CA8-490B-A6A6-0ED29836C7E2}"/>
              </a:ext>
            </a:extLst>
          </p:cNvPr>
          <p:cNvSpPr txBox="1"/>
          <p:nvPr/>
        </p:nvSpPr>
        <p:spPr>
          <a:xfrm>
            <a:off x="-76199" y="5476875"/>
            <a:ext cx="12268200" cy="646331"/>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If you want a copy of Alexis de Tocqueville's “Democracy in America” it is under my “Influence of the Bible in America” Exhibit GG</a:t>
            </a:r>
            <a:r>
              <a:rPr lang="en-US" dirty="0">
                <a:solidFill>
                  <a:srgbClr val="FFFF00"/>
                </a:solidFill>
                <a:latin typeface="Calibri" panose="020F0502020204030204"/>
              </a:rPr>
              <a:t> under www.starsandstripes316.com/the-influence-of-the-bible-in-america</a:t>
            </a: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23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makes America Beautiful?</a:t>
            </a:r>
          </a:p>
        </p:txBody>
      </p:sp>
      <p:sp>
        <p:nvSpPr>
          <p:cNvPr id="3" name="Content Placeholder 2"/>
          <p:cNvSpPr>
            <a:spLocks noGrp="1"/>
          </p:cNvSpPr>
          <p:nvPr>
            <p:ph idx="1"/>
          </p:nvPr>
        </p:nvSpPr>
        <p:spPr/>
        <p:txBody>
          <a:bodyPr>
            <a:noAutofit/>
          </a:bodyPr>
          <a:lstStyle/>
          <a:p>
            <a:pPr lvl="1"/>
            <a:r>
              <a:rPr lang="en-US" sz="2800" dirty="0">
                <a:solidFill>
                  <a:schemeClr val="bg1"/>
                </a:solidFill>
                <a:latin typeface="Times New Roman" panose="02020603050405020304" pitchFamily="18" charset="0"/>
                <a:cs typeface="Times New Roman" panose="02020603050405020304" pitchFamily="18" charset="0"/>
              </a:rPr>
              <a:t>We get the beauty of choice. In Israel they have to join the military when the government says so.</a:t>
            </a:r>
          </a:p>
          <a:p>
            <a:pPr lvl="1"/>
            <a:r>
              <a:rPr lang="en-US" sz="2800" dirty="0">
                <a:solidFill>
                  <a:schemeClr val="bg1"/>
                </a:solidFill>
                <a:latin typeface="Times New Roman" panose="02020603050405020304" pitchFamily="18" charset="0"/>
                <a:cs typeface="Times New Roman" panose="02020603050405020304" pitchFamily="18" charset="0"/>
              </a:rPr>
              <a:t>In WWII we actually let the folks of Hiroshima know we were going to bomb them before we bombed them.  What other superpower would do that?</a:t>
            </a:r>
          </a:p>
          <a:p>
            <a:pPr lvl="1"/>
            <a:r>
              <a:rPr lang="en-US" sz="2800" dirty="0">
                <a:solidFill>
                  <a:schemeClr val="bg1"/>
                </a:solidFill>
                <a:latin typeface="Times New Roman" panose="02020603050405020304" pitchFamily="18" charset="0"/>
                <a:cs typeface="Times New Roman" panose="02020603050405020304" pitchFamily="18" charset="0"/>
              </a:rPr>
              <a:t>What ever your idea of the American dream is if America ceases to exist so will your American dream.</a:t>
            </a:r>
          </a:p>
          <a:p>
            <a:pPr lvl="1"/>
            <a:r>
              <a:rPr lang="en-US" sz="2800" dirty="0">
                <a:solidFill>
                  <a:schemeClr val="bg1"/>
                </a:solidFill>
                <a:latin typeface="Times New Roman" panose="02020603050405020304" pitchFamily="18" charset="0"/>
                <a:cs typeface="Times New Roman" panose="02020603050405020304" pitchFamily="18" charset="0"/>
              </a:rPr>
              <a:t>I never want America to turn socialist or communist.  In fact, the Pilgrims tried socialism and did not work.  When they used the Biblical mandate of “you don’t work, you don’t eat” that is when the Pilgrims started to succeed.</a:t>
            </a:r>
          </a:p>
        </p:txBody>
      </p:sp>
    </p:spTree>
    <p:extLst>
      <p:ext uri="{BB962C8B-B14F-4D97-AF65-F5344CB8AC3E}">
        <p14:creationId xmlns:p14="http://schemas.microsoft.com/office/powerpoint/2010/main" val="161426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makes America Beautiful?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320337" cy="7680960"/>
          </a:xfrm>
        </p:spPr>
      </p:pic>
    </p:spTree>
    <p:extLst>
      <p:ext uri="{BB962C8B-B14F-4D97-AF65-F5344CB8AC3E}">
        <p14:creationId xmlns:p14="http://schemas.microsoft.com/office/powerpoint/2010/main" val="85723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5D578-A3D1-7344-764E-DA57AD0D4D1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66A0EF0-677C-1D3C-E671-AFAA2CF1D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268200" cy="7587256"/>
          </a:xfrm>
          <a:prstGeom prst="rect">
            <a:avLst/>
          </a:prstGeom>
        </p:spPr>
      </p:pic>
      <p:sp>
        <p:nvSpPr>
          <p:cNvPr id="6" name="TextBox 5">
            <a:extLst>
              <a:ext uri="{FF2B5EF4-FFF2-40B4-BE49-F238E27FC236}">
                <a16:creationId xmlns:a16="http://schemas.microsoft.com/office/drawing/2014/main" id="{13225378-EC87-033E-098F-9544CD2A269C}"/>
              </a:ext>
            </a:extLst>
          </p:cNvPr>
          <p:cNvSpPr txBox="1"/>
          <p:nvPr/>
        </p:nvSpPr>
        <p:spPr>
          <a:xfrm>
            <a:off x="-76199" y="5476875"/>
            <a:ext cx="12268200" cy="646331"/>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If you want a copy of Alexis de Tocqueville's “Democracy in America” it is under my “Influence of the Bible in America” Exhibit GG</a:t>
            </a:r>
            <a:r>
              <a:rPr lang="en-US" dirty="0">
                <a:solidFill>
                  <a:srgbClr val="FFFF00"/>
                </a:solidFill>
                <a:latin typeface="Calibri" panose="020F0502020204030204"/>
              </a:rPr>
              <a:t> under www.starsandstripes316.com/the-influence-of-the-bible-in-america</a:t>
            </a: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ED809AA-2C75-7FF4-1EF8-E02317285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2" y="-1"/>
            <a:ext cx="12268201" cy="7122695"/>
          </a:xfrm>
          <a:prstGeom prst="rect">
            <a:avLst/>
          </a:prstGeom>
        </p:spPr>
      </p:pic>
    </p:spTree>
    <p:extLst>
      <p:ext uri="{BB962C8B-B14F-4D97-AF65-F5344CB8AC3E}">
        <p14:creationId xmlns:p14="http://schemas.microsoft.com/office/powerpoint/2010/main" val="339747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0E56-262B-B713-0244-93D02E19435F}"/>
              </a:ext>
            </a:extLst>
          </p:cNvPr>
          <p:cNvSpPr>
            <a:spLocks noGrp="1"/>
          </p:cNvSpPr>
          <p:nvPr>
            <p:ph type="title"/>
          </p:nvPr>
        </p:nvSpPr>
        <p:spPr>
          <a:xfrm>
            <a:off x="949960" y="415925"/>
            <a:ext cx="10515600" cy="1325563"/>
          </a:xfrm>
          <a:solidFill>
            <a:schemeClr val="tx1"/>
          </a:solidFill>
        </p:spPr>
        <p:txBody>
          <a:bodyPr>
            <a:normAutofit fontScale="90000"/>
          </a:bodyPr>
          <a:lstStyle/>
          <a:p>
            <a:pPr algn="ctr"/>
            <a:r>
              <a:rPr lang="en-US" dirty="0">
                <a:solidFill>
                  <a:schemeClr val="bg1"/>
                </a:solidFill>
              </a:rPr>
              <a:t>Did you know the secret ingredient to America’s Exceptionalism comes from The Declaration of Independence? </a:t>
            </a:r>
          </a:p>
        </p:txBody>
      </p:sp>
    </p:spTree>
    <p:extLst>
      <p:ext uri="{BB962C8B-B14F-4D97-AF65-F5344CB8AC3E}">
        <p14:creationId xmlns:p14="http://schemas.microsoft.com/office/powerpoint/2010/main" val="297996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Ingredient # 1 to American Exceptionalism</a:t>
            </a:r>
            <a:br>
              <a:rPr lang="en-US" dirty="0">
                <a:latin typeface="Mistral" panose="03090702030407020403" pitchFamily="66" charset="0"/>
              </a:rPr>
            </a:br>
            <a:r>
              <a:rPr lang="en-US" dirty="0">
                <a:latin typeface="Mistral" panose="03090702030407020403" pitchFamily="66" charset="0"/>
              </a:rPr>
              <a:t>-We understand there is a creator</a:t>
            </a:r>
            <a:endParaRPr lang="en-US" dirty="0"/>
          </a:p>
        </p:txBody>
      </p:sp>
      <p:sp>
        <p:nvSpPr>
          <p:cNvPr id="3" name="Content Placeholder 2"/>
          <p:cNvSpPr>
            <a:spLocks noGrp="1"/>
          </p:cNvSpPr>
          <p:nvPr>
            <p:ph idx="1"/>
          </p:nvPr>
        </p:nvSpPr>
        <p:spPr>
          <a:xfrm>
            <a:off x="619761" y="1514007"/>
            <a:ext cx="10515600" cy="4662956"/>
          </a:xfrm>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t>
            </a:r>
            <a:r>
              <a:rPr lang="en-US" sz="3200" b="0" i="0" dirty="0">
                <a:effectLst/>
                <a:latin typeface="Times New Roman" panose="02020603050405020304" pitchFamily="18" charset="0"/>
                <a:cs typeface="Times New Roman" panose="02020603050405020304" pitchFamily="18" charset="0"/>
              </a:rPr>
              <a:t>We hold these truths to be self-evident, that all men are created equal, that they are </a:t>
            </a:r>
            <a:r>
              <a:rPr lang="en-US" sz="3200" b="1" i="0" dirty="0">
                <a:effectLst/>
                <a:latin typeface="Times New Roman" panose="02020603050405020304" pitchFamily="18" charset="0"/>
                <a:cs typeface="Times New Roman" panose="02020603050405020304" pitchFamily="18" charset="0"/>
              </a:rPr>
              <a:t>endowed by their Creator</a:t>
            </a:r>
            <a:r>
              <a:rPr lang="en-US" sz="3200" b="0" i="0" dirty="0">
                <a:effectLst/>
                <a:latin typeface="Times New Roman" panose="02020603050405020304" pitchFamily="18" charset="0"/>
                <a:cs typeface="Times New Roman" panose="02020603050405020304" pitchFamily="18" charset="0"/>
              </a:rPr>
              <a:t> with certain unalienable Rights, that among these are Life, Liberty and the pursuit of Happiness.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17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881CD-D466-0105-0AD1-F91D8E721B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DFF9BD-4A39-7C3C-2494-CE637510137A}"/>
              </a:ext>
            </a:extLst>
          </p:cNvPr>
          <p:cNvSpPr>
            <a:spLocks noGrp="1"/>
          </p:cNvSpPr>
          <p:nvPr>
            <p:ph idx="1"/>
          </p:nvPr>
        </p:nvSpPr>
        <p:spPr>
          <a:xfrm>
            <a:off x="787825" y="2843513"/>
            <a:ext cx="10820620" cy="5323523"/>
          </a:xfrm>
        </p:spPr>
        <p:txBody>
          <a:bodyPr>
            <a:normAutofit/>
          </a:bodyPr>
          <a:lstStyle/>
          <a:p>
            <a:pPr algn="l"/>
            <a:r>
              <a:rPr lang="en-US" sz="3200" dirty="0">
                <a:solidFill>
                  <a:srgbClr val="000000"/>
                </a:solidFill>
                <a:latin typeface="Times New Roman" panose="02020603050405020304" pitchFamily="18" charset="0"/>
                <a:cs typeface="Times New Roman" panose="02020603050405020304" pitchFamily="18" charset="0"/>
              </a:rPr>
              <a:t>Where do rights come from?  God!</a:t>
            </a:r>
          </a:p>
          <a:p>
            <a:pPr algn="l"/>
            <a:r>
              <a:rPr lang="en-US" sz="3200" b="0" i="0" dirty="0">
                <a:solidFill>
                  <a:srgbClr val="000000"/>
                </a:solidFill>
                <a:effectLst/>
                <a:latin typeface="Times New Roman" panose="02020603050405020304" pitchFamily="18" charset="0"/>
                <a:cs typeface="Times New Roman" panose="02020603050405020304" pitchFamily="18" charset="0"/>
              </a:rPr>
              <a:t>If rights come from government, then they can take those rights away, but what happens when rights come from God?</a:t>
            </a:r>
          </a:p>
          <a:p>
            <a:pPr marL="457200" lvl="1" indent="0">
              <a:buNone/>
            </a:pP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36D06A7-978F-D46D-DDB6-1D4E74EB1E5F}"/>
              </a:ext>
            </a:extLst>
          </p:cNvPr>
          <p:cNvSpPr txBox="1"/>
          <p:nvPr/>
        </p:nvSpPr>
        <p:spPr>
          <a:xfrm>
            <a:off x="2017027" y="263084"/>
            <a:ext cx="99568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Tenants to American Exceptionalism</a:t>
            </a:r>
            <a:endParaRPr kumimoji="0" lang="en-US" sz="4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F483268-129B-5A1D-B87E-4FC40FE4F701}"/>
              </a:ext>
            </a:extLst>
          </p:cNvPr>
          <p:cNvSpPr txBox="1"/>
          <p:nvPr/>
        </p:nvSpPr>
        <p:spPr>
          <a:xfrm>
            <a:off x="1219735" y="1815811"/>
            <a:ext cx="99568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1.  That </a:t>
            </a:r>
            <a:r>
              <a:rPr kumimoji="0" lang="en-US" sz="4000" b="1" i="1"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rPr>
              <a:t>Ther</a:t>
            </a:r>
            <a:r>
              <a:rPr lang="en-US" sz="4000" b="1" i="1" dirty="0">
                <a:solidFill>
                  <a:schemeClr val="accent5">
                    <a:lumMod val="50000"/>
                  </a:schemeClr>
                </a:solidFill>
                <a:latin typeface="Times New Roman" panose="02020603050405020304" pitchFamily="18" charset="0"/>
                <a:cs typeface="Times New Roman" panose="02020603050405020304" pitchFamily="18" charset="0"/>
              </a:rPr>
              <a:t>e is a Creator</a:t>
            </a:r>
            <a:endParaRPr kumimoji="0" lang="en-US" sz="4000" b="0" i="1"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E8471F5-1BAB-3D37-3984-6AFDC3588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
            <a:ext cx="2483318" cy="1396866"/>
          </a:xfrm>
          <a:prstGeom prst="rect">
            <a:avLst/>
          </a:prstGeom>
        </p:spPr>
      </p:pic>
      <p:pic>
        <p:nvPicPr>
          <p:cNvPr id="7" name="Picture 6">
            <a:extLst>
              <a:ext uri="{FF2B5EF4-FFF2-40B4-BE49-F238E27FC236}">
                <a16:creationId xmlns:a16="http://schemas.microsoft.com/office/drawing/2014/main" id="{84CD0D53-E05E-2526-2C08-C69E809AD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149004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1804</Words>
  <Application>Microsoft Office PowerPoint</Application>
  <PresentationFormat>Widescreen</PresentationFormat>
  <Paragraphs>151</Paragraphs>
  <Slides>39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Calibri Light</vt:lpstr>
      <vt:lpstr>Mistral</vt:lpstr>
      <vt:lpstr>Tahoma</vt:lpstr>
      <vt:lpstr>Times New Roman</vt:lpstr>
      <vt:lpstr>Office Theme</vt:lpstr>
      <vt:lpstr>1_Office Theme</vt:lpstr>
      <vt:lpstr>PowerPoint Presentation</vt:lpstr>
      <vt:lpstr>PowerPoint Presentation</vt:lpstr>
      <vt:lpstr>What makes America beautiful?</vt:lpstr>
      <vt:lpstr>What makes America Beautiful?</vt:lpstr>
      <vt:lpstr>What makes America Beautiful?</vt:lpstr>
      <vt:lpstr>PowerPoint Presentation</vt:lpstr>
      <vt:lpstr>Did you know the secret ingredient to America’s Exceptionalism comes from The Declaration of Independence? </vt:lpstr>
      <vt:lpstr>Ingredient # 1 to American Exceptionalism -We understand there is a creator</vt:lpstr>
      <vt:lpstr>PowerPoint Presentation</vt:lpstr>
      <vt:lpstr>Did you know the Declaration of Independence lists the Deity of  God four times?</vt:lpstr>
      <vt:lpstr>Ingredient # 2 to American Exceptionalism -We understand there are unalienable rights</vt:lpstr>
      <vt:lpstr>Ingredient # 2 to American Exceptionalism -We understand there are unalienable rights</vt:lpstr>
      <vt:lpstr>Ingredient # 3 to American Exceptionalism -Government is to protect Unalienable Rights</vt:lpstr>
      <vt:lpstr>Ingredient # 3 to American Exceptionalism -Government is to protect Unalienable Rights</vt:lpstr>
      <vt:lpstr>Ingredient # 4 to American Exceptionalism -There is a Fixed Moral Law</vt:lpstr>
      <vt:lpstr>Ingredient # 3 to American Exceptionalism -Government is to protect Unalienable Rights</vt:lpstr>
      <vt:lpstr>Ingredient # 3 to American Exceptionalism -Government is to protect Unalienable Rights</vt:lpstr>
      <vt:lpstr>Ingredient # 3 to American Exceptionalism -Government is to protect Unalienable Rights</vt:lpstr>
      <vt:lpstr>Ingredient # 5 to American Exceptionalism -The Consent of The Governed</vt:lpstr>
      <vt:lpstr>PowerPoint Presentation</vt:lpstr>
      <vt:lpstr>Ingredient # 5 to American Exceptionalism -The Consent of The Governed</vt:lpstr>
      <vt:lpstr>Ingredient # 6 to American Exceptionalism -Alter, Abolish, or create a New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2</cp:revision>
  <cp:lastPrinted>2024-02-11T04:37:40Z</cp:lastPrinted>
  <dcterms:created xsi:type="dcterms:W3CDTF">2024-02-11T03:08:55Z</dcterms:created>
  <dcterms:modified xsi:type="dcterms:W3CDTF">2024-02-11T04:40:41Z</dcterms:modified>
</cp:coreProperties>
</file>