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32" r:id="rId2"/>
    <p:sldId id="433" r:id="rId3"/>
    <p:sldId id="374" r:id="rId4"/>
    <p:sldId id="283" r:id="rId5"/>
    <p:sldId id="284" r:id="rId6"/>
    <p:sldId id="411" r:id="rId7"/>
    <p:sldId id="414" r:id="rId8"/>
    <p:sldId id="415" r:id="rId9"/>
    <p:sldId id="413" r:id="rId10"/>
    <p:sldId id="416" r:id="rId11"/>
    <p:sldId id="417" r:id="rId12"/>
    <p:sldId id="434" r:id="rId13"/>
    <p:sldId id="400"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A Lennick" initials="MAL" lastIdx="1" clrIdx="0">
    <p:extLst>
      <p:ext uri="{19B8F6BF-5375-455C-9EA6-DF929625EA0E}">
        <p15:presenceInfo xmlns:p15="http://schemas.microsoft.com/office/powerpoint/2012/main" userId="ac0cf61c49fc8f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sz="quarter" idx="1"/>
          </p:nvPr>
        </p:nvSpPr>
        <p:spPr>
          <a:xfrm>
            <a:off x="3970937" y="1"/>
            <a:ext cx="3037840" cy="466434"/>
          </a:xfrm>
          <a:prstGeom prst="rect">
            <a:avLst/>
          </a:prstGeom>
        </p:spPr>
        <p:txBody>
          <a:bodyPr vert="horz" lIns="93170" tIns="46585" rIns="93170" bIns="46585" rtlCol="0"/>
          <a:lstStyle>
            <a:lvl1pPr algn="r">
              <a:defRPr sz="1200"/>
            </a:lvl1pPr>
          </a:lstStyle>
          <a:p>
            <a:fld id="{FE7697FC-A66E-4C35-B9DB-2DD176668B1D}" type="datetimeFigureOut">
              <a:rPr lang="en-US" smtClean="0"/>
              <a:t>6/23/2023</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0" tIns="46585" rIns="93170"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8"/>
            <a:ext cx="3037840" cy="466433"/>
          </a:xfrm>
          <a:prstGeom prst="rect">
            <a:avLst/>
          </a:prstGeom>
        </p:spPr>
        <p:txBody>
          <a:bodyPr vert="horz" lIns="93170" tIns="46585" rIns="93170" bIns="46585" rtlCol="0" anchor="b"/>
          <a:lstStyle>
            <a:lvl1pPr algn="r">
              <a:defRPr sz="12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0" tIns="46585" rIns="93170" bIns="46585" rtlCol="0"/>
          <a:lstStyle>
            <a:lvl1pPr algn="r">
              <a:defRPr sz="1200"/>
            </a:lvl1pPr>
          </a:lstStyle>
          <a:p>
            <a:fld id="{056C10B7-F9D7-479E-A59F-12658BFA3053}" type="datetimeFigureOut">
              <a:rPr lang="en-US" smtClean="0"/>
              <a:t>6/23/2023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8"/>
            <a:ext cx="3037840" cy="466433"/>
          </a:xfrm>
          <a:prstGeom prst="rect">
            <a:avLst/>
          </a:prstGeom>
        </p:spPr>
        <p:txBody>
          <a:bodyPr vert="horz" lIns="93170" tIns="46585" rIns="93170" bIns="46585" rtlCol="0" anchor="b"/>
          <a:lstStyle>
            <a:lvl1pPr algn="r">
              <a:defRPr sz="12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0735"/>
            <a:fld id="{DB51978A-CD39-45D8-9292-F57919F7AA63}" type="slidenum">
              <a:rPr lang="en-US">
                <a:solidFill>
                  <a:prstClr val="black"/>
                </a:solidFill>
                <a:latin typeface="Calibri" panose="020F0502020204030204"/>
              </a:rPr>
              <a:pPr defTabSz="940735"/>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5057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0735"/>
            <a:fld id="{DB51978A-CD39-45D8-9292-F57919F7AA63}" type="slidenum">
              <a:rPr lang="en-US">
                <a:solidFill>
                  <a:prstClr val="black"/>
                </a:solidFill>
                <a:latin typeface="Calibri" panose="020F0502020204030204"/>
              </a:rPr>
              <a:pPr defTabSz="940735"/>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50800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6/23/2023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6/23/2023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6/23/2023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57748-A485-2CEE-FD9A-AAA735829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12080" cy="6858000"/>
          </a:xfrm>
          <a:prstGeom prst="rect">
            <a:avLst/>
          </a:prstGeom>
        </p:spPr>
      </p:pic>
      <p:pic>
        <p:nvPicPr>
          <p:cNvPr id="7" name="Picture 6">
            <a:extLst>
              <a:ext uri="{FF2B5EF4-FFF2-40B4-BE49-F238E27FC236}">
                <a16:creationId xmlns:a16="http://schemas.microsoft.com/office/drawing/2014/main" id="{E2FE9A76-7E4F-A69B-6D6A-F87FA680D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922" y="4187415"/>
            <a:ext cx="3535680" cy="2462573"/>
          </a:xfrm>
          <a:prstGeom prst="rect">
            <a:avLst/>
          </a:prstGeom>
        </p:spPr>
      </p:pic>
      <p:sp>
        <p:nvSpPr>
          <p:cNvPr id="13" name="TextBox 12">
            <a:extLst>
              <a:ext uri="{FF2B5EF4-FFF2-40B4-BE49-F238E27FC236}">
                <a16:creationId xmlns:a16="http://schemas.microsoft.com/office/drawing/2014/main" id="{55409B21-87EB-98C1-F473-0AF779BD753E}"/>
              </a:ext>
            </a:extLst>
          </p:cNvPr>
          <p:cNvSpPr txBox="1"/>
          <p:nvPr/>
        </p:nvSpPr>
        <p:spPr>
          <a:xfrm>
            <a:off x="6096000" y="965200"/>
            <a:ext cx="5832339" cy="3108543"/>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Reading The Founder’s Bible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With Marcia A. Lennick,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Great Falls’ Godly Heritage Coach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dirty="0">
                <a:solidFill>
                  <a:srgbClr val="00B0F0"/>
                </a:solidFill>
                <a:latin typeface="Times New Roman" panose="02020603050405020304" pitchFamily="18" charset="0"/>
                <a:cs typeface="Times New Roman" panose="02020603050405020304" pitchFamily="18" charset="0"/>
              </a:rPr>
              <a:t>March 29</a:t>
            </a:r>
            <a:r>
              <a:rPr lang="en-US" sz="2800" b="1" i="1" baseline="30000" dirty="0">
                <a:solidFill>
                  <a:srgbClr val="00B0F0"/>
                </a:solidFill>
                <a:latin typeface="Times New Roman" panose="02020603050405020304" pitchFamily="18" charset="0"/>
                <a:cs typeface="Times New Roman" panose="02020603050405020304" pitchFamily="18" charset="0"/>
              </a:rPr>
              <a:t>th</a:t>
            </a:r>
            <a:r>
              <a:rPr lang="en-US" sz="2800" b="1" i="1" dirty="0">
                <a:solidFill>
                  <a:srgbClr val="00B0F0"/>
                </a:solidFill>
                <a:latin typeface="Times New Roman" panose="02020603050405020304" pitchFamily="18" charset="0"/>
                <a:cs typeface="Times New Roman" panose="02020603050405020304" pitchFamily="18"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Looking </a:t>
            </a:r>
            <a:r>
              <a:rPr lang="en-US" sz="2800" b="1" i="1" dirty="0">
                <a:solidFill>
                  <a:srgbClr val="00B0F0"/>
                </a:solidFill>
                <a:latin typeface="Times New Roman" panose="02020603050405020304" pitchFamily="18" charset="0"/>
                <a:cs typeface="Times New Roman" panose="02020603050405020304" pitchFamily="18" charset="0"/>
              </a:rPr>
              <a:t>at The Ten Commandments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0708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378565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Social Compact Law</a:t>
            </a:r>
          </a:p>
          <a:p>
            <a:r>
              <a:rPr lang="en-US" sz="2400" dirty="0">
                <a:latin typeface="Times New Roman" panose="02020603050405020304" pitchFamily="18" charset="0"/>
                <a:cs typeface="Times New Roman" panose="02020603050405020304" pitchFamily="18" charset="0"/>
              </a:rPr>
              <a:t>This type of law falls under moral law and where the will of the majority wins.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Bible instructs on other laws.  For example, bestiality or rape, or marrying first cousins or a sister (these aren’t necessarily found in the Ten Commandments, but are still are moral laws).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Social Compact Law creates an orderly society. For example, lets say I don’t like how your lawn is mowed. Do I have the right go over on your property and mow y</a:t>
            </a:r>
          </a:p>
          <a:p>
            <a:r>
              <a:rPr lang="en-US" sz="2400" dirty="0">
                <a:latin typeface="Times New Roman" panose="02020603050405020304" pitchFamily="18" charset="0"/>
                <a:cs typeface="Times New Roman" panose="02020603050405020304" pitchFamily="18" charset="0"/>
              </a:rPr>
              <a:t>		your lawn to my standard?  No!  </a:t>
            </a:r>
            <a:endParaRPr lang="en-US" sz="2400" dirty="0"/>
          </a:p>
        </p:txBody>
      </p:sp>
    </p:spTree>
    <p:extLst>
      <p:ext uri="{BB962C8B-B14F-4D97-AF65-F5344CB8AC3E}">
        <p14:creationId xmlns:p14="http://schemas.microsoft.com/office/powerpoint/2010/main" val="214273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304698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How can we fix some of our law?</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Christians need to get back to having a Biblical Worldview and believing in ONE MORAL TRUTH.</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more information on these laws and how the Bible influenced America, I recommend my lecture “The Influence of the Bible in America” and Foundations of Freedom by David Barton.</a:t>
            </a:r>
            <a:endParaRPr lang="en-US" sz="2400" dirty="0"/>
          </a:p>
        </p:txBody>
      </p:sp>
      <p:pic>
        <p:nvPicPr>
          <p:cNvPr id="6" name="Picture 5">
            <a:extLst>
              <a:ext uri="{FF2B5EF4-FFF2-40B4-BE49-F238E27FC236}">
                <a16:creationId xmlns:a16="http://schemas.microsoft.com/office/drawing/2014/main" id="{D3961F47-A98E-C590-AEAF-BF92E80DD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385" y="4488670"/>
            <a:ext cx="3834765" cy="2151999"/>
          </a:xfrm>
          <a:prstGeom prst="rect">
            <a:avLst/>
          </a:prstGeom>
        </p:spPr>
      </p:pic>
    </p:spTree>
    <p:extLst>
      <p:ext uri="{BB962C8B-B14F-4D97-AF65-F5344CB8AC3E}">
        <p14:creationId xmlns:p14="http://schemas.microsoft.com/office/powerpoint/2010/main" val="83714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1938992"/>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FOR MORE READING ON THESE LAWS, READ THE ARTICLE IN YOUR FOUNDER’S BIBLE ON PAGE 161: “THE TEN COMMANDMENTS, THE MORAL LAW FOR NATIONS”</a:t>
            </a:r>
            <a:endParaRPr lang="en-US" sz="2400" dirty="0"/>
          </a:p>
        </p:txBody>
      </p:sp>
    </p:spTree>
    <p:extLst>
      <p:ext uri="{BB962C8B-B14F-4D97-AF65-F5344CB8AC3E}">
        <p14:creationId xmlns:p14="http://schemas.microsoft.com/office/powerpoint/2010/main" val="383131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Did you know all 10 Commandments found in the Book of Genesis?</a:t>
            </a:r>
          </a:p>
        </p:txBody>
      </p:sp>
      <p:sp>
        <p:nvSpPr>
          <p:cNvPr id="8" name="TextBox 7">
            <a:extLst>
              <a:ext uri="{FF2B5EF4-FFF2-40B4-BE49-F238E27FC236}">
                <a16:creationId xmlns:a16="http://schemas.microsoft.com/office/drawing/2014/main" id="{12D7E9AB-D70F-862D-EA4D-55399566C0C8}"/>
              </a:ext>
            </a:extLst>
          </p:cNvPr>
          <p:cNvSpPr txBox="1"/>
          <p:nvPr/>
        </p:nvSpPr>
        <p:spPr>
          <a:xfrm>
            <a:off x="192505" y="1179810"/>
            <a:ext cx="11462921" cy="5509200"/>
          </a:xfrm>
          <a:prstGeom prst="rect">
            <a:avLst/>
          </a:prstGeom>
          <a:noFill/>
        </p:spPr>
        <p:txBody>
          <a:bodyPr wrap="square">
            <a:spAutoFit/>
          </a:bodyPr>
          <a:lstStyle/>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Have no other Gods</a:t>
            </a:r>
          </a:p>
          <a:p>
            <a:pPr marL="0" indent="0">
              <a:buNone/>
            </a:pPr>
            <a:r>
              <a:rPr lang="en-US" sz="2200" dirty="0">
                <a:latin typeface="Times New Roman" panose="02020603050405020304" pitchFamily="18" charset="0"/>
                <a:cs typeface="Times New Roman" panose="02020603050405020304" pitchFamily="18" charset="0"/>
              </a:rPr>
              <a:t>	-God desired a relationship with Adam and Eve – Genesis 2</a:t>
            </a:r>
          </a:p>
          <a:p>
            <a:pPr marL="0" indent="0">
              <a:buNone/>
            </a:pPr>
            <a:r>
              <a:rPr lang="en-US" sz="2200" dirty="0">
                <a:latin typeface="Times New Roman" panose="02020603050405020304" pitchFamily="18" charset="0"/>
                <a:cs typeface="Times New Roman" panose="02020603050405020304" pitchFamily="18" charset="0"/>
              </a:rPr>
              <a:t>	-When God calls Abraham to give up his son – Genesis 17</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No Graven Images</a:t>
            </a:r>
          </a:p>
          <a:p>
            <a:pPr marL="0" indent="0">
              <a:buNone/>
            </a:pPr>
            <a:r>
              <a:rPr lang="en-US" sz="2200" dirty="0">
                <a:latin typeface="Times New Roman" panose="02020603050405020304" pitchFamily="18" charset="0"/>
                <a:cs typeface="Times New Roman" panose="02020603050405020304" pitchFamily="18" charset="0"/>
              </a:rPr>
              <a:t>	-Rachel’s theft – Genesis 31</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Don’t take God’s name in vain</a:t>
            </a:r>
          </a:p>
          <a:p>
            <a:pPr marL="0" indent="0">
              <a:buNone/>
            </a:pPr>
            <a:r>
              <a:rPr lang="en-US" sz="2200" dirty="0">
                <a:latin typeface="Times New Roman" panose="02020603050405020304" pitchFamily="18" charset="0"/>
                <a:cs typeface="Times New Roman" panose="02020603050405020304" pitchFamily="18" charset="0"/>
              </a:rPr>
              <a:t>	-Satan challenged the authority of God’s Word – Geneses 3:1</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Keep the Sabbath</a:t>
            </a:r>
          </a:p>
          <a:p>
            <a:pPr marL="0" indent="0">
              <a:buNone/>
            </a:pPr>
            <a:r>
              <a:rPr lang="en-US" sz="2200" dirty="0">
                <a:latin typeface="Times New Roman" panose="02020603050405020304" pitchFamily="18" charset="0"/>
                <a:cs typeface="Times New Roman" panose="02020603050405020304" pitchFamily="18" charset="0"/>
              </a:rPr>
              <a:t>	-Genesis 2:2-3</a:t>
            </a:r>
          </a:p>
          <a:p>
            <a:pPr marL="0" indent="0">
              <a:buNone/>
            </a:pPr>
            <a:r>
              <a:rPr lang="en-US" sz="2200" dirty="0">
                <a:latin typeface="Times New Roman" panose="02020603050405020304" pitchFamily="18" charset="0"/>
                <a:cs typeface="Times New Roman" panose="02020603050405020304" pitchFamily="18" charset="0"/>
              </a:rPr>
              <a:t>	-Scripture proves the creation itself right now.  Why would God institute the Sabbath if it 	wasn’t actual six day period?.</a:t>
            </a:r>
          </a:p>
          <a:p>
            <a:pPr marL="0" indent="0">
              <a:buNone/>
            </a:pP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479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Did you know all 10 Commandments found in the Book of Genesis?</a:t>
            </a:r>
          </a:p>
        </p:txBody>
      </p:sp>
      <p:sp>
        <p:nvSpPr>
          <p:cNvPr id="8" name="TextBox 7">
            <a:extLst>
              <a:ext uri="{FF2B5EF4-FFF2-40B4-BE49-F238E27FC236}">
                <a16:creationId xmlns:a16="http://schemas.microsoft.com/office/drawing/2014/main" id="{12D7E9AB-D70F-862D-EA4D-55399566C0C8}"/>
              </a:ext>
            </a:extLst>
          </p:cNvPr>
          <p:cNvSpPr txBox="1"/>
          <p:nvPr/>
        </p:nvSpPr>
        <p:spPr>
          <a:xfrm>
            <a:off x="192505" y="1179810"/>
            <a:ext cx="11462921" cy="5509200"/>
          </a:xfrm>
          <a:prstGeom prst="rect">
            <a:avLst/>
          </a:prstGeom>
          <a:noFill/>
        </p:spPr>
        <p:txBody>
          <a:bodyPr wrap="square">
            <a:spAutoFit/>
          </a:bodyPr>
          <a:lstStyle/>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Honor your parents</a:t>
            </a:r>
          </a:p>
          <a:p>
            <a:pPr marL="0" indent="0">
              <a:buNone/>
            </a:pPr>
            <a:r>
              <a:rPr lang="en-US" sz="2200" dirty="0">
                <a:latin typeface="Times New Roman" panose="02020603050405020304" pitchFamily="18" charset="0"/>
                <a:cs typeface="Times New Roman" panose="02020603050405020304" pitchFamily="18" charset="0"/>
              </a:rPr>
              <a:t>	-God created the family and God gave Adam and Eve children – Genesis 2 and 4</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Do not kill</a:t>
            </a:r>
          </a:p>
          <a:p>
            <a:pPr marL="0" indent="0">
              <a:buNone/>
            </a:pPr>
            <a:r>
              <a:rPr lang="en-US" sz="2200" dirty="0">
                <a:latin typeface="Times New Roman" panose="02020603050405020304" pitchFamily="18" charset="0"/>
                <a:cs typeface="Times New Roman" panose="02020603050405020304" pitchFamily="18" charset="0"/>
              </a:rPr>
              <a:t>	-Condemnation of Cain’s crime- Genesis 4</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Don’t commit adultery</a:t>
            </a:r>
          </a:p>
          <a:p>
            <a:pPr marL="0" indent="0">
              <a:buNone/>
            </a:pPr>
            <a:r>
              <a:rPr lang="en-US" sz="2200" dirty="0">
                <a:latin typeface="Times New Roman" panose="02020603050405020304" pitchFamily="18" charset="0"/>
                <a:cs typeface="Times New Roman" panose="02020603050405020304" pitchFamily="18" charset="0"/>
              </a:rPr>
              <a:t>	-Marital union is found – Genesis 2:18; Genesis 2:23-24</a:t>
            </a:r>
          </a:p>
          <a:p>
            <a:pPr marL="0" indent="0">
              <a:buNone/>
            </a:pPr>
            <a:r>
              <a:rPr lang="en-US" sz="2200" dirty="0">
                <a:latin typeface="Times New Roman" panose="02020603050405020304" pitchFamily="18" charset="0"/>
                <a:cs typeface="Times New Roman" panose="02020603050405020304" pitchFamily="18" charset="0"/>
              </a:rPr>
              <a:t>	-Joseph and Potiphar's Wife – Genesis 39:6-31</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Do not Steal</a:t>
            </a:r>
          </a:p>
          <a:p>
            <a:pPr marL="0" indent="0">
              <a:buNone/>
            </a:pPr>
            <a:r>
              <a:rPr lang="en-US" sz="2200" dirty="0">
                <a:latin typeface="Times New Roman" panose="02020603050405020304" pitchFamily="18" charset="0"/>
                <a:cs typeface="Times New Roman" panose="02020603050405020304" pitchFamily="18" charset="0"/>
              </a:rPr>
              <a:t>	-Private property and property rights were assumed. God gave Adam and Eve dominion 	over the earth with the exception of The Tree of Knowledge of Good and Evil – Genesis 	1:28-30, Genesis 2:15-17</a:t>
            </a:r>
          </a:p>
          <a:p>
            <a:pPr marL="0" indent="0">
              <a:buNone/>
            </a:pPr>
            <a:r>
              <a:rPr lang="en-US" sz="2200" dirty="0">
                <a:latin typeface="Times New Roman" panose="02020603050405020304" pitchFamily="18" charset="0"/>
                <a:cs typeface="Times New Roman" panose="02020603050405020304" pitchFamily="18" charset="0"/>
              </a:rPr>
              <a:t>	-Abraham’s Cattle-Genesis 13:2</a:t>
            </a:r>
          </a:p>
        </p:txBody>
      </p:sp>
    </p:spTree>
    <p:extLst>
      <p:ext uri="{BB962C8B-B14F-4D97-AF65-F5344CB8AC3E}">
        <p14:creationId xmlns:p14="http://schemas.microsoft.com/office/powerpoint/2010/main" val="15925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Did you know all 10 Commandments found in the Book of Genesis?</a:t>
            </a:r>
          </a:p>
        </p:txBody>
      </p:sp>
      <p:sp>
        <p:nvSpPr>
          <p:cNvPr id="8" name="TextBox 7">
            <a:extLst>
              <a:ext uri="{FF2B5EF4-FFF2-40B4-BE49-F238E27FC236}">
                <a16:creationId xmlns:a16="http://schemas.microsoft.com/office/drawing/2014/main" id="{12D7E9AB-D70F-862D-EA4D-55399566C0C8}"/>
              </a:ext>
            </a:extLst>
          </p:cNvPr>
          <p:cNvSpPr txBox="1"/>
          <p:nvPr/>
        </p:nvSpPr>
        <p:spPr>
          <a:xfrm>
            <a:off x="192505" y="1179810"/>
            <a:ext cx="11462921" cy="3816429"/>
          </a:xfrm>
          <a:prstGeom prst="rect">
            <a:avLst/>
          </a:prstGeom>
          <a:noFill/>
        </p:spPr>
        <p:txBody>
          <a:bodyPr wrap="square">
            <a:spAutoFit/>
          </a:bodyPr>
          <a:lstStyle/>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No False Witnessing</a:t>
            </a:r>
          </a:p>
          <a:p>
            <a:pPr marL="0" indent="0">
              <a:buNone/>
            </a:pPr>
            <a:r>
              <a:rPr lang="en-US" sz="2200" dirty="0">
                <a:latin typeface="Times New Roman" panose="02020603050405020304" pitchFamily="18" charset="0"/>
                <a:cs typeface="Times New Roman" panose="02020603050405020304" pitchFamily="18" charset="0"/>
              </a:rPr>
              <a:t>	-Look when Satan contradicted God – Genesis 3:4-5</a:t>
            </a:r>
          </a:p>
          <a:p>
            <a:pPr marL="0" indent="0">
              <a:buNone/>
            </a:pPr>
            <a:r>
              <a:rPr lang="en-US" sz="2200" dirty="0">
                <a:latin typeface="Times New Roman" panose="02020603050405020304" pitchFamily="18" charset="0"/>
                <a:cs typeface="Times New Roman" panose="02020603050405020304" pitchFamily="18" charset="0"/>
              </a:rPr>
              <a:t>	-When Cain lied about Abel- Genesis 4:9</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No Coveting</a:t>
            </a:r>
          </a:p>
          <a:p>
            <a:pPr marL="0" indent="0">
              <a:buNone/>
            </a:pPr>
            <a:r>
              <a:rPr lang="en-US" sz="2200" dirty="0">
                <a:latin typeface="Times New Roman" panose="02020603050405020304" pitchFamily="18" charset="0"/>
                <a:cs typeface="Times New Roman" panose="02020603050405020304" pitchFamily="18" charset="0"/>
              </a:rPr>
              <a:t>	-Adam and Eve coveted after something they shouldn’t have</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For further study, you can purchase </a:t>
            </a:r>
          </a:p>
          <a:p>
            <a:pPr marL="0" indent="0">
              <a:buNone/>
            </a:pPr>
            <a:r>
              <a:rPr lang="en-US" sz="2200" dirty="0">
                <a:latin typeface="Times New Roman" panose="02020603050405020304" pitchFamily="18" charset="0"/>
                <a:cs typeface="Times New Roman" panose="02020603050405020304" pitchFamily="18" charset="0"/>
              </a:rPr>
              <a:t>Foundations of Law from </a:t>
            </a:r>
          </a:p>
          <a:p>
            <a:pPr marL="0" indent="0">
              <a:buNone/>
            </a:pPr>
            <a:r>
              <a:rPr lang="en-US" sz="2200" dirty="0" err="1">
                <a:latin typeface="Times New Roman" panose="02020603050405020304" pitchFamily="18" charset="0"/>
                <a:cs typeface="Times New Roman" panose="02020603050405020304" pitchFamily="18" charset="0"/>
              </a:rPr>
              <a:t>Wallbuilders</a:t>
            </a:r>
            <a:endParaRPr lang="en-US" sz="2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4746F7E-7EE1-8429-DECF-7CEF546A6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625" y="3706875"/>
            <a:ext cx="3816517" cy="2578728"/>
          </a:xfrm>
          <a:prstGeom prst="rect">
            <a:avLst/>
          </a:prstGeom>
        </p:spPr>
      </p:pic>
    </p:spTree>
    <p:extLst>
      <p:ext uri="{BB962C8B-B14F-4D97-AF65-F5344CB8AC3E}">
        <p14:creationId xmlns:p14="http://schemas.microsoft.com/office/powerpoint/2010/main" val="333378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364539" y="797560"/>
            <a:ext cx="11462921" cy="6186309"/>
          </a:xfrm>
          <a:prstGeom prst="rect">
            <a:avLst/>
          </a:prstGeom>
          <a:noFill/>
        </p:spPr>
        <p:txBody>
          <a:bodyPr wrap="square">
            <a:spAutoFit/>
          </a:bodyPr>
          <a:lstStyle/>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God exists, and He is one God – omnipotent, omniscient, and omnipresent, righteous, just, truthful, immutable and loving.</a:t>
            </a:r>
          </a:p>
          <a:p>
            <a:pPr marL="0" indent="0">
              <a:buNone/>
            </a:pPr>
            <a:r>
              <a:rPr lang="en-US" sz="2200" dirty="0">
                <a:latin typeface="Times New Roman" panose="02020603050405020304" pitchFamily="18" charset="0"/>
                <a:cs typeface="Times New Roman" panose="02020603050405020304" pitchFamily="18" charset="0"/>
              </a:rPr>
              <a:t>	-The principle of Unity of God – His laws are consistent and harmonious with one another</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God is the source of all Law – Isaiah 33:22</a:t>
            </a:r>
          </a:p>
          <a:p>
            <a:pPr marL="0" indent="0">
              <a:buNone/>
            </a:pPr>
            <a:r>
              <a:rPr lang="en-US" sz="2200" dirty="0">
                <a:latin typeface="Times New Roman" panose="02020603050405020304" pitchFamily="18" charset="0"/>
                <a:cs typeface="Times New Roman" panose="02020603050405020304" pitchFamily="18" charset="0"/>
              </a:rPr>
              <a:t>	-any law contrary to the law of God is invalid</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Law reflects the will and character of God</a:t>
            </a:r>
          </a:p>
          <a:p>
            <a:pPr marL="0" indent="0">
              <a:buNone/>
            </a:pPr>
            <a:r>
              <a:rPr lang="en-US" sz="2200" dirty="0">
                <a:latin typeface="Times New Roman" panose="02020603050405020304" pitchFamily="18" charset="0"/>
                <a:cs typeface="Times New Roman" panose="02020603050405020304" pitchFamily="18" charset="0"/>
              </a:rPr>
              <a:t>	-Psalm 19:7</a:t>
            </a:r>
          </a:p>
          <a:p>
            <a:pPr marL="0" indent="0">
              <a:buNone/>
            </a:pPr>
            <a:r>
              <a:rPr lang="en-US" sz="2200" dirty="0">
                <a:latin typeface="Times New Roman" panose="02020603050405020304" pitchFamily="18" charset="0"/>
                <a:cs typeface="Times New Roman" panose="02020603050405020304" pitchFamily="18" charset="0"/>
              </a:rPr>
              <a:t>	-pagan laws – laws that are arbitrary capricious, whimsical and unreasonable</a:t>
            </a:r>
          </a:p>
          <a:p>
            <a:pPr marL="0" indent="0">
              <a:buNone/>
            </a:pPr>
            <a:r>
              <a:rPr lang="en-US" sz="2200" dirty="0">
                <a:latin typeface="Times New Roman" panose="02020603050405020304" pitchFamily="18" charset="0"/>
                <a:cs typeface="Times New Roman" panose="02020603050405020304" pitchFamily="18" charset="0"/>
              </a:rPr>
              <a:t>	-God’s laws – reflect His character of Truth, Righteousness and Justice</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God’s justice required punishment of sin</a:t>
            </a:r>
          </a:p>
          <a:p>
            <a:pPr marL="0" indent="0">
              <a:buNone/>
            </a:pPr>
            <a:r>
              <a:rPr lang="en-US" sz="2200" dirty="0">
                <a:latin typeface="Times New Roman" panose="02020603050405020304" pitchFamily="18" charset="0"/>
                <a:cs typeface="Times New Roman" panose="02020603050405020304" pitchFamily="18" charset="0"/>
              </a:rPr>
              <a:t>	-Ezekiel 18:4, 20</a:t>
            </a:r>
          </a:p>
          <a:p>
            <a:pPr marL="0" indent="0">
              <a:buNone/>
            </a:pPr>
            <a:r>
              <a:rPr lang="en-US" sz="2200" dirty="0">
                <a:latin typeface="Times New Roman" panose="02020603050405020304" pitchFamily="18" charset="0"/>
                <a:cs typeface="Times New Roman" panose="02020603050405020304" pitchFamily="18" charset="0"/>
              </a:rPr>
              <a:t>	-God’s attributes are perfect justice and perfect righteousness</a:t>
            </a:r>
          </a:p>
          <a:p>
            <a:pPr marL="0" indent="0">
              <a:buNone/>
            </a:pPr>
            <a:r>
              <a:rPr lang="en-US" sz="2200" dirty="0">
                <a:latin typeface="Times New Roman" panose="02020603050405020304" pitchFamily="18" charset="0"/>
                <a:cs typeface="Times New Roman" panose="02020603050405020304" pitchFamily="18" charset="0"/>
              </a:rPr>
              <a:t>	-In Judaism and Christianity the purpose of sacrifice was to satisfy God’s justice</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68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286750" y="966787"/>
            <a:ext cx="11462921" cy="5170646"/>
          </a:xfrm>
          <a:prstGeom prst="rect">
            <a:avLst/>
          </a:prstGeom>
          <a:noFill/>
        </p:spPr>
        <p:txBody>
          <a:bodyPr wrap="square">
            <a:spAutoFit/>
          </a:bodyPr>
          <a:lstStyle/>
          <a:p>
            <a:pPr marL="0" indent="0">
              <a:buNone/>
            </a:pPr>
            <a:r>
              <a:rPr lang="en-US" sz="2200" b="1" dirty="0">
                <a:latin typeface="Times New Roman" panose="02020603050405020304" pitchFamily="18" charset="0"/>
                <a:cs typeface="Times New Roman" panose="02020603050405020304" pitchFamily="18" charset="0"/>
              </a:rPr>
              <a:t>Man is created in God’s image</a:t>
            </a:r>
          </a:p>
          <a:p>
            <a:pPr marL="0" indent="0">
              <a:buNone/>
            </a:pPr>
            <a:r>
              <a:rPr lang="en-US" sz="2200" dirty="0">
                <a:latin typeface="Times New Roman" panose="02020603050405020304" pitchFamily="18" charset="0"/>
                <a:cs typeface="Times New Roman" panose="02020603050405020304" pitchFamily="18" charset="0"/>
              </a:rPr>
              <a:t>	-Genesis 9:6</a:t>
            </a:r>
          </a:p>
          <a:p>
            <a:pPr marL="0" indent="0">
              <a:buNone/>
            </a:pPr>
            <a:r>
              <a:rPr lang="en-US" sz="2200" dirty="0">
                <a:latin typeface="Times New Roman" panose="02020603050405020304" pitchFamily="18" charset="0"/>
                <a:cs typeface="Times New Roman" panose="02020603050405020304" pitchFamily="18" charset="0"/>
              </a:rPr>
              <a:t>	-Psalm 5</a:t>
            </a:r>
          </a:p>
          <a:p>
            <a:pPr marL="0" indent="0">
              <a:buNone/>
            </a:pPr>
            <a:r>
              <a:rPr lang="en-US" sz="2200" dirty="0">
                <a:latin typeface="Times New Roman" panose="02020603050405020304" pitchFamily="18" charset="0"/>
                <a:cs typeface="Times New Roman" panose="02020603050405020304" pitchFamily="18" charset="0"/>
              </a:rPr>
              <a:t>	-Man’s creation in the image of God is the basis for the doctrine for human rights because 	that which is created in God’s image possesses human dignity and certain rights go naturally 	with that dignity</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Ever since the Fall, man has continued to be sinful</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-Psalm 51:5</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Isaiah 53:6</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God has established human government to punish crime to preserve order</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-Romans 13:1-7</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Government is not to engage in social engineering or income redistribution</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Government is to protect ordered liberty against foreign invasion and domestic crime</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52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286750" y="966787"/>
            <a:ext cx="11462921" cy="5847755"/>
          </a:xfrm>
          <a:prstGeom prst="rect">
            <a:avLst/>
          </a:prstGeom>
          <a:noFill/>
        </p:spPr>
        <p:txBody>
          <a:bodyPr wrap="square">
            <a:spAutoFit/>
          </a:bodyPr>
          <a:lstStyle/>
          <a:p>
            <a:pPr marL="0" indent="0">
              <a:buNone/>
            </a:pPr>
            <a:r>
              <a:rPr lang="en-US" sz="2200" b="1" dirty="0">
                <a:latin typeface="Times New Roman" panose="02020603050405020304" pitchFamily="18" charset="0"/>
                <a:cs typeface="Times New Roman" panose="02020603050405020304" pitchFamily="18" charset="0"/>
              </a:rPr>
              <a:t>Before government can punish crime, evidence must be presented that the person is guilty, and that no one is wrongfully convicted</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Since all men are created in the image of God, we get the human dignity clause and this 	clicks the wheel forward because innocent people should not be wrongfully convicted</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If a defendant is proven guilty, punishment is appropriate</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Hebrews were a unified people</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-even though divided in 12 tribes, each person was an equal citizen of the Hebrew Republic</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no class systems</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-no one was above the law- Leviticus 24:22</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The family was the basis for the society</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Government was the consent of the governed</a:t>
            </a:r>
          </a:p>
          <a:p>
            <a:pPr marL="0" indent="0">
              <a:buNone/>
            </a:pP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Exodus 19:8</a:t>
            </a:r>
          </a:p>
          <a:p>
            <a:pPr marL="0" indent="0">
              <a:buNone/>
            </a:pPr>
            <a:r>
              <a:rPr lang="en-US" sz="2200" dirty="0">
                <a:latin typeface="Times New Roman" panose="02020603050405020304" pitchFamily="18" charset="0"/>
                <a:cs typeface="Times New Roman" panose="02020603050405020304" pitchFamily="18" charset="0"/>
              </a:rPr>
              <a:t>	-All who held office from the lowest to the highest was responsible to the people</a:t>
            </a:r>
          </a:p>
        </p:txBody>
      </p:sp>
    </p:spTree>
    <p:extLst>
      <p:ext uri="{BB962C8B-B14F-4D97-AF65-F5344CB8AC3E}">
        <p14:creationId xmlns:p14="http://schemas.microsoft.com/office/powerpoint/2010/main" val="1511706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286750" y="966787"/>
            <a:ext cx="11462921" cy="5509200"/>
          </a:xfrm>
          <a:prstGeom prst="rect">
            <a:avLst/>
          </a:prstGeom>
          <a:noFill/>
        </p:spPr>
        <p:txBody>
          <a:bodyPr wrap="square">
            <a:spAutoFit/>
          </a:bodyPr>
          <a:lstStyle/>
          <a:p>
            <a:pPr marL="0" indent="0">
              <a:buNone/>
            </a:pPr>
            <a:r>
              <a:rPr lang="en-US" sz="2200" b="1" dirty="0">
                <a:latin typeface="Times New Roman" panose="02020603050405020304" pitchFamily="18" charset="0"/>
                <a:cs typeface="Times New Roman" panose="02020603050405020304" pitchFamily="18" charset="0"/>
              </a:rPr>
              <a:t>The Hebrews respected the dignity of Labor</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-Proverbs 6:6, 6:9, 10:26, 13:4, 20:4, 26:16</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The Hebrews placed high value on education</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-Adults –their education included the public reading of the Law every 7 years – </a:t>
            </a:r>
            <a:r>
              <a:rPr lang="en-US" sz="2200" dirty="0" err="1">
                <a:latin typeface="Times New Roman" panose="02020603050405020304" pitchFamily="18" charset="0"/>
                <a:cs typeface="Times New Roman" panose="02020603050405020304" pitchFamily="18" charset="0"/>
              </a:rPr>
              <a:t>Deut</a:t>
            </a:r>
            <a:r>
              <a:rPr lang="en-US" sz="2200" dirty="0">
                <a:latin typeface="Times New Roman" panose="02020603050405020304" pitchFamily="18" charset="0"/>
                <a:cs typeface="Times New Roman" panose="02020603050405020304" pitchFamily="18" charset="0"/>
              </a:rPr>
              <a:t> 31:12-	13</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Covenant renewal enactments occurred: Deut. 29-30; Joshua 23-24</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Periodic national festivals in which Israel’s history and tradition were taught</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Hebrews values liberty, and their legal instructions were designed to promote and protect liberty</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Leviticus 25:10</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the Old Testament, Liberty had various contexts: National freedom led out by bondage 	by Egypt, freedom as an Independent State, freedom from servanthood in the year of Jubilee 	and freedom from oppressive burdens, thou shalt/thou shalt not – gave Hebrews boundaries 	by God of what to do or not to do</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4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FE9A76-7E4F-A69B-6D6A-F87FA680D0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922" y="4187415"/>
            <a:ext cx="3535680" cy="2462573"/>
          </a:xfrm>
          <a:prstGeom prst="rect">
            <a:avLst/>
          </a:prstGeom>
        </p:spPr>
      </p:pic>
      <p:sp>
        <p:nvSpPr>
          <p:cNvPr id="3" name="TextBox 2">
            <a:extLst>
              <a:ext uri="{FF2B5EF4-FFF2-40B4-BE49-F238E27FC236}">
                <a16:creationId xmlns:a16="http://schemas.microsoft.com/office/drawing/2014/main" id="{F65BB1FA-8FDC-9288-2725-DDCEAB249AF9}"/>
              </a:ext>
            </a:extLst>
          </p:cNvPr>
          <p:cNvSpPr txBox="1"/>
          <p:nvPr/>
        </p:nvSpPr>
        <p:spPr>
          <a:xfrm>
            <a:off x="603584" y="391887"/>
            <a:ext cx="10984832" cy="3037113"/>
          </a:xfrm>
          <a:prstGeom prst="rect">
            <a:avLst/>
          </a:prstGeom>
          <a:solidFill>
            <a:schemeClr val="tx1"/>
          </a:solidFill>
        </p:spPr>
        <p:txBody>
          <a:bodyPr wrap="square">
            <a:spAutoFit/>
          </a:bodyPr>
          <a:lstStyle/>
          <a:p>
            <a:pPr marL="0" marR="0">
              <a:lnSpc>
                <a:spcPct val="107000"/>
              </a:lnSpc>
              <a:spcBef>
                <a:spcPts val="0"/>
              </a:spcBef>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MISSION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THE ARTICLE ON PSALM 11 – BRINGING MORALITY IN TO ALL AREAS OF SOCIETY</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VISION:</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THAT ALL WE BECOME MISSIONARIES TO AMERICA BRINGING BIBLICAL VALUES, TRUTH AND MORALITY BACK IN TO ALL AREAS OF SOCIETY</a:t>
            </a:r>
          </a:p>
          <a:p>
            <a:pPr marL="0" marR="0">
              <a:lnSpc>
                <a:spcPct val="107000"/>
              </a:lnSpc>
              <a:spcBef>
                <a:spcPts val="0"/>
              </a:spcBef>
              <a:spcAft>
                <a:spcPts val="800"/>
              </a:spcAft>
            </a:pP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ASK YOURSELF: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HOW ARE YOU BRINGING BIBLICAL TRUTH AND MORALITY IN YOUR SPHERE OF INFLUENCE?</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679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835390" y="2535705"/>
            <a:ext cx="11462921" cy="1107996"/>
          </a:xfrm>
          <a:prstGeom prst="rect">
            <a:avLst/>
          </a:prstGeom>
          <a:noFill/>
        </p:spPr>
        <p:txBody>
          <a:bodyPr wrap="square">
            <a:spAutoFit/>
          </a:bodyPr>
          <a:lstStyle/>
          <a:p>
            <a:pPr marL="0" indent="0">
              <a:buNone/>
            </a:pPr>
            <a:r>
              <a:rPr lang="en-US" sz="2200" dirty="0">
                <a:latin typeface="Times New Roman" panose="02020603050405020304" pitchFamily="18" charset="0"/>
                <a:cs typeface="Times New Roman" panose="02020603050405020304" pitchFamily="18" charset="0"/>
              </a:rPr>
              <a:t>For further study, you can purchase </a:t>
            </a:r>
          </a:p>
          <a:p>
            <a:pPr marL="0" indent="0">
              <a:buNone/>
            </a:pPr>
            <a:r>
              <a:rPr lang="en-US" sz="2200" dirty="0">
                <a:latin typeface="Times New Roman" panose="02020603050405020304" pitchFamily="18" charset="0"/>
                <a:cs typeface="Times New Roman" panose="02020603050405020304" pitchFamily="18" charset="0"/>
              </a:rPr>
              <a:t>Foundations of Law from </a:t>
            </a:r>
          </a:p>
          <a:p>
            <a:pPr marL="0" indent="0">
              <a:buNone/>
            </a:pPr>
            <a:r>
              <a:rPr lang="en-US" sz="2200" dirty="0" err="1">
                <a:latin typeface="Times New Roman" panose="02020603050405020304" pitchFamily="18" charset="0"/>
                <a:cs typeface="Times New Roman" panose="02020603050405020304" pitchFamily="18" charset="0"/>
              </a:rPr>
              <a:t>Wallbuilders</a:t>
            </a:r>
            <a:endParaRPr lang="en-US" sz="2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4B91598-EDC4-D3FF-3E99-C60B4E2FA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388" y="2464368"/>
            <a:ext cx="2114550" cy="1428750"/>
          </a:xfrm>
          <a:prstGeom prst="rect">
            <a:avLst/>
          </a:prstGeom>
        </p:spPr>
      </p:pic>
    </p:spTree>
    <p:extLst>
      <p:ext uri="{BB962C8B-B14F-4D97-AF65-F5344CB8AC3E}">
        <p14:creationId xmlns:p14="http://schemas.microsoft.com/office/powerpoint/2010/main" val="1280518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Some Great Lawgivers to study that influenced American Law</a:t>
            </a:r>
          </a:p>
          <a:p>
            <a:pPr marL="0" indent="0" algn="ctr">
              <a:buNone/>
            </a:pPr>
            <a:endParaRPr lang="en-US"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2D7E9AB-D70F-862D-EA4D-55399566C0C8}"/>
              </a:ext>
            </a:extLst>
          </p:cNvPr>
          <p:cNvSpPr txBox="1"/>
          <p:nvPr/>
        </p:nvSpPr>
        <p:spPr>
          <a:xfrm>
            <a:off x="835390" y="2535705"/>
            <a:ext cx="11462921" cy="1446550"/>
          </a:xfrm>
          <a:prstGeom prst="rect">
            <a:avLst/>
          </a:prstGeom>
          <a:noFill/>
        </p:spPr>
        <p:txBody>
          <a:bodyPr wrap="square">
            <a:spAutoFit/>
          </a:bodyPr>
          <a:lstStyle/>
          <a:p>
            <a:pPr marL="0" indent="0">
              <a:buNone/>
            </a:pPr>
            <a:r>
              <a:rPr lang="en-US" sz="2200" dirty="0">
                <a:latin typeface="Times New Roman" panose="02020603050405020304" pitchFamily="18" charset="0"/>
                <a:cs typeface="Times New Roman" panose="02020603050405020304" pitchFamily="18" charset="0"/>
              </a:rPr>
              <a:t>William Blackstone – Natural Law</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Montesquieu – his writings would influence Jefferson and remember what Jefferson drafted?</a:t>
            </a:r>
          </a:p>
          <a:p>
            <a:pPr marL="0" indent="0">
              <a:buNone/>
            </a:pPr>
            <a:r>
              <a:rPr lang="en-US" sz="2200" dirty="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DOI.b</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yy</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02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What did Founding Father Fisher Ames have to say about the Word? Deut. 6, page 289 in your FB</a:t>
            </a:r>
          </a:p>
          <a:p>
            <a:pPr marL="0" indent="0" algn="ctr">
              <a:buNone/>
            </a:pPr>
            <a:endParaRPr lang="en-US" sz="4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751CD22-80BB-57D8-9735-8242D19A5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151" y="1633688"/>
            <a:ext cx="5864319" cy="4919512"/>
          </a:xfrm>
          <a:prstGeom prst="rect">
            <a:avLst/>
          </a:prstGeom>
        </p:spPr>
      </p:pic>
    </p:spTree>
    <p:extLst>
      <p:ext uri="{BB962C8B-B14F-4D97-AF65-F5344CB8AC3E}">
        <p14:creationId xmlns:p14="http://schemas.microsoft.com/office/powerpoint/2010/main" val="3823910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Benjamin Rush’s Defense of the Bible in Schools, Deut. 11, Page 301 in your FB.</a:t>
            </a:r>
          </a:p>
          <a:p>
            <a:pPr marL="0" indent="0" algn="ctr">
              <a:buNone/>
            </a:pPr>
            <a:r>
              <a:rPr lang="en-US" sz="4000" dirty="0">
                <a:latin typeface="Times New Roman" panose="02020603050405020304" pitchFamily="18" charset="0"/>
                <a:cs typeface="Times New Roman" panose="02020603050405020304" pitchFamily="18" charset="0"/>
              </a:rPr>
              <a:t>His defense can be found on my website</a:t>
            </a:r>
          </a:p>
          <a:p>
            <a:pPr marL="0" indent="0" algn="ctr">
              <a:buNone/>
            </a:pPr>
            <a:endParaRPr lang="en-US" sz="4000" dirty="0">
              <a:latin typeface="Times New Roman" panose="02020603050405020304" pitchFamily="18" charset="0"/>
              <a:cs typeface="Times New Roman" panose="02020603050405020304" pitchFamily="18" charset="0"/>
            </a:endParaRPr>
          </a:p>
          <a:p>
            <a:pPr marL="0" indent="0" algn="ctr">
              <a:buNone/>
            </a:pPr>
            <a:endParaRPr lang="en-US" sz="4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17775B2-C7EF-6AD7-47DB-7D40BF416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733" y="2625178"/>
            <a:ext cx="10006990" cy="803822"/>
          </a:xfrm>
          <a:prstGeom prst="rect">
            <a:avLst/>
          </a:prstGeom>
        </p:spPr>
      </p:pic>
      <p:pic>
        <p:nvPicPr>
          <p:cNvPr id="6" name="Picture 5">
            <a:extLst>
              <a:ext uri="{FF2B5EF4-FFF2-40B4-BE49-F238E27FC236}">
                <a16:creationId xmlns:a16="http://schemas.microsoft.com/office/drawing/2014/main" id="{3A942C64-9D5A-08B3-D4A5-BFD7F4372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739" y="3591500"/>
            <a:ext cx="8806978" cy="1172358"/>
          </a:xfrm>
          <a:prstGeom prst="rect">
            <a:avLst/>
          </a:prstGeom>
        </p:spPr>
      </p:pic>
    </p:spTree>
    <p:extLst>
      <p:ext uri="{BB962C8B-B14F-4D97-AF65-F5344CB8AC3E}">
        <p14:creationId xmlns:p14="http://schemas.microsoft.com/office/powerpoint/2010/main" val="246824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Who was John Jay and what did he remind us to do?</a:t>
            </a:r>
          </a:p>
          <a:p>
            <a:pPr marL="0" indent="0" algn="ctr">
              <a:buNone/>
            </a:pPr>
            <a:endParaRPr lang="en-US"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2D7E9AB-D70F-862D-EA4D-55399566C0C8}"/>
              </a:ext>
            </a:extLst>
          </p:cNvPr>
          <p:cNvSpPr txBox="1"/>
          <p:nvPr/>
        </p:nvSpPr>
        <p:spPr>
          <a:xfrm>
            <a:off x="4466122" y="1742173"/>
            <a:ext cx="7832189" cy="3046988"/>
          </a:xfrm>
          <a:prstGeom prst="rect">
            <a:avLst/>
          </a:prstGeom>
          <a:noFill/>
        </p:spPr>
        <p:txBody>
          <a:bodyPr wrap="square">
            <a:spAutoFit/>
          </a:bodyPr>
          <a:lstStyle/>
          <a:p>
            <a:pPr algn="l" fontAlgn="base"/>
            <a:r>
              <a:rPr lang="en-US" sz="2400" i="0" dirty="0">
                <a:effectLst/>
                <a:latin typeface="dancingscript-regular"/>
              </a:rPr>
              <a:t>"Every member of the State ought diligently to read and to study the constitution of his country, and teach the rising generation to be free. By knowing their rights, they will sooner perceive when they are violated, and be the better prepared to defend and assert them."</a:t>
            </a:r>
            <a:endParaRPr lang="en-US" sz="2400" i="0" dirty="0">
              <a:effectLst/>
            </a:endParaRPr>
          </a:p>
          <a:p>
            <a:pPr algn="l" fontAlgn="base"/>
            <a:r>
              <a:rPr lang="en-US" sz="2400" i="0" dirty="0">
                <a:effectLst/>
                <a:latin typeface="dancingscript-regular"/>
              </a:rPr>
              <a:t>​</a:t>
            </a:r>
            <a:endParaRPr lang="en-US" sz="2400" i="0" dirty="0">
              <a:effectLst/>
            </a:endParaRPr>
          </a:p>
          <a:p>
            <a:pPr algn="l" fontAlgn="base"/>
            <a:r>
              <a:rPr lang="en-US" sz="2400" i="0" dirty="0">
                <a:effectLst/>
                <a:latin typeface="dancingscript-regular"/>
              </a:rPr>
              <a:t>John Jay, First Chief of the Supreme Court of the United State of America</a:t>
            </a:r>
            <a:endParaRPr lang="en-US" sz="2400" i="0" dirty="0">
              <a:effectLst/>
            </a:endParaRPr>
          </a:p>
        </p:txBody>
      </p:sp>
      <p:pic>
        <p:nvPicPr>
          <p:cNvPr id="3" name="Picture 2">
            <a:extLst>
              <a:ext uri="{FF2B5EF4-FFF2-40B4-BE49-F238E27FC236}">
                <a16:creationId xmlns:a16="http://schemas.microsoft.com/office/drawing/2014/main" id="{0F052114-1C91-FFD5-3612-B62EDCF43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70" y="1742173"/>
            <a:ext cx="4095750" cy="3009900"/>
          </a:xfrm>
          <a:prstGeom prst="rect">
            <a:avLst/>
          </a:prstGeom>
        </p:spPr>
      </p:pic>
    </p:spTree>
    <p:extLst>
      <p:ext uri="{BB962C8B-B14F-4D97-AF65-F5344CB8AC3E}">
        <p14:creationId xmlns:p14="http://schemas.microsoft.com/office/powerpoint/2010/main" val="4199893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We will also move forward as Biblical Citizens as Paul did in Acts 22-26 as we have discussed previously</a:t>
            </a:r>
          </a:p>
          <a:p>
            <a:pPr marL="0" indent="0" algn="ctr">
              <a:buNone/>
            </a:pPr>
            <a:endParaRPr lang="en-US"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2D7E9AB-D70F-862D-EA4D-55399566C0C8}"/>
              </a:ext>
            </a:extLst>
          </p:cNvPr>
          <p:cNvSpPr txBox="1"/>
          <p:nvPr/>
        </p:nvSpPr>
        <p:spPr>
          <a:xfrm>
            <a:off x="5325209" y="3080084"/>
            <a:ext cx="6253213" cy="1569660"/>
          </a:xfrm>
          <a:prstGeom prst="rect">
            <a:avLst/>
          </a:prstGeom>
          <a:noFill/>
        </p:spPr>
        <p:txBody>
          <a:bodyPr wrap="square">
            <a:spAutoFit/>
          </a:bodyPr>
          <a:lstStyle/>
          <a:p>
            <a:pPr algn="l" fontAlgn="base"/>
            <a:r>
              <a:rPr lang="en-US" sz="2400" i="0" dirty="0">
                <a:effectLst/>
                <a:latin typeface="dancingscript-regular"/>
              </a:rPr>
              <a:t>The Apostle Paul knew his rights, but he approached people with civil discourse and almost pursued Agrippa to Salvation</a:t>
            </a:r>
          </a:p>
          <a:p>
            <a:pPr algn="l" fontAlgn="base"/>
            <a:endParaRPr lang="en-US" sz="2400" i="0" dirty="0">
              <a:effectLst/>
            </a:endParaRPr>
          </a:p>
        </p:txBody>
      </p:sp>
      <p:pic>
        <p:nvPicPr>
          <p:cNvPr id="4" name="Picture 3">
            <a:extLst>
              <a:ext uri="{FF2B5EF4-FFF2-40B4-BE49-F238E27FC236}">
                <a16:creationId xmlns:a16="http://schemas.microsoft.com/office/drawing/2014/main" id="{2B79D708-C5DE-DE6F-DCCE-F8EF6D734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2689900"/>
            <a:ext cx="4514850" cy="2533650"/>
          </a:xfrm>
          <a:prstGeom prst="rect">
            <a:avLst/>
          </a:prstGeom>
        </p:spPr>
      </p:pic>
    </p:spTree>
    <p:extLst>
      <p:ext uri="{BB962C8B-B14F-4D97-AF65-F5344CB8AC3E}">
        <p14:creationId xmlns:p14="http://schemas.microsoft.com/office/powerpoint/2010/main" val="560101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Let’s talk about some rights folks </a:t>
            </a:r>
          </a:p>
          <a:p>
            <a:pPr marL="0" indent="0" algn="ctr">
              <a:buNone/>
            </a:pPr>
            <a:r>
              <a:rPr lang="en-US" sz="4000" dirty="0">
                <a:latin typeface="Times New Roman" panose="02020603050405020304" pitchFamily="18" charset="0"/>
                <a:cs typeface="Times New Roman" panose="02020603050405020304" pitchFamily="18" charset="0"/>
              </a:rPr>
              <a:t>don’t realize they have</a:t>
            </a:r>
          </a:p>
          <a:p>
            <a:pPr marL="0" indent="0" algn="ctr">
              <a:buNone/>
            </a:pPr>
            <a:endParaRPr lang="en-US"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2D7E9AB-D70F-862D-EA4D-55399566C0C8}"/>
              </a:ext>
            </a:extLst>
          </p:cNvPr>
          <p:cNvSpPr txBox="1"/>
          <p:nvPr/>
        </p:nvSpPr>
        <p:spPr>
          <a:xfrm>
            <a:off x="531828" y="1713296"/>
            <a:ext cx="11028113" cy="4093428"/>
          </a:xfrm>
          <a:prstGeom prst="rect">
            <a:avLst/>
          </a:prstGeom>
          <a:noFill/>
        </p:spPr>
        <p:txBody>
          <a:bodyPr wrap="square">
            <a:spAutoFit/>
          </a:bodyPr>
          <a:lstStyle/>
          <a:p>
            <a:pPr algn="l" fontAlgn="base"/>
            <a:r>
              <a:rPr lang="en-US" sz="2000" i="0" dirty="0">
                <a:effectLst/>
                <a:latin typeface="Times New Roman" panose="02020603050405020304" pitchFamily="18" charset="0"/>
                <a:cs typeface="Times New Roman" panose="02020603050405020304" pitchFamily="18" charset="0"/>
              </a:rPr>
              <a:t>-Your child’s or grandchi</a:t>
            </a:r>
            <a:r>
              <a:rPr lang="en-US" sz="2000" dirty="0">
                <a:latin typeface="Times New Roman" panose="02020603050405020304" pitchFamily="18" charset="0"/>
                <a:cs typeface="Times New Roman" panose="02020603050405020304" pitchFamily="18" charset="0"/>
              </a:rPr>
              <a:t>ld’s school can lose funding if they are denied the right to pray</a:t>
            </a:r>
          </a:p>
          <a:p>
            <a:pPr algn="l" fontAlgn="base"/>
            <a:endParaRPr lang="en-US" sz="2000" dirty="0">
              <a:latin typeface="Times New Roman" panose="02020603050405020304" pitchFamily="18" charset="0"/>
              <a:cs typeface="Times New Roman" panose="02020603050405020304" pitchFamily="18" charset="0"/>
            </a:endParaRPr>
          </a:p>
          <a:p>
            <a:pPr algn="l" fontAlgn="base"/>
            <a:r>
              <a:rPr lang="en-US" sz="2000" dirty="0">
                <a:latin typeface="Times New Roman" panose="02020603050405020304" pitchFamily="18" charset="0"/>
                <a:cs typeface="Times New Roman" panose="02020603050405020304" pitchFamily="18" charset="0"/>
              </a:rPr>
              <a:t>-Your child’s school must teach the constitution. </a:t>
            </a:r>
            <a:r>
              <a:rPr lang="en-US" sz="2000" i="0" dirty="0">
                <a:solidFill>
                  <a:srgbClr val="DDE8EB"/>
                </a:solidFill>
                <a:effectLst/>
                <a:latin typeface="Times New Roman" panose="02020603050405020304" pitchFamily="18" charset="0"/>
                <a:cs typeface="Times New Roman" panose="02020603050405020304" pitchFamily="18" charset="0"/>
              </a:rPr>
              <a:t>"</a:t>
            </a:r>
            <a:r>
              <a:rPr lang="en-US" sz="2000" i="0" dirty="0">
                <a:solidFill>
                  <a:srgbClr val="050505"/>
                </a:solidFill>
                <a:effectLst/>
                <a:latin typeface="Times New Roman" panose="02020603050405020304" pitchFamily="18" charset="0"/>
                <a:cs typeface="Times New Roman" panose="02020603050405020304" pitchFamily="18" charset="0"/>
              </a:rPr>
              <a:t>Here is the information on the Federal Laws if a school receives federal funding they must teach the Constitution! "See: HR 4818; Division J. Sec. 111 (2)</a:t>
            </a:r>
          </a:p>
          <a:p>
            <a:pPr algn="l" fontAlgn="base"/>
            <a:endParaRPr lang="en-US" sz="2000" dirty="0">
              <a:solidFill>
                <a:srgbClr val="050505"/>
              </a:solidFill>
              <a:latin typeface="Times New Roman" panose="02020603050405020304" pitchFamily="18" charset="0"/>
              <a:cs typeface="Times New Roman" panose="02020603050405020304" pitchFamily="18" charset="0"/>
            </a:endParaRPr>
          </a:p>
          <a:p>
            <a:pPr algn="l" fontAlgn="base"/>
            <a:r>
              <a:rPr lang="en-US" sz="2000" dirty="0">
                <a:solidFill>
                  <a:srgbClr val="050505"/>
                </a:solidFill>
                <a:latin typeface="Times New Roman" panose="02020603050405020304" pitchFamily="18" charset="0"/>
                <a:cs typeface="Times New Roman" panose="02020603050405020304" pitchFamily="18" charset="0"/>
              </a:rPr>
              <a:t>-</a:t>
            </a:r>
            <a:r>
              <a:rPr lang="en-US" sz="2000" i="0" dirty="0">
                <a:solidFill>
                  <a:srgbClr val="111111"/>
                </a:solidFill>
                <a:effectLst/>
                <a:latin typeface="Times New Roman" panose="02020603050405020304" pitchFamily="18" charset="0"/>
                <a:cs typeface="Times New Roman" panose="02020603050405020304" pitchFamily="18" charset="0"/>
              </a:rPr>
              <a:t>Under Title VII, employers have an affirmative duty to provide a reasonable accommodation to employees for religious observances, such as requesting a day off to observe a religious holiday, unless the employer can demonstrate that providing such a reasonable accommodation would result in an "undue hardship" on the employer.</a:t>
            </a:r>
          </a:p>
          <a:p>
            <a:pPr algn="l" fontAlgn="base"/>
            <a:endParaRPr lang="en-US" sz="2000" dirty="0">
              <a:solidFill>
                <a:srgbClr val="111111"/>
              </a:solidFill>
              <a:latin typeface="Times New Roman" panose="02020603050405020304" pitchFamily="18" charset="0"/>
              <a:cs typeface="Times New Roman" panose="02020603050405020304" pitchFamily="18" charset="0"/>
            </a:endParaRPr>
          </a:p>
          <a:p>
            <a:pPr algn="l" fontAlgn="base"/>
            <a:r>
              <a:rPr lang="en-US" sz="2000" i="0" dirty="0">
                <a:solidFill>
                  <a:srgbClr val="111111"/>
                </a:solidFill>
                <a:effectLst/>
                <a:latin typeface="Times New Roman" panose="02020603050405020304" pitchFamily="18" charset="0"/>
                <a:cs typeface="Times New Roman" panose="02020603050405020304" pitchFamily="18" charset="0"/>
              </a:rPr>
              <a:t>-Jury nullification:  refers to a jury's knowing and deliberate rejection of the evidence or refusal to apply the law either because the jury wants to send a message about some social issue that is larger than the case itself, or because the result dictated by law is contrary to the jury's sense of justice, morality, or fairness.</a:t>
            </a:r>
            <a:endParaRPr lang="en-US" sz="20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00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1000" y="304800"/>
            <a:ext cx="5480786" cy="985520"/>
          </a:xfrm>
          <a:noFill/>
        </p:spPr>
        <p:txBody>
          <a:bodyPr>
            <a:noAutofit/>
          </a:bodyPr>
          <a:lstStyle/>
          <a:p>
            <a:pPr marL="0" indent="0" algn="ctr">
              <a:buNone/>
            </a:pPr>
            <a:r>
              <a:rPr lang="en-US" sz="3200" dirty="0">
                <a:latin typeface="Times New Roman" panose="02020603050405020304" pitchFamily="18" charset="0"/>
                <a:cs typeface="Times New Roman" panose="02020603050405020304" pitchFamily="18" charset="0"/>
              </a:rPr>
              <a:t>Download this today for your students –</a:t>
            </a:r>
          </a:p>
          <a:p>
            <a:pPr marL="0" indent="0" algn="ctr">
              <a:buNone/>
            </a:pPr>
            <a:r>
              <a:rPr lang="en-US" sz="3200" dirty="0">
                <a:latin typeface="Times New Roman" panose="02020603050405020304" pitchFamily="18" charset="0"/>
                <a:cs typeface="Times New Roman" panose="02020603050405020304" pitchFamily="18" charset="0"/>
              </a:rPr>
              <a:t>Drafted by Kristen </a:t>
            </a:r>
            <a:r>
              <a:rPr lang="en-US" sz="3200" dirty="0" err="1">
                <a:latin typeface="Times New Roman" panose="02020603050405020304" pitchFamily="18" charset="0"/>
                <a:cs typeface="Times New Roman" panose="02020603050405020304" pitchFamily="18" charset="0"/>
              </a:rPr>
              <a:t>Juras</a:t>
            </a:r>
            <a:r>
              <a:rPr lang="en-US" sz="3200" dirty="0">
                <a:latin typeface="Times New Roman" panose="02020603050405020304" pitchFamily="18" charset="0"/>
                <a:cs typeface="Times New Roman" panose="02020603050405020304" pitchFamily="18" charset="0"/>
              </a:rPr>
              <a:t> and Steve Sem and published by the Pacific Justice Institute</a:t>
            </a:r>
          </a:p>
          <a:p>
            <a:pPr marL="0" indent="0" algn="ctr">
              <a:buNone/>
            </a:pPr>
            <a:endParaRPr lang="en-US" sz="3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A65733A-152A-F0D5-2DA4-9A1FAC144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168" y="185064"/>
            <a:ext cx="3659616" cy="3243936"/>
          </a:xfrm>
          <a:prstGeom prst="rect">
            <a:avLst/>
          </a:prstGeom>
        </p:spPr>
      </p:pic>
      <p:pic>
        <p:nvPicPr>
          <p:cNvPr id="6" name="Picture 5">
            <a:extLst>
              <a:ext uri="{FF2B5EF4-FFF2-40B4-BE49-F238E27FC236}">
                <a16:creationId xmlns:a16="http://schemas.microsoft.com/office/drawing/2014/main" id="{3645679C-6639-6D07-8187-7DFA151E0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874" y="5507676"/>
            <a:ext cx="8210972" cy="539778"/>
          </a:xfrm>
          <a:prstGeom prst="rect">
            <a:avLst/>
          </a:prstGeom>
        </p:spPr>
      </p:pic>
      <p:pic>
        <p:nvPicPr>
          <p:cNvPr id="9" name="Picture 8">
            <a:extLst>
              <a:ext uri="{FF2B5EF4-FFF2-40B4-BE49-F238E27FC236}">
                <a16:creationId xmlns:a16="http://schemas.microsoft.com/office/drawing/2014/main" id="{6A8FD56D-9734-9CF1-C227-E3A229183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437" y="4756587"/>
            <a:ext cx="6416820" cy="520727"/>
          </a:xfrm>
          <a:prstGeom prst="rect">
            <a:avLst/>
          </a:prstGeom>
        </p:spPr>
      </p:pic>
    </p:spTree>
    <p:extLst>
      <p:ext uri="{BB962C8B-B14F-4D97-AF65-F5344CB8AC3E}">
        <p14:creationId xmlns:p14="http://schemas.microsoft.com/office/powerpoint/2010/main" val="12083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D1982-7D01-9722-A735-87EBB6046585}"/>
              </a:ext>
            </a:extLst>
          </p:cNvPr>
          <p:cNvSpPr txBox="1"/>
          <p:nvPr/>
        </p:nvSpPr>
        <p:spPr>
          <a:xfrm>
            <a:off x="1774257" y="6285297"/>
            <a:ext cx="8643486" cy="375385"/>
          </a:xfrm>
          <a:prstGeom prst="rect">
            <a:avLst/>
          </a:prstGeom>
          <a:solidFill>
            <a:schemeClr val="tx1"/>
          </a:solidFill>
        </p:spPr>
        <p:txBody>
          <a:bodyPr wrap="square" rtlCol="0">
            <a:spAutoFit/>
          </a:bodyPr>
          <a:lstStyle/>
          <a:p>
            <a:pPr algn="ctr"/>
            <a:r>
              <a:rPr lang="en-US" dirty="0">
                <a:solidFill>
                  <a:srgbClr val="FFFF00"/>
                </a:solidFill>
              </a:rPr>
              <a:t>Deut. 5, page 287 in your Founder’s Bible</a:t>
            </a:r>
          </a:p>
        </p:txBody>
      </p:sp>
    </p:spTree>
    <p:extLst>
      <p:ext uri="{BB962C8B-B14F-4D97-AF65-F5344CB8AC3E}">
        <p14:creationId xmlns:p14="http://schemas.microsoft.com/office/powerpoint/2010/main" val="394253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9429"/>
          </a:xfrm>
        </p:spPr>
        <p:txBody>
          <a:bodyPr/>
          <a:lstStyle/>
          <a:p>
            <a:pPr algn="ctr"/>
            <a:r>
              <a:rPr lang="en-US" dirty="0">
                <a:latin typeface="Mistral" panose="03090702030407020403" pitchFamily="66" charset="0"/>
              </a:rPr>
              <a:t>The Ten Commandments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86" y="1288530"/>
            <a:ext cx="4017364" cy="4828322"/>
          </a:xfrm>
          <a:prstGeom prst="rect">
            <a:avLst/>
          </a:prstGeom>
        </p:spPr>
      </p:pic>
      <p:sp>
        <p:nvSpPr>
          <p:cNvPr id="6" name="Rectangle 5"/>
          <p:cNvSpPr/>
          <p:nvPr/>
        </p:nvSpPr>
        <p:spPr>
          <a:xfrm>
            <a:off x="5143500" y="1039734"/>
            <a:ext cx="2507261" cy="660886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ON THE LEFT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Ten Commandments pictured at the US Supreme Court.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THE RIGHT: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Moses giving the Israelites the Ten Commandments</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York Supreme Court.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1975" y="1039734"/>
            <a:ext cx="3600294" cy="5615899"/>
          </a:xfrm>
          <a:prstGeom prst="rect">
            <a:avLst/>
          </a:prstGeom>
        </p:spPr>
      </p:pic>
    </p:spTree>
    <p:extLst>
      <p:ext uri="{BB962C8B-B14F-4D97-AF65-F5344CB8AC3E}">
        <p14:creationId xmlns:p14="http://schemas.microsoft.com/office/powerpoint/2010/main" val="214679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4A27F9-53E1-4B65-DCF2-B3DF28A23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350" y="441975"/>
            <a:ext cx="7315200" cy="4219966"/>
          </a:xfrm>
          <a:prstGeom prst="rect">
            <a:avLst/>
          </a:prstGeom>
        </p:spPr>
      </p:pic>
      <p:sp>
        <p:nvSpPr>
          <p:cNvPr id="6" name="TextBox 5">
            <a:extLst>
              <a:ext uri="{FF2B5EF4-FFF2-40B4-BE49-F238E27FC236}">
                <a16:creationId xmlns:a16="http://schemas.microsoft.com/office/drawing/2014/main" id="{C5BAF290-60C2-8F44-827D-9D7EBEF4D955}"/>
              </a:ext>
            </a:extLst>
          </p:cNvPr>
          <p:cNvSpPr txBox="1"/>
          <p:nvPr/>
        </p:nvSpPr>
        <p:spPr>
          <a:xfrm>
            <a:off x="650240" y="4762976"/>
            <a:ext cx="1083056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Many great lawgivers throughout time are shown here; however, Moses is the only one facing the Speaker of the House in the rotunda in our nation’s capitol.</a:t>
            </a:r>
          </a:p>
        </p:txBody>
      </p:sp>
    </p:spTree>
    <p:extLst>
      <p:ext uri="{BB962C8B-B14F-4D97-AF65-F5344CB8AC3E}">
        <p14:creationId xmlns:p14="http://schemas.microsoft.com/office/powerpoint/2010/main" val="38654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627864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Why so much law?</a:t>
            </a:r>
          </a:p>
          <a:p>
            <a:r>
              <a:rPr lang="en-US" sz="2400" dirty="0">
                <a:latin typeface="Times New Roman" panose="02020603050405020304" pitchFamily="18" charset="0"/>
                <a:cs typeface="Times New Roman" panose="02020603050405020304" pitchFamily="18" charset="0"/>
              </a:rPr>
              <a:t>	First we must understand law is made for the lawbreaker.  1 Timothy 1:8-10</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cannot separate God from anything.  God is part of all our lives, including Government and Law.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 is for all of time and for all nations.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 brings liberty when followed because we have proper guardrails in our homes,</a:t>
            </a:r>
          </a:p>
          <a:p>
            <a:r>
              <a:rPr lang="en-US" sz="2400" dirty="0">
                <a:latin typeface="Times New Roman" panose="02020603050405020304" pitchFamily="18" charset="0"/>
                <a:cs typeface="Times New Roman" panose="02020603050405020304" pitchFamily="18" charset="0"/>
              </a:rPr>
              <a:t>		lives, community and nation.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467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369331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Ceremonial Law</a:t>
            </a:r>
          </a:p>
          <a:p>
            <a:r>
              <a:rPr lang="en-US" sz="2400" b="0" i="0" dirty="0">
                <a:effectLst/>
                <a:latin typeface="Times New Roman" panose="02020603050405020304" pitchFamily="18" charset="0"/>
                <a:cs typeface="Times New Roman" panose="02020603050405020304" pitchFamily="18" charset="0"/>
              </a:rPr>
              <a:t>The</a:t>
            </a:r>
            <a:r>
              <a:rPr lang="en-US" sz="2400" b="1" i="0" dirty="0">
                <a:effectLst/>
                <a:latin typeface="Times New Roman" panose="02020603050405020304" pitchFamily="18" charset="0"/>
                <a:cs typeface="Times New Roman" panose="02020603050405020304" pitchFamily="18" charset="0"/>
              </a:rPr>
              <a:t> ceremonial law</a:t>
            </a:r>
            <a:r>
              <a:rPr lang="en-US" sz="2400" b="0" i="0" dirty="0">
                <a:effectLst/>
                <a:latin typeface="Times New Roman" panose="02020603050405020304" pitchFamily="18" charset="0"/>
                <a:cs typeface="Times New Roman" panose="02020603050405020304" pitchFamily="18" charset="0"/>
              </a:rPr>
              <a:t> is a</a:t>
            </a:r>
            <a:r>
              <a:rPr lang="en-US" sz="2400" b="1" i="0" dirty="0">
                <a:effectLst/>
                <a:latin typeface="Times New Roman" panose="02020603050405020304" pitchFamily="18" charset="0"/>
                <a:cs typeface="Times New Roman" panose="02020603050405020304" pitchFamily="18" charset="0"/>
              </a:rPr>
              <a:t> law</a:t>
            </a:r>
            <a:r>
              <a:rPr lang="en-US" sz="2400" b="0" i="0" dirty="0">
                <a:effectLst/>
                <a:latin typeface="Times New Roman" panose="02020603050405020304" pitchFamily="18" charset="0"/>
                <a:cs typeface="Times New Roman" panose="02020603050405020304" pitchFamily="18" charset="0"/>
              </a:rPr>
              <a:t> of types and shadows of things to come which all pointed to Christ and were finished at the Cross. </a:t>
            </a:r>
            <a:r>
              <a:rPr lang="en-US" sz="2400" b="0" i="1" dirty="0">
                <a:effectLst/>
                <a:latin typeface="Times New Roman" panose="02020603050405020304" pitchFamily="18" charset="0"/>
                <a:cs typeface="Times New Roman" panose="02020603050405020304" pitchFamily="18" charset="0"/>
              </a:rPr>
              <a:t> </a:t>
            </a:r>
          </a:p>
          <a:p>
            <a:endParaRPr lang="en-US" sz="2400" i="1" dirty="0">
              <a:latin typeface="Times New Roman" panose="02020603050405020304" pitchFamily="18" charset="0"/>
              <a:cs typeface="Times New Roman" panose="02020603050405020304" pitchFamily="18" charset="0"/>
            </a:endParaRPr>
          </a:p>
          <a:p>
            <a:r>
              <a:rPr lang="en-US" sz="2400" b="1" i="1" u="sng" dirty="0">
                <a:latin typeface="Times New Roman" panose="02020603050405020304" pitchFamily="18" charset="0"/>
                <a:cs typeface="Times New Roman" panose="02020603050405020304" pitchFamily="18" charset="0"/>
              </a:rPr>
              <a:t>DON’T CONFUSE CEREMONIAL LAW AND THE TEN COMMANDMENTS</a:t>
            </a:r>
          </a:p>
          <a:p>
            <a:endParaRPr lang="en-US" sz="2400" b="1" u="sng"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442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590931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Moral Law (essentially tells us what is right and wrong and never changes)</a:t>
            </a:r>
          </a:p>
          <a:p>
            <a:r>
              <a:rPr lang="en-US" sz="2400" dirty="0">
                <a:latin typeface="Times New Roman" panose="02020603050405020304" pitchFamily="18" charset="0"/>
                <a:cs typeface="Times New Roman" panose="02020603050405020304" pitchFamily="18" charset="0"/>
              </a:rPr>
              <a:t>The Ten Commandments are God’s Moral Law.  Moral Law you don’t cross.  Blackstone actually got our common law (laws of nature and nature’s God) from 				The Ten Commandments.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There are also moral laws found in the Bible we don’t cross 			(marriage being one 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One cannot vote on Moral Law.</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7</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Amendment goes in great deal of common law.</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253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637097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Judicial Law</a:t>
            </a:r>
          </a:p>
          <a:p>
            <a:r>
              <a:rPr lang="en-US" sz="2400" dirty="0">
                <a:latin typeface="Times New Roman" panose="02020603050405020304" pitchFamily="18" charset="0"/>
                <a:cs typeface="Times New Roman" panose="02020603050405020304" pitchFamily="18" charset="0"/>
              </a:rPr>
              <a:t>This law can change from nation to nation.  Judges in Australia will act differently than in America. Judicial law can change!</a:t>
            </a:r>
          </a:p>
          <a:p>
            <a:endParaRPr lang="en-US" sz="2400" b="1" dirty="0">
              <a:latin typeface="Times New Roman" panose="02020603050405020304" pitchFamily="18" charset="0"/>
              <a:cs typeface="Times New Roman" panose="02020603050405020304" pitchFamily="18" charset="0"/>
            </a:endParaRPr>
          </a:p>
          <a:p>
            <a:pPr algn="l"/>
            <a:r>
              <a:rPr lang="en-US" sz="2400" b="0" i="0" dirty="0">
                <a:solidFill>
                  <a:srgbClr val="050505"/>
                </a:solidFill>
                <a:effectLst/>
                <a:latin typeface="Times New Roman" panose="02020603050405020304" pitchFamily="18" charset="0"/>
                <a:cs typeface="Times New Roman" panose="02020603050405020304" pitchFamily="18" charset="0"/>
              </a:rPr>
              <a:t>-Judges used to give salvation messages fr</a:t>
            </a:r>
            <a:r>
              <a:rPr lang="en-US" sz="2400" dirty="0">
                <a:solidFill>
                  <a:srgbClr val="050505"/>
                </a:solidFill>
                <a:latin typeface="Times New Roman" panose="02020603050405020304" pitchFamily="18" charset="0"/>
                <a:cs typeface="Times New Roman" panose="02020603050405020304" pitchFamily="18" charset="0"/>
              </a:rPr>
              <a:t>om the bench</a:t>
            </a:r>
          </a:p>
          <a:p>
            <a:pPr algn="l"/>
            <a:r>
              <a:rPr lang="en-US" sz="2400" b="0" i="0" dirty="0">
                <a:solidFill>
                  <a:srgbClr val="050505"/>
                </a:solidFill>
                <a:effectLst/>
                <a:latin typeface="Times New Roman" panose="02020603050405020304" pitchFamily="18" charset="0"/>
                <a:cs typeface="Times New Roman" panose="02020603050405020304" pitchFamily="18" charset="0"/>
              </a:rPr>
              <a:t>-Judges used to be removed for public drunkenness</a:t>
            </a:r>
          </a:p>
          <a:p>
            <a:pPr algn="l"/>
            <a:r>
              <a:rPr lang="en-US" sz="2400" b="0" i="0" dirty="0">
                <a:solidFill>
                  <a:srgbClr val="050505"/>
                </a:solidFill>
                <a:effectLst/>
                <a:latin typeface="Times New Roman" panose="02020603050405020304" pitchFamily="18" charset="0"/>
                <a:cs typeface="Times New Roman" panose="02020603050405020304" pitchFamily="18" charset="0"/>
              </a:rPr>
              <a:t>-In order for a nation to be right again, a seed must be planted with our judges: --Isaiah 1:26:</a:t>
            </a:r>
          </a:p>
          <a:p>
            <a:pPr marL="0" indent="0" algn="l">
              <a:buNone/>
            </a:pPr>
            <a:r>
              <a:rPr lang="en-US" sz="2400" b="0" i="0" dirty="0">
                <a:solidFill>
                  <a:srgbClr val="050505"/>
                </a:solidFill>
                <a:effectLst/>
                <a:latin typeface="Times New Roman" panose="02020603050405020304" pitchFamily="18" charset="0"/>
                <a:cs typeface="Times New Roman" panose="02020603050405020304" pitchFamily="18" charset="0"/>
              </a:rPr>
              <a:t>	“</a:t>
            </a:r>
            <a:r>
              <a:rPr lang="en-US" sz="2400" b="0" i="0" dirty="0">
                <a:solidFill>
                  <a:srgbClr val="001320"/>
                </a:solidFill>
                <a:effectLst/>
                <a:latin typeface="Times New Roman" panose="02020603050405020304" pitchFamily="18" charset="0"/>
                <a:cs typeface="Times New Roman" panose="02020603050405020304" pitchFamily="18" charset="0"/>
              </a:rPr>
              <a:t>Then I will restore your judges as at the first,  And your 	counselors as at 		the beginning;  After that you will be called the 	city of 				righteousness,  A faithful city.”</a:t>
            </a:r>
          </a:p>
          <a:p>
            <a:pPr algn="l"/>
            <a:r>
              <a:rPr lang="en-US" sz="2400" b="1" i="0" dirty="0">
                <a:solidFill>
                  <a:srgbClr val="050505"/>
                </a:solidFill>
                <a:effectLst/>
                <a:latin typeface="Times New Roman" panose="02020603050405020304" pitchFamily="18" charset="0"/>
                <a:cs typeface="Times New Roman" panose="02020603050405020304" pitchFamily="18" charset="0"/>
              </a:rPr>
              <a:t>		I encourage all folks to Read Federalist # 78</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399509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2058</Words>
  <Application>Microsoft Office PowerPoint</Application>
  <PresentationFormat>Widescreen</PresentationFormat>
  <Paragraphs>222</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dancingscript-regular</vt:lpstr>
      <vt:lpstr>Mistral</vt:lpstr>
      <vt:lpstr>Times New Roman</vt:lpstr>
      <vt:lpstr>Office Theme</vt:lpstr>
      <vt:lpstr>PowerPoint Presentation</vt:lpstr>
      <vt:lpstr>PowerPoint Presentation</vt:lpstr>
      <vt:lpstr>PowerPoint Presentation</vt:lpstr>
      <vt:lpstr>The Ten Commandments</vt:lpstr>
      <vt:lpstr>PowerPoint Presentation</vt:lpstr>
      <vt:lpstr>Ceremonial Law, Moral Law, Social Compact Law and Judicial Law</vt:lpstr>
      <vt:lpstr>Ceremonial Law, Moral Law, Social Compact Law and Judicial Law</vt:lpstr>
      <vt:lpstr>Ceremonial Law, Moral Law, Social Compact Law and Judicial Law</vt:lpstr>
      <vt:lpstr>Ceremonial Law, Moral Law, Social Compact Law and Judicial Law</vt:lpstr>
      <vt:lpstr>Ceremonial Law, Moral Law, Social Compact Law and Judicial Law</vt:lpstr>
      <vt:lpstr>Ceremonial Law, Moral Law, Social Compact Law and Judicial Law</vt:lpstr>
      <vt:lpstr>Ceremonial Law, Moral Law, Social Compact Law and Judicial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112</cp:revision>
  <cp:lastPrinted>2023-03-26T16:20:18Z</cp:lastPrinted>
  <dcterms:created xsi:type="dcterms:W3CDTF">2019-10-12T16:05:08Z</dcterms:created>
  <dcterms:modified xsi:type="dcterms:W3CDTF">2023-06-23T23:24:15Z</dcterms:modified>
</cp:coreProperties>
</file>