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9"/>
  </p:notesMasterIdLst>
  <p:sldIdLst>
    <p:sldId id="256" r:id="rId3"/>
    <p:sldId id="259" r:id="rId4"/>
    <p:sldId id="474" r:id="rId5"/>
    <p:sldId id="260" r:id="rId6"/>
    <p:sldId id="467" r:id="rId7"/>
    <p:sldId id="472" r:id="rId8"/>
    <p:sldId id="407" r:id="rId9"/>
    <p:sldId id="469" r:id="rId10"/>
    <p:sldId id="473" r:id="rId11"/>
    <p:sldId id="368" r:id="rId12"/>
    <p:sldId id="365" r:id="rId13"/>
    <p:sldId id="367" r:id="rId14"/>
    <p:sldId id="366" r:id="rId15"/>
    <p:sldId id="409" r:id="rId16"/>
    <p:sldId id="475" r:id="rId17"/>
    <p:sldId id="477" r:id="rId18"/>
    <p:sldId id="476" r:id="rId19"/>
    <p:sldId id="478" r:id="rId20"/>
    <p:sldId id="410" r:id="rId21"/>
    <p:sldId id="461" r:id="rId22"/>
    <p:sldId id="453" r:id="rId23"/>
    <p:sldId id="462" r:id="rId24"/>
    <p:sldId id="454" r:id="rId25"/>
    <p:sldId id="460" r:id="rId26"/>
    <p:sldId id="456" r:id="rId27"/>
    <p:sldId id="457" r:id="rId28"/>
    <p:sldId id="458" r:id="rId29"/>
    <p:sldId id="261" r:id="rId30"/>
    <p:sldId id="463" r:id="rId31"/>
    <p:sldId id="464" r:id="rId32"/>
    <p:sldId id="386" r:id="rId33"/>
    <p:sldId id="330" r:id="rId34"/>
    <p:sldId id="465" r:id="rId35"/>
    <p:sldId id="385" r:id="rId36"/>
    <p:sldId id="470" r:id="rId37"/>
    <p:sldId id="471" r:id="rId38"/>
    <p:sldId id="421" r:id="rId39"/>
    <p:sldId id="447" r:id="rId40"/>
    <p:sldId id="423" r:id="rId41"/>
    <p:sldId id="424" r:id="rId42"/>
    <p:sldId id="448" r:id="rId43"/>
    <p:sldId id="426" r:id="rId44"/>
    <p:sldId id="449" r:id="rId45"/>
    <p:sldId id="450" r:id="rId46"/>
    <p:sldId id="452" r:id="rId47"/>
    <p:sldId id="459"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ia A Lennick" initials="MAL" lastIdx="1" clrIdx="0">
    <p:extLst>
      <p:ext uri="{19B8F6BF-5375-455C-9EA6-DF929625EA0E}">
        <p15:presenceInfo xmlns:p15="http://schemas.microsoft.com/office/powerpoint/2012/main" userId="ac0cf61c49fc8ff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76"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3-05T19:24:40.345" idx="1">
    <p:pos x="6515" y="3475"/>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24B7FB-CABB-47A4-8A43-3B8230C3C481}" type="datetimeFigureOut">
              <a:rPr lang="en-US" smtClean="0"/>
              <a:t>9/18/2022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196F10-E7E0-4B22-8504-BF2415578A29}" type="slidenum">
              <a:rPr lang="en-US" smtClean="0"/>
              <a:t>‹#›</a:t>
            </a:fld>
            <a:endParaRPr lang="en-US"/>
          </a:p>
        </p:txBody>
      </p:sp>
    </p:spTree>
    <p:extLst>
      <p:ext uri="{BB962C8B-B14F-4D97-AF65-F5344CB8AC3E}">
        <p14:creationId xmlns:p14="http://schemas.microsoft.com/office/powerpoint/2010/main" val="4176539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51978A-CD39-45D8-9292-F57919F7AA6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988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51978A-CD39-45D8-9292-F57919F7AA6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6946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51978A-CD39-45D8-9292-F57919F7AA6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048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51978A-CD39-45D8-9292-F57919F7AA6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6147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51978A-CD39-45D8-9292-F57919F7AA63}" type="slidenum">
              <a:rPr lang="en-US" smtClean="0"/>
              <a:t>31</a:t>
            </a:fld>
            <a:endParaRPr lang="en-US"/>
          </a:p>
        </p:txBody>
      </p:sp>
    </p:spTree>
    <p:extLst>
      <p:ext uri="{BB962C8B-B14F-4D97-AF65-F5344CB8AC3E}">
        <p14:creationId xmlns:p14="http://schemas.microsoft.com/office/powerpoint/2010/main" val="783796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51978A-CD39-45D8-9292-F57919F7AA63}" type="slidenum">
              <a:rPr lang="en-US" smtClean="0"/>
              <a:t>32</a:t>
            </a:fld>
            <a:endParaRPr lang="en-US"/>
          </a:p>
        </p:txBody>
      </p:sp>
    </p:spTree>
    <p:extLst>
      <p:ext uri="{BB962C8B-B14F-4D97-AF65-F5344CB8AC3E}">
        <p14:creationId xmlns:p14="http://schemas.microsoft.com/office/powerpoint/2010/main" val="1029361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919EF-87F5-5C44-B459-A04C69A1F6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57EB6BD-97A6-5D7D-3B4B-D22508C4C8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D86972C-6544-1458-7C8C-F1DE2BA2522E}"/>
              </a:ext>
            </a:extLst>
          </p:cNvPr>
          <p:cNvSpPr>
            <a:spLocks noGrp="1"/>
          </p:cNvSpPr>
          <p:nvPr>
            <p:ph type="dt" sz="half" idx="10"/>
          </p:nvPr>
        </p:nvSpPr>
        <p:spPr/>
        <p:txBody>
          <a:bodyPr/>
          <a:lstStyle/>
          <a:p>
            <a:fld id="{D70FB944-848B-469D-A5E4-B4CAA967750C}" type="datetimeFigureOut">
              <a:rPr lang="en-US" smtClean="0"/>
              <a:t>9/18/2022</a:t>
            </a:fld>
            <a:endParaRPr lang="en-US"/>
          </a:p>
        </p:txBody>
      </p:sp>
      <p:sp>
        <p:nvSpPr>
          <p:cNvPr id="5" name="Footer Placeholder 4">
            <a:extLst>
              <a:ext uri="{FF2B5EF4-FFF2-40B4-BE49-F238E27FC236}">
                <a16:creationId xmlns:a16="http://schemas.microsoft.com/office/drawing/2014/main" id="{B713AAEC-239F-8B3F-C1A0-E304D75103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746370-6676-B39A-4B1E-D2E16F4C1B7F}"/>
              </a:ext>
            </a:extLst>
          </p:cNvPr>
          <p:cNvSpPr>
            <a:spLocks noGrp="1"/>
          </p:cNvSpPr>
          <p:nvPr>
            <p:ph type="sldNum" sz="quarter" idx="12"/>
          </p:nvPr>
        </p:nvSpPr>
        <p:spPr/>
        <p:txBody>
          <a:bodyPr/>
          <a:lstStyle/>
          <a:p>
            <a:fld id="{1B16AAE3-AB57-4E3F-985A-78912EA3C07A}" type="slidenum">
              <a:rPr lang="en-US" smtClean="0"/>
              <a:t>‹#›</a:t>
            </a:fld>
            <a:endParaRPr lang="en-US"/>
          </a:p>
        </p:txBody>
      </p:sp>
    </p:spTree>
    <p:extLst>
      <p:ext uri="{BB962C8B-B14F-4D97-AF65-F5344CB8AC3E}">
        <p14:creationId xmlns:p14="http://schemas.microsoft.com/office/powerpoint/2010/main" val="709687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73FC4-12DA-1363-B116-E175FA17A29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B774D53-3FDB-075A-2C35-AFB0890EA5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A6BE1D-0A46-B448-7AB8-A8F11A15FD38}"/>
              </a:ext>
            </a:extLst>
          </p:cNvPr>
          <p:cNvSpPr>
            <a:spLocks noGrp="1"/>
          </p:cNvSpPr>
          <p:nvPr>
            <p:ph type="dt" sz="half" idx="10"/>
          </p:nvPr>
        </p:nvSpPr>
        <p:spPr/>
        <p:txBody>
          <a:bodyPr/>
          <a:lstStyle/>
          <a:p>
            <a:fld id="{D70FB944-848B-469D-A5E4-B4CAA967750C}" type="datetimeFigureOut">
              <a:rPr lang="en-US" smtClean="0"/>
              <a:t>9/18/2022</a:t>
            </a:fld>
            <a:endParaRPr lang="en-US"/>
          </a:p>
        </p:txBody>
      </p:sp>
      <p:sp>
        <p:nvSpPr>
          <p:cNvPr id="5" name="Footer Placeholder 4">
            <a:extLst>
              <a:ext uri="{FF2B5EF4-FFF2-40B4-BE49-F238E27FC236}">
                <a16:creationId xmlns:a16="http://schemas.microsoft.com/office/drawing/2014/main" id="{89AE8B66-B2D0-CE2F-8785-62CCAAED83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B0B399-A59B-5D20-BFE3-B839A3D11A49}"/>
              </a:ext>
            </a:extLst>
          </p:cNvPr>
          <p:cNvSpPr>
            <a:spLocks noGrp="1"/>
          </p:cNvSpPr>
          <p:nvPr>
            <p:ph type="sldNum" sz="quarter" idx="12"/>
          </p:nvPr>
        </p:nvSpPr>
        <p:spPr/>
        <p:txBody>
          <a:bodyPr/>
          <a:lstStyle/>
          <a:p>
            <a:fld id="{1B16AAE3-AB57-4E3F-985A-78912EA3C07A}" type="slidenum">
              <a:rPr lang="en-US" smtClean="0"/>
              <a:t>‹#›</a:t>
            </a:fld>
            <a:endParaRPr lang="en-US"/>
          </a:p>
        </p:txBody>
      </p:sp>
    </p:spTree>
    <p:extLst>
      <p:ext uri="{BB962C8B-B14F-4D97-AF65-F5344CB8AC3E}">
        <p14:creationId xmlns:p14="http://schemas.microsoft.com/office/powerpoint/2010/main" val="581084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269CD4-A036-451E-ABEC-B85925C7217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E780D20-6361-86BE-6884-8112296777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7F8E79-E70B-A8FD-E224-B7C2EB905483}"/>
              </a:ext>
            </a:extLst>
          </p:cNvPr>
          <p:cNvSpPr>
            <a:spLocks noGrp="1"/>
          </p:cNvSpPr>
          <p:nvPr>
            <p:ph type="dt" sz="half" idx="10"/>
          </p:nvPr>
        </p:nvSpPr>
        <p:spPr/>
        <p:txBody>
          <a:bodyPr/>
          <a:lstStyle/>
          <a:p>
            <a:fld id="{D70FB944-848B-469D-A5E4-B4CAA967750C}" type="datetimeFigureOut">
              <a:rPr lang="en-US" smtClean="0"/>
              <a:t>9/18/2022</a:t>
            </a:fld>
            <a:endParaRPr lang="en-US"/>
          </a:p>
        </p:txBody>
      </p:sp>
      <p:sp>
        <p:nvSpPr>
          <p:cNvPr id="5" name="Footer Placeholder 4">
            <a:extLst>
              <a:ext uri="{FF2B5EF4-FFF2-40B4-BE49-F238E27FC236}">
                <a16:creationId xmlns:a16="http://schemas.microsoft.com/office/drawing/2014/main" id="{94490149-05C9-F423-EE23-28DA7A812B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797A8B-83E2-C84B-DD87-8EF3E47E8082}"/>
              </a:ext>
            </a:extLst>
          </p:cNvPr>
          <p:cNvSpPr>
            <a:spLocks noGrp="1"/>
          </p:cNvSpPr>
          <p:nvPr>
            <p:ph type="sldNum" sz="quarter" idx="12"/>
          </p:nvPr>
        </p:nvSpPr>
        <p:spPr/>
        <p:txBody>
          <a:bodyPr/>
          <a:lstStyle/>
          <a:p>
            <a:fld id="{1B16AAE3-AB57-4E3F-985A-78912EA3C07A}" type="slidenum">
              <a:rPr lang="en-US" smtClean="0"/>
              <a:t>‹#›</a:t>
            </a:fld>
            <a:endParaRPr lang="en-US"/>
          </a:p>
        </p:txBody>
      </p:sp>
    </p:spTree>
    <p:extLst>
      <p:ext uri="{BB962C8B-B14F-4D97-AF65-F5344CB8AC3E}">
        <p14:creationId xmlns:p14="http://schemas.microsoft.com/office/powerpoint/2010/main" val="30790772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3E92150-9554-4AAE-8C71-081FEE8C57D6}" type="datetimeFigureOut">
              <a:rPr lang="en-US" smtClean="0"/>
              <a:t>9/18/2022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796920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E92150-9554-4AAE-8C71-081FEE8C57D6}" type="datetimeFigureOut">
              <a:rPr lang="en-US" smtClean="0"/>
              <a:t>9/18/2022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1488716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E92150-9554-4AAE-8C71-081FEE8C57D6}" type="datetimeFigureOut">
              <a:rPr lang="en-US" smtClean="0"/>
              <a:t>9/18/2022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33095202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E92150-9554-4AAE-8C71-081FEE8C57D6}" type="datetimeFigureOut">
              <a:rPr lang="en-US" smtClean="0"/>
              <a:t>9/18/2022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31749468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3E92150-9554-4AAE-8C71-081FEE8C57D6}" type="datetimeFigureOut">
              <a:rPr lang="en-US" smtClean="0"/>
              <a:t>9/18/2022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4273013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3E92150-9554-4AAE-8C71-081FEE8C57D6}" type="datetimeFigureOut">
              <a:rPr lang="en-US" smtClean="0"/>
              <a:t>9/18/2022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13424883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E92150-9554-4AAE-8C71-081FEE8C57D6}" type="datetimeFigureOut">
              <a:rPr lang="en-US" smtClean="0"/>
              <a:t>9/18/2022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16333061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E92150-9554-4AAE-8C71-081FEE8C57D6}" type="datetimeFigureOut">
              <a:rPr lang="en-US" smtClean="0"/>
              <a:t>9/18/2022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1256857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7BEC0-F7BB-4081-ABE1-F8880C1925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90097E-E599-B3A5-0E0D-0F83265F40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531BCE-0642-DFB7-D841-C9857BA71E10}"/>
              </a:ext>
            </a:extLst>
          </p:cNvPr>
          <p:cNvSpPr>
            <a:spLocks noGrp="1"/>
          </p:cNvSpPr>
          <p:nvPr>
            <p:ph type="dt" sz="half" idx="10"/>
          </p:nvPr>
        </p:nvSpPr>
        <p:spPr/>
        <p:txBody>
          <a:bodyPr/>
          <a:lstStyle/>
          <a:p>
            <a:fld id="{D70FB944-848B-469D-A5E4-B4CAA967750C}" type="datetimeFigureOut">
              <a:rPr lang="en-US" smtClean="0"/>
              <a:t>9/18/2022</a:t>
            </a:fld>
            <a:endParaRPr lang="en-US"/>
          </a:p>
        </p:txBody>
      </p:sp>
      <p:sp>
        <p:nvSpPr>
          <p:cNvPr id="5" name="Footer Placeholder 4">
            <a:extLst>
              <a:ext uri="{FF2B5EF4-FFF2-40B4-BE49-F238E27FC236}">
                <a16:creationId xmlns:a16="http://schemas.microsoft.com/office/drawing/2014/main" id="{C4106527-F2BC-F633-9F1F-9474565AA1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802BAC-6A06-7913-EB0B-384A7735BF6B}"/>
              </a:ext>
            </a:extLst>
          </p:cNvPr>
          <p:cNvSpPr>
            <a:spLocks noGrp="1"/>
          </p:cNvSpPr>
          <p:nvPr>
            <p:ph type="sldNum" sz="quarter" idx="12"/>
          </p:nvPr>
        </p:nvSpPr>
        <p:spPr/>
        <p:txBody>
          <a:bodyPr/>
          <a:lstStyle/>
          <a:p>
            <a:fld id="{1B16AAE3-AB57-4E3F-985A-78912EA3C07A}" type="slidenum">
              <a:rPr lang="en-US" smtClean="0"/>
              <a:t>‹#›</a:t>
            </a:fld>
            <a:endParaRPr lang="en-US"/>
          </a:p>
        </p:txBody>
      </p:sp>
    </p:spTree>
    <p:extLst>
      <p:ext uri="{BB962C8B-B14F-4D97-AF65-F5344CB8AC3E}">
        <p14:creationId xmlns:p14="http://schemas.microsoft.com/office/powerpoint/2010/main" val="708169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E92150-9554-4AAE-8C71-081FEE8C57D6}" type="datetimeFigureOut">
              <a:rPr lang="en-US" smtClean="0"/>
              <a:t>9/18/2022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14488200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E92150-9554-4AAE-8C71-081FEE8C57D6}" type="datetimeFigureOut">
              <a:rPr lang="en-US" smtClean="0"/>
              <a:t>9/18/2022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5122371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E92150-9554-4AAE-8C71-081FEE8C57D6}" type="datetimeFigureOut">
              <a:rPr lang="en-US" smtClean="0"/>
              <a:t>9/18/2022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2553489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95AAE-0922-83E6-CC5C-DBCC5B3575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1F2F15A-5B23-C247-5555-638C1B5E0B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5AAD38-6F2E-6556-AF42-CA17013B926F}"/>
              </a:ext>
            </a:extLst>
          </p:cNvPr>
          <p:cNvSpPr>
            <a:spLocks noGrp="1"/>
          </p:cNvSpPr>
          <p:nvPr>
            <p:ph type="dt" sz="half" idx="10"/>
          </p:nvPr>
        </p:nvSpPr>
        <p:spPr/>
        <p:txBody>
          <a:bodyPr/>
          <a:lstStyle/>
          <a:p>
            <a:fld id="{D70FB944-848B-469D-A5E4-B4CAA967750C}" type="datetimeFigureOut">
              <a:rPr lang="en-US" smtClean="0"/>
              <a:t>9/18/2022</a:t>
            </a:fld>
            <a:endParaRPr lang="en-US"/>
          </a:p>
        </p:txBody>
      </p:sp>
      <p:sp>
        <p:nvSpPr>
          <p:cNvPr id="5" name="Footer Placeholder 4">
            <a:extLst>
              <a:ext uri="{FF2B5EF4-FFF2-40B4-BE49-F238E27FC236}">
                <a16:creationId xmlns:a16="http://schemas.microsoft.com/office/drawing/2014/main" id="{9EF6B202-A0EF-11BB-F65A-7437C3E2BE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373760-907C-E13B-5D7E-1CA740B58A7B}"/>
              </a:ext>
            </a:extLst>
          </p:cNvPr>
          <p:cNvSpPr>
            <a:spLocks noGrp="1"/>
          </p:cNvSpPr>
          <p:nvPr>
            <p:ph type="sldNum" sz="quarter" idx="12"/>
          </p:nvPr>
        </p:nvSpPr>
        <p:spPr/>
        <p:txBody>
          <a:bodyPr/>
          <a:lstStyle/>
          <a:p>
            <a:fld id="{1B16AAE3-AB57-4E3F-985A-78912EA3C07A}" type="slidenum">
              <a:rPr lang="en-US" smtClean="0"/>
              <a:t>‹#›</a:t>
            </a:fld>
            <a:endParaRPr lang="en-US"/>
          </a:p>
        </p:txBody>
      </p:sp>
    </p:spTree>
    <p:extLst>
      <p:ext uri="{BB962C8B-B14F-4D97-AF65-F5344CB8AC3E}">
        <p14:creationId xmlns:p14="http://schemas.microsoft.com/office/powerpoint/2010/main" val="2576325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A7978-8896-44C2-C08D-D521E5D854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8DD939-86F1-BAAE-8FCD-0CB6AAB0A0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1E441D-3249-1686-EA20-F9B09EC2F1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3465573-2D02-5A55-F7B8-CD8E2E273DC0}"/>
              </a:ext>
            </a:extLst>
          </p:cNvPr>
          <p:cNvSpPr>
            <a:spLocks noGrp="1"/>
          </p:cNvSpPr>
          <p:nvPr>
            <p:ph type="dt" sz="half" idx="10"/>
          </p:nvPr>
        </p:nvSpPr>
        <p:spPr/>
        <p:txBody>
          <a:bodyPr/>
          <a:lstStyle/>
          <a:p>
            <a:fld id="{D70FB944-848B-469D-A5E4-B4CAA967750C}" type="datetimeFigureOut">
              <a:rPr lang="en-US" smtClean="0"/>
              <a:t>9/18/2022</a:t>
            </a:fld>
            <a:endParaRPr lang="en-US"/>
          </a:p>
        </p:txBody>
      </p:sp>
      <p:sp>
        <p:nvSpPr>
          <p:cNvPr id="6" name="Footer Placeholder 5">
            <a:extLst>
              <a:ext uri="{FF2B5EF4-FFF2-40B4-BE49-F238E27FC236}">
                <a16:creationId xmlns:a16="http://schemas.microsoft.com/office/drawing/2014/main" id="{FEFD11A0-36EE-23E0-95EC-0906BC794F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37F40C-06EA-74F0-5F5A-9E62D5F5C29E}"/>
              </a:ext>
            </a:extLst>
          </p:cNvPr>
          <p:cNvSpPr>
            <a:spLocks noGrp="1"/>
          </p:cNvSpPr>
          <p:nvPr>
            <p:ph type="sldNum" sz="quarter" idx="12"/>
          </p:nvPr>
        </p:nvSpPr>
        <p:spPr/>
        <p:txBody>
          <a:bodyPr/>
          <a:lstStyle/>
          <a:p>
            <a:fld id="{1B16AAE3-AB57-4E3F-985A-78912EA3C07A}" type="slidenum">
              <a:rPr lang="en-US" smtClean="0"/>
              <a:t>‹#›</a:t>
            </a:fld>
            <a:endParaRPr lang="en-US"/>
          </a:p>
        </p:txBody>
      </p:sp>
    </p:spTree>
    <p:extLst>
      <p:ext uri="{BB962C8B-B14F-4D97-AF65-F5344CB8AC3E}">
        <p14:creationId xmlns:p14="http://schemas.microsoft.com/office/powerpoint/2010/main" val="3233668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1D74C-AB32-88B7-C3B9-5C2CC715F96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A0A51AA-CFC8-F461-856E-01AA9FCFBF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2D022F-8B26-C9ED-1FC0-C6B28D6634D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BF9D033-AF4B-EAD1-CCC7-24FCFACA34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450211E-CE8C-BE79-1578-D6E82E6223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BA8FC1-ABC0-48D6-BBE7-ECB7935ECD57}"/>
              </a:ext>
            </a:extLst>
          </p:cNvPr>
          <p:cNvSpPr>
            <a:spLocks noGrp="1"/>
          </p:cNvSpPr>
          <p:nvPr>
            <p:ph type="dt" sz="half" idx="10"/>
          </p:nvPr>
        </p:nvSpPr>
        <p:spPr/>
        <p:txBody>
          <a:bodyPr/>
          <a:lstStyle/>
          <a:p>
            <a:fld id="{D70FB944-848B-469D-A5E4-B4CAA967750C}" type="datetimeFigureOut">
              <a:rPr lang="en-US" smtClean="0"/>
              <a:t>9/18/2022</a:t>
            </a:fld>
            <a:endParaRPr lang="en-US"/>
          </a:p>
        </p:txBody>
      </p:sp>
      <p:sp>
        <p:nvSpPr>
          <p:cNvPr id="8" name="Footer Placeholder 7">
            <a:extLst>
              <a:ext uri="{FF2B5EF4-FFF2-40B4-BE49-F238E27FC236}">
                <a16:creationId xmlns:a16="http://schemas.microsoft.com/office/drawing/2014/main" id="{1A2B23C2-B5C8-A2D9-9186-93820D05D9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75F5728-279A-9133-0ED8-1BADDBBCE1B0}"/>
              </a:ext>
            </a:extLst>
          </p:cNvPr>
          <p:cNvSpPr>
            <a:spLocks noGrp="1"/>
          </p:cNvSpPr>
          <p:nvPr>
            <p:ph type="sldNum" sz="quarter" idx="12"/>
          </p:nvPr>
        </p:nvSpPr>
        <p:spPr/>
        <p:txBody>
          <a:bodyPr/>
          <a:lstStyle/>
          <a:p>
            <a:fld id="{1B16AAE3-AB57-4E3F-985A-78912EA3C07A}" type="slidenum">
              <a:rPr lang="en-US" smtClean="0"/>
              <a:t>‹#›</a:t>
            </a:fld>
            <a:endParaRPr lang="en-US"/>
          </a:p>
        </p:txBody>
      </p:sp>
    </p:spTree>
    <p:extLst>
      <p:ext uri="{BB962C8B-B14F-4D97-AF65-F5344CB8AC3E}">
        <p14:creationId xmlns:p14="http://schemas.microsoft.com/office/powerpoint/2010/main" val="3985664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CCCDC-7389-ABCE-0D15-07EC26F172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43CF26D-C3A0-4B05-8FF7-6DEEDEDEBE99}"/>
              </a:ext>
            </a:extLst>
          </p:cNvPr>
          <p:cNvSpPr>
            <a:spLocks noGrp="1"/>
          </p:cNvSpPr>
          <p:nvPr>
            <p:ph type="dt" sz="half" idx="10"/>
          </p:nvPr>
        </p:nvSpPr>
        <p:spPr/>
        <p:txBody>
          <a:bodyPr/>
          <a:lstStyle/>
          <a:p>
            <a:fld id="{D70FB944-848B-469D-A5E4-B4CAA967750C}" type="datetimeFigureOut">
              <a:rPr lang="en-US" smtClean="0"/>
              <a:t>9/18/2022</a:t>
            </a:fld>
            <a:endParaRPr lang="en-US"/>
          </a:p>
        </p:txBody>
      </p:sp>
      <p:sp>
        <p:nvSpPr>
          <p:cNvPr id="4" name="Footer Placeholder 3">
            <a:extLst>
              <a:ext uri="{FF2B5EF4-FFF2-40B4-BE49-F238E27FC236}">
                <a16:creationId xmlns:a16="http://schemas.microsoft.com/office/drawing/2014/main" id="{971D6250-D425-93A8-8745-5330348375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166902C-4AF1-D48B-FF16-E2F481C51832}"/>
              </a:ext>
            </a:extLst>
          </p:cNvPr>
          <p:cNvSpPr>
            <a:spLocks noGrp="1"/>
          </p:cNvSpPr>
          <p:nvPr>
            <p:ph type="sldNum" sz="quarter" idx="12"/>
          </p:nvPr>
        </p:nvSpPr>
        <p:spPr/>
        <p:txBody>
          <a:bodyPr/>
          <a:lstStyle/>
          <a:p>
            <a:fld id="{1B16AAE3-AB57-4E3F-985A-78912EA3C07A}" type="slidenum">
              <a:rPr lang="en-US" smtClean="0"/>
              <a:t>‹#›</a:t>
            </a:fld>
            <a:endParaRPr lang="en-US"/>
          </a:p>
        </p:txBody>
      </p:sp>
    </p:spTree>
    <p:extLst>
      <p:ext uri="{BB962C8B-B14F-4D97-AF65-F5344CB8AC3E}">
        <p14:creationId xmlns:p14="http://schemas.microsoft.com/office/powerpoint/2010/main" val="4033406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89F5F2-9C30-4BA6-C0C2-536BC2F3D801}"/>
              </a:ext>
            </a:extLst>
          </p:cNvPr>
          <p:cNvSpPr>
            <a:spLocks noGrp="1"/>
          </p:cNvSpPr>
          <p:nvPr>
            <p:ph type="dt" sz="half" idx="10"/>
          </p:nvPr>
        </p:nvSpPr>
        <p:spPr/>
        <p:txBody>
          <a:bodyPr/>
          <a:lstStyle/>
          <a:p>
            <a:fld id="{D70FB944-848B-469D-A5E4-B4CAA967750C}" type="datetimeFigureOut">
              <a:rPr lang="en-US" smtClean="0"/>
              <a:t>9/18/2022</a:t>
            </a:fld>
            <a:endParaRPr lang="en-US"/>
          </a:p>
        </p:txBody>
      </p:sp>
      <p:sp>
        <p:nvSpPr>
          <p:cNvPr id="3" name="Footer Placeholder 2">
            <a:extLst>
              <a:ext uri="{FF2B5EF4-FFF2-40B4-BE49-F238E27FC236}">
                <a16:creationId xmlns:a16="http://schemas.microsoft.com/office/drawing/2014/main" id="{EDB7765D-8DF5-773E-81A4-02A7D1EE7FF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DFC2CB9-78FE-3A0B-23BE-4E4520945077}"/>
              </a:ext>
            </a:extLst>
          </p:cNvPr>
          <p:cNvSpPr>
            <a:spLocks noGrp="1"/>
          </p:cNvSpPr>
          <p:nvPr>
            <p:ph type="sldNum" sz="quarter" idx="12"/>
          </p:nvPr>
        </p:nvSpPr>
        <p:spPr/>
        <p:txBody>
          <a:bodyPr/>
          <a:lstStyle/>
          <a:p>
            <a:fld id="{1B16AAE3-AB57-4E3F-985A-78912EA3C07A}" type="slidenum">
              <a:rPr lang="en-US" smtClean="0"/>
              <a:t>‹#›</a:t>
            </a:fld>
            <a:endParaRPr lang="en-US"/>
          </a:p>
        </p:txBody>
      </p:sp>
    </p:spTree>
    <p:extLst>
      <p:ext uri="{BB962C8B-B14F-4D97-AF65-F5344CB8AC3E}">
        <p14:creationId xmlns:p14="http://schemas.microsoft.com/office/powerpoint/2010/main" val="4005196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50424-6070-0D70-4006-6BF049F5A5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57DD90F-AC40-1607-FBEC-54F4431E65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1EBEB3-10C8-9951-706B-7DE5C49BD6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BAA401-B1E7-A73A-0ACE-73FB93457839}"/>
              </a:ext>
            </a:extLst>
          </p:cNvPr>
          <p:cNvSpPr>
            <a:spLocks noGrp="1"/>
          </p:cNvSpPr>
          <p:nvPr>
            <p:ph type="dt" sz="half" idx="10"/>
          </p:nvPr>
        </p:nvSpPr>
        <p:spPr/>
        <p:txBody>
          <a:bodyPr/>
          <a:lstStyle/>
          <a:p>
            <a:fld id="{D70FB944-848B-469D-A5E4-B4CAA967750C}" type="datetimeFigureOut">
              <a:rPr lang="en-US" smtClean="0"/>
              <a:t>9/18/2022</a:t>
            </a:fld>
            <a:endParaRPr lang="en-US"/>
          </a:p>
        </p:txBody>
      </p:sp>
      <p:sp>
        <p:nvSpPr>
          <p:cNvPr id="6" name="Footer Placeholder 5">
            <a:extLst>
              <a:ext uri="{FF2B5EF4-FFF2-40B4-BE49-F238E27FC236}">
                <a16:creationId xmlns:a16="http://schemas.microsoft.com/office/drawing/2014/main" id="{4D2B567B-4E77-8FE5-0172-41C9B17A25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DBFB4A-EC6C-5DD4-736E-C18F9AC1C6EE}"/>
              </a:ext>
            </a:extLst>
          </p:cNvPr>
          <p:cNvSpPr>
            <a:spLocks noGrp="1"/>
          </p:cNvSpPr>
          <p:nvPr>
            <p:ph type="sldNum" sz="quarter" idx="12"/>
          </p:nvPr>
        </p:nvSpPr>
        <p:spPr/>
        <p:txBody>
          <a:bodyPr/>
          <a:lstStyle/>
          <a:p>
            <a:fld id="{1B16AAE3-AB57-4E3F-985A-78912EA3C07A}" type="slidenum">
              <a:rPr lang="en-US" smtClean="0"/>
              <a:t>‹#›</a:t>
            </a:fld>
            <a:endParaRPr lang="en-US"/>
          </a:p>
        </p:txBody>
      </p:sp>
    </p:spTree>
    <p:extLst>
      <p:ext uri="{BB962C8B-B14F-4D97-AF65-F5344CB8AC3E}">
        <p14:creationId xmlns:p14="http://schemas.microsoft.com/office/powerpoint/2010/main" val="3809648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B6A04-AAD8-C5B6-FF0E-77C752DF90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9276BE1-7B34-F9CD-7533-48274DD9C8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334FB12-AED0-A04C-0CFC-474166057C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FD909B-4C5C-6157-E8D6-44DDB2430F65}"/>
              </a:ext>
            </a:extLst>
          </p:cNvPr>
          <p:cNvSpPr>
            <a:spLocks noGrp="1"/>
          </p:cNvSpPr>
          <p:nvPr>
            <p:ph type="dt" sz="half" idx="10"/>
          </p:nvPr>
        </p:nvSpPr>
        <p:spPr/>
        <p:txBody>
          <a:bodyPr/>
          <a:lstStyle/>
          <a:p>
            <a:fld id="{D70FB944-848B-469D-A5E4-B4CAA967750C}" type="datetimeFigureOut">
              <a:rPr lang="en-US" smtClean="0"/>
              <a:t>9/18/2022</a:t>
            </a:fld>
            <a:endParaRPr lang="en-US"/>
          </a:p>
        </p:txBody>
      </p:sp>
      <p:sp>
        <p:nvSpPr>
          <p:cNvPr id="6" name="Footer Placeholder 5">
            <a:extLst>
              <a:ext uri="{FF2B5EF4-FFF2-40B4-BE49-F238E27FC236}">
                <a16:creationId xmlns:a16="http://schemas.microsoft.com/office/drawing/2014/main" id="{6ADAA783-7CC4-BBE0-A23D-E20099C959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784437-7927-9F9E-E469-8B607A951A81}"/>
              </a:ext>
            </a:extLst>
          </p:cNvPr>
          <p:cNvSpPr>
            <a:spLocks noGrp="1"/>
          </p:cNvSpPr>
          <p:nvPr>
            <p:ph type="sldNum" sz="quarter" idx="12"/>
          </p:nvPr>
        </p:nvSpPr>
        <p:spPr/>
        <p:txBody>
          <a:bodyPr/>
          <a:lstStyle/>
          <a:p>
            <a:fld id="{1B16AAE3-AB57-4E3F-985A-78912EA3C07A}" type="slidenum">
              <a:rPr lang="en-US" smtClean="0"/>
              <a:t>‹#›</a:t>
            </a:fld>
            <a:endParaRPr lang="en-US"/>
          </a:p>
        </p:txBody>
      </p:sp>
    </p:spTree>
    <p:extLst>
      <p:ext uri="{BB962C8B-B14F-4D97-AF65-F5344CB8AC3E}">
        <p14:creationId xmlns:p14="http://schemas.microsoft.com/office/powerpoint/2010/main" val="3491981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849F83-B603-9865-D2D3-73DEFD9BA5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6326F7-7B01-5C04-C940-DF353327F5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4BB7B6-B49B-89B8-2C54-AEE40A8AD7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0FB944-848B-469D-A5E4-B4CAA967750C}" type="datetimeFigureOut">
              <a:rPr lang="en-US" smtClean="0"/>
              <a:t>9/18/2022</a:t>
            </a:fld>
            <a:endParaRPr lang="en-US"/>
          </a:p>
        </p:txBody>
      </p:sp>
      <p:sp>
        <p:nvSpPr>
          <p:cNvPr id="5" name="Footer Placeholder 4">
            <a:extLst>
              <a:ext uri="{FF2B5EF4-FFF2-40B4-BE49-F238E27FC236}">
                <a16:creationId xmlns:a16="http://schemas.microsoft.com/office/drawing/2014/main" id="{C7B66BE7-595D-842B-6B13-E923D187F6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E70B9D1-C97A-CE2D-1DAF-182B59F7EB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16AAE3-AB57-4E3F-985A-78912EA3C07A}" type="slidenum">
              <a:rPr lang="en-US" smtClean="0"/>
              <a:t>‹#›</a:t>
            </a:fld>
            <a:endParaRPr lang="en-US"/>
          </a:p>
        </p:txBody>
      </p:sp>
    </p:spTree>
    <p:extLst>
      <p:ext uri="{BB962C8B-B14F-4D97-AF65-F5344CB8AC3E}">
        <p14:creationId xmlns:p14="http://schemas.microsoft.com/office/powerpoint/2010/main" val="28004022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E92150-9554-4AAE-8C71-081FEE8C57D6}" type="datetimeFigureOut">
              <a:rPr lang="en-US" smtClean="0"/>
              <a:t>9/18/2022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97EAA8-D770-4974-A2C9-39FA00FE3AA6}" type="slidenum">
              <a:rPr lang="en-US" smtClean="0"/>
              <a:t>‹#›</a:t>
            </a:fld>
            <a:endParaRPr lang="en-US"/>
          </a:p>
        </p:txBody>
      </p:sp>
    </p:spTree>
    <p:extLst>
      <p:ext uri="{BB962C8B-B14F-4D97-AF65-F5344CB8AC3E}">
        <p14:creationId xmlns:p14="http://schemas.microsoft.com/office/powerpoint/2010/main" val="41805307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hyperlink" Target="http://www.plymrock.org/the-declaration-and-the-constitution-inseperable/"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jf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f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f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f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f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allbuilders.com/chw/lessons/lesson-4-american-founding-federal-era/#_edn82" TargetMode="External"/><Relationship Id="rId2" Type="http://schemas.openxmlformats.org/officeDocument/2006/relationships/image" Target="../media/image17.jf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f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f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f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usconstitution.net/glossary.html#ADJOURN" TargetMode="External"/><Relationship Id="rId2" Type="http://schemas.openxmlformats.org/officeDocument/2006/relationships/image" Target="../media/image19.jf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hyperlink" Target="https://www.biblegateway.com/passage/?search=Exodus+18:21-22&amp;version=NASB#fen-NASB-2021d"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biblegateway.com/passage/?search=Exodus+18:21-22&amp;version=NASB#fen-NASB-2021c" TargetMode="External"/><Relationship Id="rId5" Type="http://schemas.openxmlformats.org/officeDocument/2006/relationships/hyperlink" Target="https://www.biblegateway.com/passage/?search=Exodus+18:21-22&amp;version=NASB#fen-NASB-2021b" TargetMode="External"/><Relationship Id="rId4" Type="http://schemas.openxmlformats.org/officeDocument/2006/relationships/hyperlink" Target="https://www.biblegateway.com/passage/?search=Exodus+18:21-22&amp;version=NASB#fen-NASB-2021a"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1.jf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fif"/><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2.jfif"/><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2.jfif"/><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jf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marciaalennick.wixsite.com/mysite" TargetMode="External"/><Relationship Id="rId2" Type="http://schemas.openxmlformats.org/officeDocument/2006/relationships/hyperlink" Target="http://www.constitutioncoach.com/"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7.jf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DCDE30-B920-0341-F55A-4FB10D41EB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787CF5B8-28DA-6F88-ECD8-6BBF28447F02}"/>
              </a:ext>
            </a:extLst>
          </p:cNvPr>
          <p:cNvSpPr txBox="1"/>
          <p:nvPr/>
        </p:nvSpPr>
        <p:spPr>
          <a:xfrm>
            <a:off x="1428750" y="4257675"/>
            <a:ext cx="8943975" cy="1631216"/>
          </a:xfrm>
          <a:prstGeom prst="rect">
            <a:avLst/>
          </a:prstGeom>
          <a:noFill/>
        </p:spPr>
        <p:txBody>
          <a:bodyPr wrap="square" rtlCol="0">
            <a:spAutoFit/>
          </a:bodyPr>
          <a:lstStyle/>
          <a:p>
            <a:pPr algn="ctr"/>
            <a:r>
              <a:rPr lang="en-US" sz="3600" i="1" dirty="0">
                <a:solidFill>
                  <a:schemeClr val="bg1"/>
                </a:solidFill>
                <a:latin typeface="Times New Roman" panose="02020603050405020304" pitchFamily="18" charset="0"/>
                <a:cs typeface="Times New Roman" panose="02020603050405020304" pitchFamily="18" charset="0"/>
              </a:rPr>
              <a:t>Are America’s Founding Documents Godless?</a:t>
            </a:r>
          </a:p>
          <a:p>
            <a:pPr algn="ctr"/>
            <a:r>
              <a:rPr lang="en-US" sz="3600" i="1" dirty="0">
                <a:solidFill>
                  <a:schemeClr val="bg1"/>
                </a:solidFill>
                <a:latin typeface="Times New Roman" panose="02020603050405020304" pitchFamily="18" charset="0"/>
                <a:cs typeface="Times New Roman" panose="02020603050405020304" pitchFamily="18" charset="0"/>
              </a:rPr>
              <a:t>Presented by: Marcia A. Lennick</a:t>
            </a:r>
            <a:endParaRPr lang="en-US" sz="2400" i="1" dirty="0">
              <a:solidFill>
                <a:schemeClr val="bg1"/>
              </a:solidFill>
              <a:latin typeface="Times New Roman" panose="02020603050405020304" pitchFamily="18" charset="0"/>
              <a:cs typeface="Times New Roman" panose="02020603050405020304" pitchFamily="18" charset="0"/>
            </a:endParaRPr>
          </a:p>
          <a:p>
            <a:pPr algn="ctr"/>
            <a:endParaRPr lang="en-US" sz="2800" i="1" dirty="0">
              <a:solidFill>
                <a:schemeClr val="bg1"/>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C44726C6-0B6C-00C2-0C40-0EB579EBCC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5705" y="200024"/>
            <a:ext cx="2229136" cy="1552575"/>
          </a:xfrm>
          <a:prstGeom prst="rect">
            <a:avLst/>
          </a:prstGeom>
        </p:spPr>
      </p:pic>
    </p:spTree>
    <p:extLst>
      <p:ext uri="{BB962C8B-B14F-4D97-AF65-F5344CB8AC3E}">
        <p14:creationId xmlns:p14="http://schemas.microsoft.com/office/powerpoint/2010/main" val="2157689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Times New Roman" panose="02020603050405020304" pitchFamily="18" charset="0"/>
                <a:cs typeface="Times New Roman" panose="02020603050405020304" pitchFamily="18" charset="0"/>
              </a:rPr>
              <a:t>The Declaration of Independence</a:t>
            </a:r>
            <a:endParaRPr lang="en-US" dirty="0">
              <a:solidFill>
                <a:schemeClr val="bg1"/>
              </a:solidFill>
            </a:endParaRPr>
          </a:p>
        </p:txBody>
      </p:sp>
      <p:sp>
        <p:nvSpPr>
          <p:cNvPr id="3" name="Content Placeholder 2"/>
          <p:cNvSpPr>
            <a:spLocks noGrp="1"/>
          </p:cNvSpPr>
          <p:nvPr>
            <p:ph idx="1"/>
          </p:nvPr>
        </p:nvSpPr>
        <p:spPr>
          <a:xfrm>
            <a:off x="2743200" y="1514007"/>
            <a:ext cx="8610601" cy="4662956"/>
          </a:xfrm>
        </p:spPr>
        <p:txBody>
          <a:bodyPr>
            <a:normAutofit/>
          </a:bodyPr>
          <a:lstStyle/>
          <a:p>
            <a:pPr marL="0" indent="0">
              <a:buNone/>
            </a:pPr>
            <a:endParaRPr lang="en-US" sz="3200" b="0" i="0" dirty="0">
              <a:solidFill>
                <a:schemeClr val="bg1"/>
              </a:solidFill>
              <a:effectLst/>
              <a:latin typeface="Times New Roman" panose="02020603050405020304" pitchFamily="18" charset="0"/>
              <a:cs typeface="Times New Roman" panose="02020603050405020304" pitchFamily="18" charset="0"/>
            </a:endParaRPr>
          </a:p>
          <a:p>
            <a:pPr marL="0" indent="0">
              <a:buNone/>
            </a:pPr>
            <a:r>
              <a:rPr lang="en-US" sz="3200" b="0" i="0" dirty="0">
                <a:solidFill>
                  <a:schemeClr val="bg1"/>
                </a:solidFill>
                <a:effectLst/>
                <a:latin typeface="Times New Roman" panose="02020603050405020304" pitchFamily="18" charset="0"/>
                <a:cs typeface="Times New Roman" panose="02020603050405020304" pitchFamily="18" charset="0"/>
              </a:rPr>
              <a:t>-When in the Course of human events, it becomes necessary for one people to dissolve the political bands which have connected them with another, and to assume among the powers of the earth, the separate and equal station to which the </a:t>
            </a:r>
            <a:r>
              <a:rPr lang="en-US" sz="3200" b="0" i="0" dirty="0">
                <a:solidFill>
                  <a:srgbClr val="FFFF00"/>
                </a:solidFill>
                <a:effectLst/>
                <a:latin typeface="Times New Roman" panose="02020603050405020304" pitchFamily="18" charset="0"/>
                <a:cs typeface="Times New Roman" panose="02020603050405020304" pitchFamily="18" charset="0"/>
              </a:rPr>
              <a:t>Laws of Nature and of </a:t>
            </a:r>
            <a:r>
              <a:rPr lang="en-US" sz="3200" b="1" i="0" dirty="0">
                <a:solidFill>
                  <a:srgbClr val="FFFF00"/>
                </a:solidFill>
                <a:effectLst/>
                <a:latin typeface="Times New Roman" panose="02020603050405020304" pitchFamily="18" charset="0"/>
                <a:cs typeface="Times New Roman" panose="02020603050405020304" pitchFamily="18" charset="0"/>
              </a:rPr>
              <a:t>Nature’s God </a:t>
            </a:r>
            <a:r>
              <a:rPr lang="en-US" sz="3200" b="0" i="0" dirty="0">
                <a:solidFill>
                  <a:schemeClr val="bg1"/>
                </a:solidFill>
                <a:effectLst/>
                <a:latin typeface="Times New Roman" panose="02020603050405020304" pitchFamily="18" charset="0"/>
                <a:cs typeface="Times New Roman" panose="02020603050405020304" pitchFamily="18" charset="0"/>
              </a:rPr>
              <a:t>entitle them, a decent respect to the opinions of mankind requires that they should declare the causes which impel them to the separation. </a:t>
            </a:r>
            <a:endParaRPr lang="en-US" sz="3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7445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Times New Roman" panose="02020603050405020304" pitchFamily="18" charset="0"/>
                <a:cs typeface="Times New Roman" panose="02020603050405020304" pitchFamily="18" charset="0"/>
              </a:rPr>
              <a:t>The Declaration of Independence</a:t>
            </a:r>
            <a:endParaRPr lang="en-US" dirty="0">
              <a:solidFill>
                <a:schemeClr val="bg1"/>
              </a:solidFill>
            </a:endParaRPr>
          </a:p>
        </p:txBody>
      </p:sp>
      <p:sp>
        <p:nvSpPr>
          <p:cNvPr id="3" name="Content Placeholder 2"/>
          <p:cNvSpPr>
            <a:spLocks noGrp="1"/>
          </p:cNvSpPr>
          <p:nvPr>
            <p:ph idx="1"/>
          </p:nvPr>
        </p:nvSpPr>
        <p:spPr>
          <a:xfrm>
            <a:off x="2956561" y="1514007"/>
            <a:ext cx="8178800" cy="4662956"/>
          </a:xfrm>
        </p:spPr>
        <p:txBody>
          <a:bodyPr>
            <a:normAutofit/>
          </a:bodyPr>
          <a:lstStyle/>
          <a:p>
            <a:pPr marL="0" indent="0">
              <a:buNone/>
            </a:pPr>
            <a:endParaRPr lang="en-US" sz="3200" dirty="0">
              <a:solidFill>
                <a:schemeClr val="bg1"/>
              </a:solidFill>
              <a:latin typeface="Times New Roman" panose="02020603050405020304" pitchFamily="18" charset="0"/>
              <a:cs typeface="Times New Roman" panose="02020603050405020304" pitchFamily="18" charset="0"/>
            </a:endParaRPr>
          </a:p>
          <a:p>
            <a:pPr marL="0" indent="0">
              <a:buNone/>
            </a:pPr>
            <a:endParaRPr lang="en-US" sz="3200" dirty="0">
              <a:solidFill>
                <a:schemeClr val="bg1"/>
              </a:solidFill>
              <a:latin typeface="Times New Roman" panose="02020603050405020304" pitchFamily="18" charset="0"/>
              <a:cs typeface="Times New Roman" panose="02020603050405020304" pitchFamily="18" charset="0"/>
            </a:endParaRPr>
          </a:p>
          <a:p>
            <a:pPr marL="0" indent="0">
              <a:buNone/>
            </a:pPr>
            <a:r>
              <a:rPr lang="en-US" sz="3200" dirty="0">
                <a:solidFill>
                  <a:schemeClr val="bg1"/>
                </a:solidFill>
                <a:latin typeface="Times New Roman" panose="02020603050405020304" pitchFamily="18" charset="0"/>
                <a:cs typeface="Times New Roman" panose="02020603050405020304" pitchFamily="18" charset="0"/>
              </a:rPr>
              <a:t>-</a:t>
            </a:r>
            <a:r>
              <a:rPr lang="en-US" sz="3200" b="0" i="0" dirty="0">
                <a:solidFill>
                  <a:schemeClr val="bg1"/>
                </a:solidFill>
                <a:effectLst/>
                <a:latin typeface="Times New Roman" panose="02020603050405020304" pitchFamily="18" charset="0"/>
                <a:cs typeface="Times New Roman" panose="02020603050405020304" pitchFamily="18" charset="0"/>
              </a:rPr>
              <a:t>We hold these truths to be self-evident, that all men are created equal, that they are </a:t>
            </a:r>
            <a:r>
              <a:rPr lang="en-US" sz="3200" b="1" i="0" dirty="0">
                <a:solidFill>
                  <a:srgbClr val="FFFF00"/>
                </a:solidFill>
                <a:effectLst/>
                <a:latin typeface="Times New Roman" panose="02020603050405020304" pitchFamily="18" charset="0"/>
                <a:cs typeface="Times New Roman" panose="02020603050405020304" pitchFamily="18" charset="0"/>
              </a:rPr>
              <a:t>endowed by their Creator</a:t>
            </a:r>
            <a:r>
              <a:rPr lang="en-US" sz="3200" b="0" i="0" dirty="0">
                <a:solidFill>
                  <a:srgbClr val="FFFF00"/>
                </a:solidFill>
                <a:effectLst/>
                <a:latin typeface="Times New Roman" panose="02020603050405020304" pitchFamily="18" charset="0"/>
                <a:cs typeface="Times New Roman" panose="02020603050405020304" pitchFamily="18" charset="0"/>
              </a:rPr>
              <a:t> </a:t>
            </a:r>
            <a:r>
              <a:rPr lang="en-US" sz="3200" b="0" i="0" dirty="0">
                <a:solidFill>
                  <a:schemeClr val="bg1"/>
                </a:solidFill>
                <a:effectLst/>
                <a:latin typeface="Times New Roman" panose="02020603050405020304" pitchFamily="18" charset="0"/>
                <a:cs typeface="Times New Roman" panose="02020603050405020304" pitchFamily="18" charset="0"/>
              </a:rPr>
              <a:t>with certain unalienable Rights, that among these are Life, Liberty and the pursuit of Happiness.</a:t>
            </a:r>
            <a:endParaRPr lang="en-US" sz="3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4175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Times New Roman" panose="02020603050405020304" pitchFamily="18" charset="0"/>
                <a:cs typeface="Times New Roman" panose="02020603050405020304" pitchFamily="18" charset="0"/>
              </a:rPr>
              <a:t>The Declaration of Independence</a:t>
            </a:r>
            <a:endParaRPr lang="en-US" dirty="0">
              <a:solidFill>
                <a:schemeClr val="bg1"/>
              </a:solidFill>
            </a:endParaRPr>
          </a:p>
        </p:txBody>
      </p:sp>
      <p:sp>
        <p:nvSpPr>
          <p:cNvPr id="3" name="Content Placeholder 2"/>
          <p:cNvSpPr>
            <a:spLocks noGrp="1"/>
          </p:cNvSpPr>
          <p:nvPr>
            <p:ph idx="1"/>
          </p:nvPr>
        </p:nvSpPr>
        <p:spPr>
          <a:xfrm>
            <a:off x="2661921" y="1514007"/>
            <a:ext cx="8879840" cy="4662956"/>
          </a:xfrm>
        </p:spPr>
        <p:txBody>
          <a:bodyPr>
            <a:normAutofit/>
          </a:bodyPr>
          <a:lstStyle/>
          <a:p>
            <a:pPr marL="0" indent="0">
              <a:buNone/>
            </a:pPr>
            <a:endParaRPr lang="en-US" sz="3200" b="0" i="0" dirty="0">
              <a:solidFill>
                <a:schemeClr val="bg1"/>
              </a:solidFill>
              <a:effectLst/>
              <a:latin typeface="Times New Roman" panose="02020603050405020304" pitchFamily="18" charset="0"/>
              <a:cs typeface="Times New Roman" panose="02020603050405020304" pitchFamily="18" charset="0"/>
            </a:endParaRPr>
          </a:p>
          <a:p>
            <a:pPr marL="0" indent="0">
              <a:buNone/>
            </a:pPr>
            <a:r>
              <a:rPr lang="en-US" sz="3200" b="0" i="0" dirty="0">
                <a:solidFill>
                  <a:schemeClr val="bg1"/>
                </a:solidFill>
                <a:effectLst/>
                <a:latin typeface="Times New Roman" panose="02020603050405020304" pitchFamily="18" charset="0"/>
                <a:cs typeface="Times New Roman" panose="02020603050405020304" pitchFamily="18" charset="0"/>
              </a:rPr>
              <a:t>-We, therefore, the Representatives of the United States of America, in General Congress Assembled, appealing to </a:t>
            </a:r>
            <a:r>
              <a:rPr lang="en-US" sz="3200" b="1" i="0" dirty="0">
                <a:solidFill>
                  <a:srgbClr val="FFFF00"/>
                </a:solidFill>
                <a:effectLst/>
                <a:latin typeface="Times New Roman" panose="02020603050405020304" pitchFamily="18" charset="0"/>
                <a:cs typeface="Times New Roman" panose="02020603050405020304" pitchFamily="18" charset="0"/>
              </a:rPr>
              <a:t>the Supreme Judge of the world</a:t>
            </a:r>
            <a:r>
              <a:rPr lang="en-US" sz="3200" b="0" i="0" dirty="0">
                <a:solidFill>
                  <a:srgbClr val="FFFF00"/>
                </a:solidFill>
                <a:effectLst/>
                <a:latin typeface="Times New Roman" panose="02020603050405020304" pitchFamily="18" charset="0"/>
                <a:cs typeface="Times New Roman" panose="02020603050405020304" pitchFamily="18" charset="0"/>
              </a:rPr>
              <a:t> </a:t>
            </a:r>
            <a:r>
              <a:rPr lang="en-US" sz="3200" b="0" i="0" dirty="0">
                <a:solidFill>
                  <a:schemeClr val="bg1"/>
                </a:solidFill>
                <a:effectLst/>
                <a:latin typeface="Times New Roman" panose="02020603050405020304" pitchFamily="18" charset="0"/>
                <a:cs typeface="Times New Roman" panose="02020603050405020304" pitchFamily="18" charset="0"/>
              </a:rPr>
              <a:t>for the rectitude of our intentions, do, in the Name, and by the Authority of the good People of these Colonies, solemnly publish and declare, That these United Colonies are, and of Right ought to be Free and Independent States;</a:t>
            </a:r>
            <a:r>
              <a:rPr lang="en-US" sz="3200" dirty="0">
                <a:solidFill>
                  <a:schemeClr val="bg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527910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Times New Roman" panose="02020603050405020304" pitchFamily="18" charset="0"/>
                <a:cs typeface="Times New Roman" panose="02020603050405020304" pitchFamily="18" charset="0"/>
              </a:rPr>
              <a:t>The Declaration of Independence</a:t>
            </a:r>
            <a:endParaRPr lang="en-US" dirty="0">
              <a:solidFill>
                <a:schemeClr val="bg1"/>
              </a:solidFill>
            </a:endParaRPr>
          </a:p>
        </p:txBody>
      </p:sp>
      <p:sp>
        <p:nvSpPr>
          <p:cNvPr id="3" name="Content Placeholder 2"/>
          <p:cNvSpPr>
            <a:spLocks noGrp="1"/>
          </p:cNvSpPr>
          <p:nvPr>
            <p:ph idx="1"/>
          </p:nvPr>
        </p:nvSpPr>
        <p:spPr>
          <a:xfrm>
            <a:off x="2133600" y="1574883"/>
            <a:ext cx="9341869" cy="3708233"/>
          </a:xfrm>
        </p:spPr>
        <p:txBody>
          <a:bodyPr>
            <a:noAutofit/>
          </a:bodyPr>
          <a:lstStyle/>
          <a:p>
            <a:pPr marL="0" indent="0">
              <a:buNone/>
            </a:pPr>
            <a:r>
              <a:rPr lang="en-US" sz="3200" dirty="0">
                <a:solidFill>
                  <a:schemeClr val="bg1"/>
                </a:solidFill>
                <a:latin typeface="Times New Roman" panose="02020603050405020304" pitchFamily="18" charset="0"/>
                <a:cs typeface="Times New Roman" panose="02020603050405020304" pitchFamily="18" charset="0"/>
              </a:rPr>
              <a:t>	</a:t>
            </a:r>
          </a:p>
          <a:p>
            <a:pPr marL="0" indent="0">
              <a:buNone/>
            </a:pPr>
            <a:endParaRPr lang="en-US" sz="3200" b="0" i="0" dirty="0">
              <a:solidFill>
                <a:schemeClr val="bg1"/>
              </a:solidFill>
              <a:effectLst/>
              <a:latin typeface="Times New Roman" panose="02020603050405020304" pitchFamily="18" charset="0"/>
              <a:cs typeface="Times New Roman" panose="02020603050405020304" pitchFamily="18" charset="0"/>
            </a:endParaRPr>
          </a:p>
          <a:p>
            <a:pPr marL="0" indent="0">
              <a:buNone/>
            </a:pPr>
            <a:r>
              <a:rPr lang="en-US" sz="3200" b="0" i="0" dirty="0">
                <a:solidFill>
                  <a:schemeClr val="bg1"/>
                </a:solidFill>
                <a:effectLst/>
                <a:latin typeface="Times New Roman" panose="02020603050405020304" pitchFamily="18" charset="0"/>
                <a:cs typeface="Times New Roman" panose="02020603050405020304" pitchFamily="18" charset="0"/>
              </a:rPr>
              <a:t>-And for the support of this Declaration, with a firm reliance on </a:t>
            </a:r>
            <a:r>
              <a:rPr lang="en-US" sz="3200" b="1" i="0" dirty="0">
                <a:solidFill>
                  <a:schemeClr val="bg1"/>
                </a:solidFill>
                <a:effectLst/>
                <a:latin typeface="Times New Roman" panose="02020603050405020304" pitchFamily="18" charset="0"/>
                <a:cs typeface="Times New Roman" panose="02020603050405020304" pitchFamily="18" charset="0"/>
              </a:rPr>
              <a:t>the </a:t>
            </a:r>
            <a:r>
              <a:rPr lang="en-US" sz="3200" b="1" i="0" dirty="0">
                <a:solidFill>
                  <a:srgbClr val="FFFF00"/>
                </a:solidFill>
                <a:effectLst/>
                <a:latin typeface="Times New Roman" panose="02020603050405020304" pitchFamily="18" charset="0"/>
                <a:cs typeface="Times New Roman" panose="02020603050405020304" pitchFamily="18" charset="0"/>
              </a:rPr>
              <a:t>protection of divine Providence</a:t>
            </a:r>
            <a:r>
              <a:rPr lang="en-US" sz="3200" b="1" i="0" dirty="0">
                <a:solidFill>
                  <a:schemeClr val="bg1"/>
                </a:solidFill>
                <a:effectLst/>
                <a:latin typeface="Times New Roman" panose="02020603050405020304" pitchFamily="18" charset="0"/>
                <a:cs typeface="Times New Roman" panose="02020603050405020304" pitchFamily="18" charset="0"/>
              </a:rPr>
              <a:t>,</a:t>
            </a:r>
            <a:r>
              <a:rPr lang="en-US" sz="3200" b="0" i="0" dirty="0">
                <a:solidFill>
                  <a:schemeClr val="bg1"/>
                </a:solidFill>
                <a:effectLst/>
                <a:latin typeface="Times New Roman" panose="02020603050405020304" pitchFamily="18" charset="0"/>
                <a:cs typeface="Times New Roman" panose="02020603050405020304" pitchFamily="18" charset="0"/>
              </a:rPr>
              <a:t> we mutually pledge to each other our Lives, our Fortunes, and our sacred Honor</a:t>
            </a:r>
            <a:r>
              <a:rPr lang="en-US" sz="3200" dirty="0">
                <a:solidFill>
                  <a:schemeClr val="bg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064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6082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5572A-8D5E-6ED0-870C-498277E22D9E}"/>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The Declaration of Independence and The Constitution are linked</a:t>
            </a:r>
          </a:p>
        </p:txBody>
      </p:sp>
      <p:sp>
        <p:nvSpPr>
          <p:cNvPr id="3" name="Content Placeholder 2">
            <a:extLst>
              <a:ext uri="{FF2B5EF4-FFF2-40B4-BE49-F238E27FC236}">
                <a16:creationId xmlns:a16="http://schemas.microsoft.com/office/drawing/2014/main" id="{50369574-B3B5-5FCD-0C9D-1F0D03864570}"/>
              </a:ext>
            </a:extLst>
          </p:cNvPr>
          <p:cNvSpPr>
            <a:spLocks noGrp="1"/>
          </p:cNvSpPr>
          <p:nvPr>
            <p:ph idx="1"/>
          </p:nvPr>
        </p:nvSpPr>
        <p:spPr/>
        <p:txBody>
          <a:bodyPr>
            <a:noAutofit/>
          </a:bodyPr>
          <a:lstStyle/>
          <a:p>
            <a:pPr marL="0" marR="0" indent="0">
              <a:lnSpc>
                <a:spcPct val="107000"/>
              </a:lnSpc>
              <a:spcBef>
                <a:spcPts val="0"/>
              </a:spcBef>
              <a:spcAft>
                <a:spcPts val="800"/>
              </a:spcAft>
              <a:buNone/>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Genesis is how we got life, liberty, pursuit of happiness in our founding documents through the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Noadic</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Covenant (which extended the Adamic Covenant).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Genesis 1:28 – Be fruitful and multiply, and fill the earth, and subdue it, and rule. (Adamic Covenant)</a:t>
            </a:r>
            <a:endParaRPr lang="en-US" sz="2600" dirty="0"/>
          </a:p>
        </p:txBody>
      </p:sp>
    </p:spTree>
    <p:extLst>
      <p:ext uri="{BB962C8B-B14F-4D97-AF65-F5344CB8AC3E}">
        <p14:creationId xmlns:p14="http://schemas.microsoft.com/office/powerpoint/2010/main" val="485273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D53CD-5D38-EEEF-B646-29B3A052CA58}"/>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The Declaration of Independence and The Constitution are linked</a:t>
            </a:r>
            <a:endParaRPr lang="en-US" b="1" dirty="0"/>
          </a:p>
        </p:txBody>
      </p:sp>
      <p:sp>
        <p:nvSpPr>
          <p:cNvPr id="3" name="Content Placeholder 2">
            <a:extLst>
              <a:ext uri="{FF2B5EF4-FFF2-40B4-BE49-F238E27FC236}">
                <a16:creationId xmlns:a16="http://schemas.microsoft.com/office/drawing/2014/main" id="{7FA987F6-57C9-3234-FC9A-E046635C6C98}"/>
              </a:ext>
            </a:extLst>
          </p:cNvPr>
          <p:cNvSpPr>
            <a:spLocks noGrp="1"/>
          </p:cNvSpPr>
          <p:nvPr>
            <p:ph idx="1"/>
          </p:nvPr>
        </p:nvSpPr>
        <p:spPr/>
        <p:txBody>
          <a:bodyPr>
            <a:normAutofit fontScale="85000" lnSpcReduction="20000"/>
          </a:bodyPr>
          <a:lstStyle/>
          <a:p>
            <a:pPr marL="0" marR="0">
              <a:lnSpc>
                <a:spcPct val="107000"/>
              </a:lnSpc>
              <a:spcBef>
                <a:spcPts val="0"/>
              </a:spcBef>
              <a:spcAft>
                <a:spcPts val="80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Genesis 9:1 – Be fruitful and multiply, and fill the earth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Noadic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Covenant)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-Be fruitful and multiply – the right to life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-Fill, or replenish the earth – when breaking down the Hebrew word fill through the scientific method, we break down essential ingredients and it forms into another – a concept of right to liberty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-Subdue the earth and rule, or have dominion, over it (dominion means a parcel of land) – the right to own property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From a Biblical standpoint, Genesis is where we get our foundation which is absolutely crucial</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-God made the earth – there is a Creator</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620674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F873A-68BA-B842-88FB-2251C524058F}"/>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The Declaration of Independence and The Constitution are linked</a:t>
            </a:r>
            <a:endParaRPr lang="en-US" b="1" dirty="0"/>
          </a:p>
        </p:txBody>
      </p:sp>
      <p:sp>
        <p:nvSpPr>
          <p:cNvPr id="3" name="Content Placeholder 2">
            <a:extLst>
              <a:ext uri="{FF2B5EF4-FFF2-40B4-BE49-F238E27FC236}">
                <a16:creationId xmlns:a16="http://schemas.microsoft.com/office/drawing/2014/main" id="{B8A006CD-7413-A786-4D15-730E77E65131}"/>
              </a:ext>
            </a:extLst>
          </p:cNvPr>
          <p:cNvSpPr>
            <a:spLocks noGrp="1"/>
          </p:cNvSpPr>
          <p:nvPr>
            <p:ph idx="1"/>
          </p:nvPr>
        </p:nvSpPr>
        <p:spPr/>
        <p:txBody>
          <a:bodyPr>
            <a:noAutofit/>
          </a:bodyPr>
          <a:lstStyle/>
          <a:p>
            <a:pPr marL="457200" marR="0">
              <a:lnSpc>
                <a:spcPct val="107000"/>
              </a:lnSpc>
              <a:spcBef>
                <a:spcPts val="0"/>
              </a:spcBef>
              <a:spcAft>
                <a:spcPts val="800"/>
              </a:spcAft>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-God made Adam then Eve (we are equal, but made different – have different roles)</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a:lnSpc>
                <a:spcPct val="107000"/>
              </a:lnSpc>
              <a:spcBef>
                <a:spcPts val="0"/>
              </a:spcBef>
              <a:spcAft>
                <a:spcPts val="800"/>
              </a:spcAft>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-The marriage covenant can be seen throughout the Bible as the man represents God and the woman represents God’s Church and what a beautiful picture when in harmony with one another.  One day soon Jesus Christ will have His true Church in heaven with Him.</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600" dirty="0"/>
          </a:p>
        </p:txBody>
      </p:sp>
    </p:spTree>
    <p:extLst>
      <p:ext uri="{BB962C8B-B14F-4D97-AF65-F5344CB8AC3E}">
        <p14:creationId xmlns:p14="http://schemas.microsoft.com/office/powerpoint/2010/main" val="1096451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7F76F-C9E6-D550-2EBB-BDB798E0AD4B}"/>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The Declaration of Independence and The Constitution are linked</a:t>
            </a:r>
            <a:endParaRPr lang="en-US" b="1" dirty="0"/>
          </a:p>
        </p:txBody>
      </p:sp>
      <p:sp>
        <p:nvSpPr>
          <p:cNvPr id="3" name="Content Placeholder 2">
            <a:extLst>
              <a:ext uri="{FF2B5EF4-FFF2-40B4-BE49-F238E27FC236}">
                <a16:creationId xmlns:a16="http://schemas.microsoft.com/office/drawing/2014/main" id="{1058709B-7F74-266B-27BD-94AFD829838D}"/>
              </a:ext>
            </a:extLst>
          </p:cNvPr>
          <p:cNvSpPr>
            <a:spLocks noGrp="1"/>
          </p:cNvSpPr>
          <p:nvPr>
            <p:ph idx="1"/>
          </p:nvPr>
        </p:nvSpPr>
        <p:spPr/>
        <p:txBody>
          <a:bodyPr>
            <a:normAutofit fontScale="85000" lnSpcReduction="20000"/>
          </a:bodyPr>
          <a:lstStyle/>
          <a:p>
            <a:pPr marL="457200" marR="0">
              <a:lnSpc>
                <a:spcPct val="107000"/>
              </a:lnSpc>
              <a:spcBef>
                <a:spcPts val="0"/>
              </a:spcBef>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-The 2</a:t>
            </a:r>
            <a:r>
              <a:rPr lang="en-US" sz="2800" baseline="30000" dirty="0">
                <a:effectLst/>
                <a:latin typeface="Times New Roman" panose="02020603050405020304" pitchFamily="18" charset="0"/>
                <a:ea typeface="Calibri" panose="020F0502020204030204" pitchFamily="34" charset="0"/>
                <a:cs typeface="Times New Roman" panose="02020603050405020304" pitchFamily="18" charset="0"/>
              </a:rPr>
              <a:t>nd</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Adam (Jesus) saved us from our sins while the first Adam (Adam in the garden) brought sin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-Through the fall of Adam and Eve, sin entered the world</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-Jesus was God’s plan since the beginning (Genesis 3)</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-Noah is how we got the rainbow today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I love how science and history are always trying to catch up with the Bible – already confirming what we know.</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-I.E. finding the Dead Sea scrolls or findings of the historical Sodom and Gomorrah</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-We have a creator – how can we all have separate DNA or finger prints – only by intelligent design.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944003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F54C82A-59B1-4386-9520-ED9D55CBF25C}"/>
              </a:ext>
            </a:extLst>
          </p:cNvPr>
          <p:cNvSpPr txBox="1"/>
          <p:nvPr/>
        </p:nvSpPr>
        <p:spPr>
          <a:xfrm>
            <a:off x="701040" y="2028908"/>
            <a:ext cx="11084560" cy="3368999"/>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 called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Wallbuilders</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to make a photocopy of their article in the Founder’s Bible called: “Inseparably Linked The Declaration of Independence and the Constitution”, pages 1243-1252.  I do not have permission to photocopy to this info because it is more than 3 pages.</a:t>
            </a:r>
          </a:p>
          <a:p>
            <a:pPr marL="457200" marR="0" lvl="0" indent="0" algn="l" defTabSz="914400" rtl="0" eaLnBrk="1" fontAlgn="auto" latinLnBrk="0" hangingPunct="1">
              <a:lnSpc>
                <a:spcPct val="107000"/>
              </a:lnSpc>
              <a:spcBef>
                <a:spcPts val="0"/>
              </a:spcBef>
              <a:spcAft>
                <a:spcPts val="800"/>
              </a:spcAft>
              <a:buClrTx/>
              <a:buSzTx/>
              <a:buFontTx/>
              <a:buNone/>
              <a:tabLst/>
              <a:defRPr/>
            </a:pPr>
            <a:r>
              <a:rPr kumimoji="0" lang="en-US" sz="2600" b="0" i="1"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Also see “Exhibit T: The DOI and Constitution Linked Plymouth Rock”.</a:t>
            </a:r>
          </a:p>
          <a:p>
            <a:pPr marL="457200" marR="0" lvl="0" indent="0" algn="l" defTabSz="914400" rtl="0" eaLnBrk="1" fontAlgn="auto" latinLnBrk="0" hangingPunct="1">
              <a:lnSpc>
                <a:spcPct val="107000"/>
              </a:lnSpc>
              <a:spcBef>
                <a:spcPts val="0"/>
              </a:spcBef>
              <a:spcAft>
                <a:spcPts val="800"/>
              </a:spcAft>
              <a:buClrTx/>
              <a:buSzTx/>
              <a:buFontTx/>
              <a:buNone/>
              <a:tabLst/>
              <a:defRPr/>
            </a:pPr>
            <a:r>
              <a:rPr kumimoji="0" lang="en-US" sz="2600" b="0" i="1"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Also see: </a:t>
            </a:r>
            <a:r>
              <a:rPr kumimoji="0" lang="en-US" sz="2600" b="0" i="1" u="sng"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www.plymrock.org/the-declaration-and-the-constitution-inseperable/</a:t>
            </a:r>
            <a:endParaRPr kumimoji="0" lang="en-US" sz="2600" b="0" i="1"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 name="TextBox 2">
            <a:extLst>
              <a:ext uri="{FF2B5EF4-FFF2-40B4-BE49-F238E27FC236}">
                <a16:creationId xmlns:a16="http://schemas.microsoft.com/office/drawing/2014/main" id="{4F8FFD45-C4C7-4525-E32D-31388B488F4A}"/>
              </a:ext>
            </a:extLst>
          </p:cNvPr>
          <p:cNvSpPr txBox="1"/>
          <p:nvPr/>
        </p:nvSpPr>
        <p:spPr>
          <a:xfrm>
            <a:off x="2509520" y="410829"/>
            <a:ext cx="7976263" cy="1323439"/>
          </a:xfrm>
          <a:prstGeom prst="rect">
            <a:avLst/>
          </a:prstGeom>
          <a:noFill/>
        </p:spPr>
        <p:txBody>
          <a:bodyPr wrap="square">
            <a:spAutoFit/>
          </a:bodyPr>
          <a:lstStyle/>
          <a:p>
            <a:pPr algn="ctr"/>
            <a:r>
              <a:rPr lang="en-US" sz="4000" b="1" dirty="0">
                <a:latin typeface="Times New Roman" panose="02020603050405020304" pitchFamily="18" charset="0"/>
                <a:cs typeface="Times New Roman" panose="02020603050405020304" pitchFamily="18" charset="0"/>
              </a:rPr>
              <a:t>The Declaration of Independence and The Constitution are linked</a:t>
            </a:r>
            <a:endParaRPr lang="en-US" sz="4000" b="1" dirty="0"/>
          </a:p>
        </p:txBody>
      </p:sp>
    </p:spTree>
    <p:extLst>
      <p:ext uri="{BB962C8B-B14F-4D97-AF65-F5344CB8AC3E}">
        <p14:creationId xmlns:p14="http://schemas.microsoft.com/office/powerpoint/2010/main" val="1180455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7C95A-32EA-C00F-D78A-B798C7C1F416}"/>
              </a:ext>
            </a:extLst>
          </p:cNvPr>
          <p:cNvSpPr>
            <a:spLocks noGrp="1"/>
          </p:cNvSpPr>
          <p:nvPr>
            <p:ph type="ctrTitle"/>
          </p:nvPr>
        </p:nvSpPr>
        <p:spPr>
          <a:xfrm>
            <a:off x="6725920" y="2153920"/>
            <a:ext cx="5029200" cy="3637279"/>
          </a:xfrm>
          <a:solidFill>
            <a:schemeClr val="tx1"/>
          </a:solidFill>
        </p:spPr>
        <p:txBody>
          <a:bodyPr>
            <a:noAutofit/>
          </a:bodyPr>
          <a:lstStyle/>
          <a:p>
            <a:pPr algn="l"/>
            <a:r>
              <a:rPr lang="en-US" sz="3200" dirty="0">
                <a:solidFill>
                  <a:schemeClr val="bg1"/>
                </a:solidFill>
              </a:rPr>
              <a:t>This message is dedicated to those who served in Enduring Iraqi Freedom.</a:t>
            </a:r>
            <a:br>
              <a:rPr lang="en-US" sz="3200" dirty="0">
                <a:solidFill>
                  <a:schemeClr val="bg1"/>
                </a:solidFill>
              </a:rPr>
            </a:br>
            <a:br>
              <a:rPr lang="en-US" sz="3200" dirty="0">
                <a:solidFill>
                  <a:schemeClr val="bg1"/>
                </a:solidFill>
              </a:rPr>
            </a:br>
            <a:r>
              <a:rPr lang="en-US" sz="3200" dirty="0">
                <a:solidFill>
                  <a:schemeClr val="bg1"/>
                </a:solidFill>
              </a:rPr>
              <a:t>New York City was America’s original capitol.</a:t>
            </a:r>
            <a:br>
              <a:rPr lang="en-US" sz="3200" dirty="0">
                <a:solidFill>
                  <a:schemeClr val="bg1"/>
                </a:solidFill>
              </a:rPr>
            </a:br>
            <a:br>
              <a:rPr lang="en-US" sz="3200" dirty="0">
                <a:solidFill>
                  <a:schemeClr val="bg1"/>
                </a:solidFill>
              </a:rPr>
            </a:br>
            <a:r>
              <a:rPr lang="en-US" sz="3200" dirty="0">
                <a:solidFill>
                  <a:schemeClr val="bg1"/>
                </a:solidFill>
              </a:rPr>
              <a:t>The very church where George Washington prayed after taking the oath survived 9/11.</a:t>
            </a:r>
          </a:p>
        </p:txBody>
      </p:sp>
    </p:spTree>
    <p:extLst>
      <p:ext uri="{BB962C8B-B14F-4D97-AF65-F5344CB8AC3E}">
        <p14:creationId xmlns:p14="http://schemas.microsoft.com/office/powerpoint/2010/main" val="4566812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7D75A-EF3F-0BF9-9327-15657115421D}"/>
              </a:ext>
            </a:extLst>
          </p:cNvPr>
          <p:cNvSpPr>
            <a:spLocks noGrp="1"/>
          </p:cNvSpPr>
          <p:nvPr>
            <p:ph type="title"/>
          </p:nvPr>
        </p:nvSpPr>
        <p:spPr>
          <a:solidFill>
            <a:schemeClr val="tx1"/>
          </a:solidFill>
        </p:spPr>
        <p:txBody>
          <a:bodyPr/>
          <a:lstStyle/>
          <a:p>
            <a:r>
              <a:rPr lang="en-US" dirty="0">
                <a:solidFill>
                  <a:schemeClr val="bg1"/>
                </a:solidFill>
                <a:latin typeface="Times New Roman" panose="02020603050405020304" pitchFamily="18" charset="0"/>
                <a:cs typeface="Times New Roman" panose="02020603050405020304" pitchFamily="18" charset="0"/>
              </a:rPr>
              <a:t>The Preamble to the Constitution is Biblical</a:t>
            </a:r>
          </a:p>
        </p:txBody>
      </p:sp>
    </p:spTree>
    <p:extLst>
      <p:ext uri="{BB962C8B-B14F-4D97-AF65-F5344CB8AC3E}">
        <p14:creationId xmlns:p14="http://schemas.microsoft.com/office/powerpoint/2010/main" val="4373391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FB6954-7DBB-4CA8-8A9E-26D773C380C6}"/>
              </a:ext>
            </a:extLst>
          </p:cNvPr>
          <p:cNvSpPr>
            <a:spLocks noGrp="1"/>
          </p:cNvSpPr>
          <p:nvPr>
            <p:ph idx="1"/>
          </p:nvPr>
        </p:nvSpPr>
        <p:spPr>
          <a:xfrm>
            <a:off x="2336800" y="1524001"/>
            <a:ext cx="9281270" cy="5334000"/>
          </a:xfrm>
        </p:spPr>
        <p:txBody>
          <a:bodyPr>
            <a:normAutofit/>
          </a:bodyPr>
          <a:lstStyle/>
          <a:p>
            <a:pPr algn="l"/>
            <a:r>
              <a:rPr lang="en-US" sz="3200" b="0" i="0" dirty="0">
                <a:solidFill>
                  <a:schemeClr val="bg1"/>
                </a:solidFill>
                <a:effectLst/>
                <a:latin typeface="Times New Roman" panose="02020603050405020304" pitchFamily="18" charset="0"/>
                <a:cs typeface="Times New Roman" panose="02020603050405020304" pitchFamily="18" charset="0"/>
              </a:rPr>
              <a:t>We the People of the United States, in Order to form a more perfect Union, establish Justice, insure domestic Tranquility, provide for the common defense, promote the general Welfare, and secure the Blessings of Liberty to ourselves and our Posterity, do ordain and establish this Constitution for the United States of America.</a:t>
            </a:r>
          </a:p>
          <a:p>
            <a:pPr lvl="1"/>
            <a:endParaRPr lang="en-US" sz="3200" dirty="0">
              <a:solidFill>
                <a:schemeClr val="bg1"/>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A34DF733-7AC4-A0E2-6298-E6163CC41F6A}"/>
              </a:ext>
            </a:extLst>
          </p:cNvPr>
          <p:cNvSpPr txBox="1"/>
          <p:nvPr/>
        </p:nvSpPr>
        <p:spPr>
          <a:xfrm>
            <a:off x="162560" y="643374"/>
            <a:ext cx="11948160" cy="707886"/>
          </a:xfrm>
          <a:prstGeom prst="rect">
            <a:avLst/>
          </a:prstGeom>
          <a:noFill/>
        </p:spPr>
        <p:txBody>
          <a:bodyPr wrap="square">
            <a:spAutoFit/>
          </a:bodyPr>
          <a:lstStyle/>
          <a:p>
            <a:pPr algn="ctr"/>
            <a:r>
              <a:rPr lang="en-US" sz="4000" b="1" dirty="0">
                <a:solidFill>
                  <a:schemeClr val="bg1"/>
                </a:solidFill>
                <a:latin typeface="Times New Roman" panose="02020603050405020304" pitchFamily="18" charset="0"/>
                <a:cs typeface="Times New Roman" panose="02020603050405020304" pitchFamily="18" charset="0"/>
              </a:rPr>
              <a:t>Preamble to the Constitution</a:t>
            </a:r>
            <a:endParaRPr lang="en-US" sz="4000" dirty="0">
              <a:solidFill>
                <a:schemeClr val="bg1"/>
              </a:solidFill>
            </a:endParaRPr>
          </a:p>
        </p:txBody>
      </p:sp>
    </p:spTree>
    <p:extLst>
      <p:ext uri="{BB962C8B-B14F-4D97-AF65-F5344CB8AC3E}">
        <p14:creationId xmlns:p14="http://schemas.microsoft.com/office/powerpoint/2010/main" val="17455497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FB6954-7DBB-4CA8-8A9E-26D773C380C6}"/>
              </a:ext>
            </a:extLst>
          </p:cNvPr>
          <p:cNvSpPr>
            <a:spLocks noGrp="1"/>
          </p:cNvSpPr>
          <p:nvPr>
            <p:ph idx="1"/>
          </p:nvPr>
        </p:nvSpPr>
        <p:spPr>
          <a:xfrm>
            <a:off x="1991360" y="1635760"/>
            <a:ext cx="9626710" cy="5222240"/>
          </a:xfrm>
        </p:spPr>
        <p:txBody>
          <a:bodyPr>
            <a:normAutofit/>
          </a:bodyPr>
          <a:lstStyle/>
          <a:p>
            <a:pPr algn="l"/>
            <a:r>
              <a:rPr lang="en-US" sz="2600" b="0" i="0" dirty="0">
                <a:solidFill>
                  <a:schemeClr val="bg1"/>
                </a:solidFill>
                <a:effectLst/>
                <a:latin typeface="Times New Roman" panose="02020603050405020304" pitchFamily="18" charset="0"/>
                <a:cs typeface="Times New Roman" panose="02020603050405020304" pitchFamily="18" charset="0"/>
              </a:rPr>
              <a:t>Significantly, the Preamble (that is, the introduction) to the Constitution sets the tone for the limited nature of that document. It identifies five basic functions of civil government, and each reflects Biblical precepts. Those five enumerated purposes of America’s federal government are to:</a:t>
            </a:r>
          </a:p>
          <a:p>
            <a:pPr algn="l">
              <a:buFont typeface="+mj-lt"/>
              <a:buAutoNum type="arabicPeriod"/>
            </a:pPr>
            <a:r>
              <a:rPr lang="en-US" sz="2600" b="0" i="0" dirty="0">
                <a:solidFill>
                  <a:schemeClr val="bg1"/>
                </a:solidFill>
                <a:effectLst/>
                <a:latin typeface="Times New Roman" panose="02020603050405020304" pitchFamily="18" charset="0"/>
                <a:cs typeface="Times New Roman" panose="02020603050405020304" pitchFamily="18" charset="0"/>
              </a:rPr>
              <a:t>“</a:t>
            </a:r>
            <a:r>
              <a:rPr lang="en-US" sz="2600" b="0" i="1" dirty="0">
                <a:solidFill>
                  <a:schemeClr val="bg1"/>
                </a:solidFill>
                <a:effectLst/>
                <a:latin typeface="Times New Roman" panose="02020603050405020304" pitchFamily="18" charset="0"/>
                <a:cs typeface="Times New Roman" panose="02020603050405020304" pitchFamily="18" charset="0"/>
              </a:rPr>
              <a:t>Establish justice.”</a:t>
            </a:r>
            <a:r>
              <a:rPr lang="en-US" sz="2600" b="0" i="0" dirty="0">
                <a:solidFill>
                  <a:schemeClr val="bg1"/>
                </a:solidFill>
                <a:effectLst/>
                <a:latin typeface="Times New Roman" panose="02020603050405020304" pitchFamily="18" charset="0"/>
                <a:cs typeface="Times New Roman" panose="02020603050405020304" pitchFamily="18" charset="0"/>
              </a:rPr>
              <a:t> Dozens of Bible verses specifically address this as being a proper and primary object of government. For example:</a:t>
            </a:r>
          </a:p>
          <a:p>
            <a:pPr algn="l">
              <a:buFont typeface="Arial" panose="020B0604020202020204" pitchFamily="34" charset="0"/>
              <a:buChar char="•"/>
            </a:pPr>
            <a:r>
              <a:rPr lang="en-US" sz="2600" b="0" i="0" dirty="0">
                <a:solidFill>
                  <a:schemeClr val="bg1"/>
                </a:solidFill>
                <a:effectLst/>
                <a:latin typeface="Times New Roman" panose="02020603050405020304" pitchFamily="18" charset="0"/>
                <a:cs typeface="Times New Roman" panose="02020603050405020304" pitchFamily="18" charset="0"/>
              </a:rPr>
              <a:t>Thus says the Lord of hosts: “Execute true justice.” (Zechariah 7:9)</a:t>
            </a:r>
          </a:p>
          <a:p>
            <a:pPr algn="l">
              <a:buFont typeface="Arial" panose="020B0604020202020204" pitchFamily="34" charset="0"/>
              <a:buChar char="•"/>
            </a:pPr>
            <a:r>
              <a:rPr lang="en-US" sz="2600" b="0" i="0" dirty="0">
                <a:solidFill>
                  <a:schemeClr val="bg1"/>
                </a:solidFill>
                <a:effectLst/>
                <a:latin typeface="Times New Roman" panose="02020603050405020304" pitchFamily="18" charset="0"/>
                <a:cs typeface="Times New Roman" panose="02020603050405020304" pitchFamily="18" charset="0"/>
              </a:rPr>
              <a:t>All His ways are justice—a God of truth and without injustice. </a:t>
            </a:r>
          </a:p>
          <a:p>
            <a:pPr marL="0" indent="0" algn="l">
              <a:buNone/>
            </a:pPr>
            <a:r>
              <a:rPr lang="en-US" sz="2600" b="0" i="0" dirty="0">
                <a:solidFill>
                  <a:schemeClr val="bg1"/>
                </a:solidFill>
                <a:effectLst/>
                <a:latin typeface="Times New Roman" panose="02020603050405020304" pitchFamily="18" charset="0"/>
                <a:cs typeface="Times New Roman" panose="02020603050405020304" pitchFamily="18" charset="0"/>
              </a:rPr>
              <a:t>(Deuteronomy 32:4)</a:t>
            </a:r>
          </a:p>
          <a:p>
            <a:pPr algn="l">
              <a:buFont typeface="Arial" panose="020B0604020202020204" pitchFamily="34" charset="0"/>
              <a:buChar char="•"/>
            </a:pPr>
            <a:r>
              <a:rPr lang="en-US" sz="2600" b="0" i="0" dirty="0">
                <a:solidFill>
                  <a:schemeClr val="bg1"/>
                </a:solidFill>
                <a:effectLst/>
                <a:latin typeface="Times New Roman" panose="02020603050405020304" pitchFamily="18" charset="0"/>
                <a:cs typeface="Times New Roman" panose="02020603050405020304" pitchFamily="18" charset="0"/>
              </a:rPr>
              <a:t>Righteousness and justice are the foundation of Your throne. (Psalm 89:14)</a:t>
            </a:r>
          </a:p>
          <a:p>
            <a:pPr algn="l">
              <a:buFont typeface="Arial" panose="020B0604020202020204" pitchFamily="34" charset="0"/>
              <a:buChar char="•"/>
            </a:pPr>
            <a:endParaRPr lang="en-US" sz="2600" b="0" i="0" dirty="0">
              <a:solidFill>
                <a:schemeClr val="bg1"/>
              </a:solidFill>
              <a:effectLst/>
              <a:latin typeface="Times New Roman" panose="02020603050405020304" pitchFamily="18" charset="0"/>
              <a:cs typeface="Times New Roman" panose="02020603050405020304" pitchFamily="18" charset="0"/>
            </a:endParaRPr>
          </a:p>
          <a:p>
            <a:pPr lvl="1"/>
            <a:endParaRPr lang="en-US" sz="2600" dirty="0">
              <a:solidFill>
                <a:schemeClr val="bg1"/>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A34DF733-7AC4-A0E2-6298-E6163CC41F6A}"/>
              </a:ext>
            </a:extLst>
          </p:cNvPr>
          <p:cNvSpPr txBox="1"/>
          <p:nvPr/>
        </p:nvSpPr>
        <p:spPr>
          <a:xfrm>
            <a:off x="132080" y="643374"/>
            <a:ext cx="11846560" cy="707886"/>
          </a:xfrm>
          <a:prstGeom prst="rect">
            <a:avLst/>
          </a:prstGeom>
          <a:noFill/>
        </p:spPr>
        <p:txBody>
          <a:bodyPr wrap="square">
            <a:spAutoFit/>
          </a:bodyPr>
          <a:lstStyle/>
          <a:p>
            <a:pPr algn="ctr"/>
            <a:r>
              <a:rPr lang="en-US" sz="4000" b="1" dirty="0">
                <a:solidFill>
                  <a:schemeClr val="bg1"/>
                </a:solidFill>
                <a:latin typeface="Times New Roman" panose="02020603050405020304" pitchFamily="18" charset="0"/>
                <a:cs typeface="Times New Roman" panose="02020603050405020304" pitchFamily="18" charset="0"/>
              </a:rPr>
              <a:t>Preamble to the Constitution</a:t>
            </a:r>
            <a:endParaRPr lang="en-US" sz="4000" dirty="0">
              <a:solidFill>
                <a:schemeClr val="bg1"/>
              </a:solidFill>
            </a:endParaRPr>
          </a:p>
        </p:txBody>
      </p:sp>
    </p:spTree>
    <p:extLst>
      <p:ext uri="{BB962C8B-B14F-4D97-AF65-F5344CB8AC3E}">
        <p14:creationId xmlns:p14="http://schemas.microsoft.com/office/powerpoint/2010/main" val="5915046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FB6954-7DBB-4CA8-8A9E-26D773C380C6}"/>
              </a:ext>
            </a:extLst>
          </p:cNvPr>
          <p:cNvSpPr>
            <a:spLocks noGrp="1"/>
          </p:cNvSpPr>
          <p:nvPr>
            <p:ph idx="1"/>
          </p:nvPr>
        </p:nvSpPr>
        <p:spPr>
          <a:xfrm>
            <a:off x="1757680" y="1513841"/>
            <a:ext cx="9860390" cy="5344160"/>
          </a:xfrm>
        </p:spPr>
        <p:txBody>
          <a:bodyPr>
            <a:noAutofit/>
          </a:bodyPr>
          <a:lstStyle/>
          <a:p>
            <a:pPr marL="0" indent="0" algn="l">
              <a:buNone/>
            </a:pPr>
            <a:r>
              <a:rPr lang="en-US" sz="2600" b="0" i="0" dirty="0">
                <a:solidFill>
                  <a:schemeClr val="bg1"/>
                </a:solidFill>
                <a:effectLst/>
                <a:latin typeface="Times New Roman" panose="02020603050405020304" pitchFamily="18" charset="0"/>
                <a:cs typeface="Times New Roman" panose="02020603050405020304" pitchFamily="18" charset="0"/>
              </a:rPr>
              <a:t>1. Government must administer God’s justice.</a:t>
            </a:r>
          </a:p>
          <a:p>
            <a:pPr algn="l">
              <a:buFont typeface="+mj-lt"/>
              <a:buAutoNum type="arabicPeriod" startAt="2"/>
            </a:pPr>
            <a:r>
              <a:rPr lang="en-US" sz="2600" b="0" i="1" dirty="0">
                <a:solidFill>
                  <a:schemeClr val="bg1"/>
                </a:solidFill>
                <a:effectLst/>
                <a:latin typeface="Times New Roman" panose="02020603050405020304" pitchFamily="18" charset="0"/>
                <a:cs typeface="Times New Roman" panose="02020603050405020304" pitchFamily="18" charset="0"/>
              </a:rPr>
              <a:t>“Insure domestic tranquility.”</a:t>
            </a:r>
            <a:r>
              <a:rPr lang="en-US" sz="2600" b="0" i="0" dirty="0">
                <a:solidFill>
                  <a:schemeClr val="bg1"/>
                </a:solidFill>
                <a:effectLst/>
                <a:latin typeface="Times New Roman" panose="02020603050405020304" pitchFamily="18" charset="0"/>
                <a:cs typeface="Times New Roman" panose="02020603050405020304" pitchFamily="18" charset="0"/>
              </a:rPr>
              <a:t> In 1 Timothy 2:1-2, the Bible urges Christians to pray for civil rulers </a:t>
            </a:r>
            <a:r>
              <a:rPr lang="en-US" sz="2600" b="0" i="1" dirty="0">
                <a:solidFill>
                  <a:schemeClr val="bg1"/>
                </a:solidFill>
                <a:effectLst/>
                <a:latin typeface="Times New Roman" panose="02020603050405020304" pitchFamily="18" charset="0"/>
                <a:cs typeface="Times New Roman" panose="02020603050405020304" pitchFamily="18" charset="0"/>
              </a:rPr>
              <a:t>“in order that we may lead a tranquil and quiet life in all Godliness and dignity.”</a:t>
            </a:r>
            <a:r>
              <a:rPr lang="en-US" sz="2600" b="0" i="0" dirty="0">
                <a:solidFill>
                  <a:schemeClr val="bg1"/>
                </a:solidFill>
                <a:effectLst/>
                <a:latin typeface="Times New Roman" panose="02020603050405020304" pitchFamily="18" charset="0"/>
                <a:cs typeface="Times New Roman" panose="02020603050405020304" pitchFamily="18" charset="0"/>
              </a:rPr>
              <a:t> God wants His people to seek and enjoy, and the government to produce domestic tranquility.</a:t>
            </a:r>
          </a:p>
          <a:p>
            <a:pPr algn="l">
              <a:buFont typeface="+mj-lt"/>
              <a:buAutoNum type="arabicPeriod" startAt="2"/>
            </a:pPr>
            <a:r>
              <a:rPr lang="en-US" sz="2600" b="0" i="0" dirty="0">
                <a:solidFill>
                  <a:schemeClr val="bg1"/>
                </a:solidFill>
                <a:effectLst/>
                <a:latin typeface="Times New Roman" panose="02020603050405020304" pitchFamily="18" charset="0"/>
                <a:cs typeface="Times New Roman" panose="02020603050405020304" pitchFamily="18" charset="0"/>
              </a:rPr>
              <a:t>“</a:t>
            </a:r>
            <a:r>
              <a:rPr lang="en-US" sz="2600" b="0" i="1" dirty="0">
                <a:solidFill>
                  <a:schemeClr val="bg1"/>
                </a:solidFill>
                <a:effectLst/>
                <a:latin typeface="Times New Roman" panose="02020603050405020304" pitchFamily="18" charset="0"/>
                <a:cs typeface="Times New Roman" panose="02020603050405020304" pitchFamily="18" charset="0"/>
              </a:rPr>
              <a:t>Provide for the common defense.”</a:t>
            </a:r>
            <a:r>
              <a:rPr lang="en-US" sz="2600" b="0" i="0" dirty="0">
                <a:solidFill>
                  <a:schemeClr val="bg1"/>
                </a:solidFill>
                <a:effectLst/>
                <a:latin typeface="Times New Roman" panose="02020603050405020304" pitchFamily="18" charset="0"/>
                <a:cs typeface="Times New Roman" panose="02020603050405020304" pitchFamily="18" charset="0"/>
              </a:rPr>
              <a:t> In Romans 13:4, the Bible affirms that civil government </a:t>
            </a:r>
            <a:r>
              <a:rPr lang="en-US" sz="2600" b="0" i="1" dirty="0">
                <a:solidFill>
                  <a:schemeClr val="bg1"/>
                </a:solidFill>
                <a:effectLst/>
                <a:latin typeface="Times New Roman" panose="02020603050405020304" pitchFamily="18" charset="0"/>
                <a:cs typeface="Times New Roman" panose="02020603050405020304" pitchFamily="18" charset="0"/>
              </a:rPr>
              <a:t>“does not bear the sword in vain.”</a:t>
            </a:r>
            <a:r>
              <a:rPr lang="en-US" sz="2600" b="0" i="0" dirty="0">
                <a:solidFill>
                  <a:schemeClr val="bg1"/>
                </a:solidFill>
                <a:effectLst/>
                <a:latin typeface="Times New Roman" panose="02020603050405020304" pitchFamily="18" charset="0"/>
                <a:cs typeface="Times New Roman" panose="02020603050405020304" pitchFamily="18" charset="0"/>
              </a:rPr>
              <a:t> The “sword” is a military weapon, and even Jesus Christ taught His disciples the legitimacy of being armed, telling them in Luke 22:36, </a:t>
            </a:r>
            <a:r>
              <a:rPr lang="en-US" sz="2600" b="0" i="1" dirty="0">
                <a:solidFill>
                  <a:schemeClr val="bg1"/>
                </a:solidFill>
                <a:effectLst/>
                <a:latin typeface="Times New Roman" panose="02020603050405020304" pitchFamily="18" charset="0"/>
                <a:cs typeface="Times New Roman" panose="02020603050405020304" pitchFamily="18" charset="0"/>
              </a:rPr>
              <a:t>“Now…let him who has no sword sell his robe and buy one.”</a:t>
            </a:r>
            <a:r>
              <a:rPr lang="en-US" sz="2600" b="0" i="0" dirty="0">
                <a:solidFill>
                  <a:schemeClr val="bg1"/>
                </a:solidFill>
                <a:effectLst/>
                <a:latin typeface="Times New Roman" panose="02020603050405020304" pitchFamily="18" charset="0"/>
                <a:cs typeface="Times New Roman" panose="02020603050405020304" pitchFamily="18" charset="0"/>
              </a:rPr>
              <a:t> Protecting innocent human life is a primary purpose of government (cf. Romans 13:1-5 and 1 Peter 2:13-14), and to fulfill this purpose, governments organize armies to protect citizens from international threats, and establish police forces to protect citizens from domestic threats.</a:t>
            </a:r>
            <a:endParaRPr lang="en-US" sz="2600" dirty="0">
              <a:solidFill>
                <a:schemeClr val="bg1"/>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A34DF733-7AC4-A0E2-6298-E6163CC41F6A}"/>
              </a:ext>
            </a:extLst>
          </p:cNvPr>
          <p:cNvSpPr txBox="1"/>
          <p:nvPr/>
        </p:nvSpPr>
        <p:spPr>
          <a:xfrm>
            <a:off x="142240" y="643374"/>
            <a:ext cx="11917680" cy="707886"/>
          </a:xfrm>
          <a:prstGeom prst="rect">
            <a:avLst/>
          </a:prstGeom>
          <a:noFill/>
        </p:spPr>
        <p:txBody>
          <a:bodyPr wrap="square">
            <a:spAutoFit/>
          </a:bodyPr>
          <a:lstStyle/>
          <a:p>
            <a:pPr algn="ctr"/>
            <a:r>
              <a:rPr lang="en-US" sz="4000" b="1" dirty="0">
                <a:solidFill>
                  <a:schemeClr val="bg1"/>
                </a:solidFill>
                <a:latin typeface="Times New Roman" panose="02020603050405020304" pitchFamily="18" charset="0"/>
                <a:cs typeface="Times New Roman" panose="02020603050405020304" pitchFamily="18" charset="0"/>
              </a:rPr>
              <a:t>Preamble to the Constitution</a:t>
            </a:r>
            <a:endParaRPr lang="en-US" sz="4000" dirty="0">
              <a:solidFill>
                <a:schemeClr val="bg1"/>
              </a:solidFill>
            </a:endParaRPr>
          </a:p>
        </p:txBody>
      </p:sp>
    </p:spTree>
    <p:extLst>
      <p:ext uri="{BB962C8B-B14F-4D97-AF65-F5344CB8AC3E}">
        <p14:creationId xmlns:p14="http://schemas.microsoft.com/office/powerpoint/2010/main" val="3062562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FB6954-7DBB-4CA8-8A9E-26D773C380C6}"/>
              </a:ext>
            </a:extLst>
          </p:cNvPr>
          <p:cNvSpPr>
            <a:spLocks noGrp="1"/>
          </p:cNvSpPr>
          <p:nvPr>
            <p:ph idx="1"/>
          </p:nvPr>
        </p:nvSpPr>
        <p:spPr>
          <a:xfrm>
            <a:off x="1757680" y="1534161"/>
            <a:ext cx="9860390" cy="5323840"/>
          </a:xfrm>
        </p:spPr>
        <p:txBody>
          <a:bodyPr>
            <a:noAutofit/>
          </a:bodyPr>
          <a:lstStyle/>
          <a:p>
            <a:pPr marL="0" indent="0" algn="l">
              <a:buNone/>
            </a:pPr>
            <a:r>
              <a:rPr lang="en-US" sz="2600" b="0" i="1" dirty="0">
                <a:solidFill>
                  <a:schemeClr val="bg1"/>
                </a:solidFill>
                <a:effectLst/>
                <a:latin typeface="Times New Roman" panose="02020603050405020304" pitchFamily="18" charset="0"/>
                <a:cs typeface="Times New Roman" panose="02020603050405020304" pitchFamily="18" charset="0"/>
              </a:rPr>
              <a:t>4.“Promote the general welfare.”</a:t>
            </a:r>
            <a:r>
              <a:rPr lang="en-US" sz="2600" b="0" i="0" dirty="0">
                <a:solidFill>
                  <a:schemeClr val="bg1"/>
                </a:solidFill>
                <a:effectLst/>
                <a:latin typeface="Times New Roman" panose="02020603050405020304" pitchFamily="18" charset="0"/>
                <a:cs typeface="Times New Roman" panose="02020603050405020304" pitchFamily="18" charset="0"/>
              </a:rPr>
              <a:t> Romans 13:4 says that civil leaders are to be servants </a:t>
            </a:r>
            <a:r>
              <a:rPr lang="en-US" sz="2600" b="0" i="1" dirty="0">
                <a:solidFill>
                  <a:schemeClr val="bg1"/>
                </a:solidFill>
                <a:effectLst/>
                <a:latin typeface="Times New Roman" panose="02020603050405020304" pitchFamily="18" charset="0"/>
                <a:cs typeface="Times New Roman" panose="02020603050405020304" pitchFamily="18" charset="0"/>
              </a:rPr>
              <a:t>“to you for good”</a:t>
            </a:r>
            <a:r>
              <a:rPr lang="en-US" sz="2600" b="0" i="0" dirty="0">
                <a:solidFill>
                  <a:schemeClr val="bg1"/>
                </a:solidFill>
                <a:effectLst/>
                <a:latin typeface="Times New Roman" panose="02020603050405020304" pitchFamily="18" charset="0"/>
                <a:cs typeface="Times New Roman" panose="02020603050405020304" pitchFamily="18" charset="0"/>
              </a:rPr>
              <a:t>—they are to serve and seek the common good of all classes of citizens. God wants government to reflect equality in the same way He does; after all, God uses the same standards for all (see Matthew 5:45), and all were created equal by and before God. As the Bible affirms:</a:t>
            </a:r>
          </a:p>
          <a:p>
            <a:pPr algn="l">
              <a:buFont typeface="Arial" panose="020B0604020202020204" pitchFamily="34" charset="0"/>
              <a:buChar char="•"/>
            </a:pPr>
            <a:r>
              <a:rPr lang="en-US" sz="2600" b="0" i="0" dirty="0">
                <a:solidFill>
                  <a:schemeClr val="bg1"/>
                </a:solidFill>
                <a:effectLst/>
                <a:latin typeface="Times New Roman" panose="02020603050405020304" pitchFamily="18" charset="0"/>
                <a:cs typeface="Times New Roman" panose="02020603050405020304" pitchFamily="18" charset="0"/>
              </a:rPr>
              <a:t>Have we not all one Father? Has not one God created us? (Malachi 2:10)</a:t>
            </a:r>
          </a:p>
          <a:p>
            <a:pPr algn="l">
              <a:buFont typeface="Arial" panose="020B0604020202020204" pitchFamily="34" charset="0"/>
              <a:buChar char="•"/>
            </a:pPr>
            <a:r>
              <a:rPr lang="en-US" sz="2600" b="0" i="0" dirty="0">
                <a:solidFill>
                  <a:schemeClr val="bg1"/>
                </a:solidFill>
                <a:effectLst/>
                <a:latin typeface="Times New Roman" panose="02020603050405020304" pitchFamily="18" charset="0"/>
                <a:cs typeface="Times New Roman" panose="02020603050405020304" pitchFamily="18" charset="0"/>
              </a:rPr>
              <a:t>God does not show favoritism. (Acts 10:34, Romans 2:11)</a:t>
            </a:r>
          </a:p>
          <a:p>
            <a:pPr algn="l">
              <a:buFont typeface="Arial" panose="020B0604020202020204" pitchFamily="34" charset="0"/>
              <a:buChar char="•"/>
            </a:pPr>
            <a:r>
              <a:rPr lang="en-US" sz="2600" b="0" i="0" dirty="0">
                <a:solidFill>
                  <a:schemeClr val="bg1"/>
                </a:solidFill>
                <a:effectLst/>
                <a:latin typeface="Times New Roman" panose="02020603050405020304" pitchFamily="18" charset="0"/>
                <a:cs typeface="Times New Roman" panose="02020603050405020304" pitchFamily="18" charset="0"/>
              </a:rPr>
              <a:t>For the Lord your God…shows no partiality. (Deuteronomy 10:17)</a:t>
            </a:r>
          </a:p>
          <a:p>
            <a:pPr algn="l">
              <a:buFont typeface="Arial" panose="020B0604020202020204" pitchFamily="34" charset="0"/>
              <a:buChar char="•"/>
            </a:pPr>
            <a:endParaRPr lang="en-US" sz="2600" b="0" i="0" dirty="0">
              <a:solidFill>
                <a:schemeClr val="bg1"/>
              </a:solidFill>
              <a:effectLst/>
              <a:latin typeface="Times New Roman" panose="02020603050405020304" pitchFamily="18" charset="0"/>
              <a:cs typeface="Times New Roman" panose="02020603050405020304" pitchFamily="18" charset="0"/>
            </a:endParaRPr>
          </a:p>
          <a:p>
            <a:pPr lvl="1"/>
            <a:endParaRPr lang="en-US" sz="2600" dirty="0">
              <a:solidFill>
                <a:schemeClr val="bg1"/>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A34DF733-7AC4-A0E2-6298-E6163CC41F6A}"/>
              </a:ext>
            </a:extLst>
          </p:cNvPr>
          <p:cNvSpPr txBox="1"/>
          <p:nvPr/>
        </p:nvSpPr>
        <p:spPr>
          <a:xfrm>
            <a:off x="203200" y="643374"/>
            <a:ext cx="11673840" cy="707886"/>
          </a:xfrm>
          <a:prstGeom prst="rect">
            <a:avLst/>
          </a:prstGeom>
          <a:noFill/>
        </p:spPr>
        <p:txBody>
          <a:bodyPr wrap="square">
            <a:spAutoFit/>
          </a:bodyPr>
          <a:lstStyle/>
          <a:p>
            <a:pPr algn="ctr"/>
            <a:r>
              <a:rPr lang="en-US" sz="4000" b="1" dirty="0">
                <a:solidFill>
                  <a:schemeClr val="bg1"/>
                </a:solidFill>
                <a:latin typeface="Times New Roman" panose="02020603050405020304" pitchFamily="18" charset="0"/>
                <a:cs typeface="Times New Roman" panose="02020603050405020304" pitchFamily="18" charset="0"/>
              </a:rPr>
              <a:t>Preamble to the Constitution</a:t>
            </a:r>
            <a:endParaRPr lang="en-US" sz="4000" dirty="0">
              <a:solidFill>
                <a:schemeClr val="bg1"/>
              </a:solidFill>
            </a:endParaRPr>
          </a:p>
        </p:txBody>
      </p:sp>
    </p:spTree>
    <p:extLst>
      <p:ext uri="{BB962C8B-B14F-4D97-AF65-F5344CB8AC3E}">
        <p14:creationId xmlns:p14="http://schemas.microsoft.com/office/powerpoint/2010/main" val="38954022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FB6954-7DBB-4CA8-8A9E-26D773C380C6}"/>
              </a:ext>
            </a:extLst>
          </p:cNvPr>
          <p:cNvSpPr>
            <a:spLocks noGrp="1"/>
          </p:cNvSpPr>
          <p:nvPr>
            <p:ph idx="1"/>
          </p:nvPr>
        </p:nvSpPr>
        <p:spPr>
          <a:xfrm>
            <a:off x="1605280" y="1036321"/>
            <a:ext cx="10012790" cy="5821680"/>
          </a:xfrm>
        </p:spPr>
        <p:txBody>
          <a:bodyPr>
            <a:normAutofit/>
          </a:bodyPr>
          <a:lstStyle/>
          <a:p>
            <a:pPr algn="l"/>
            <a:r>
              <a:rPr lang="en-US" sz="2600" b="0" i="0" dirty="0">
                <a:solidFill>
                  <a:schemeClr val="bg1"/>
                </a:solidFill>
                <a:effectLst/>
                <a:latin typeface="Times New Roman" panose="02020603050405020304" pitchFamily="18" charset="0"/>
                <a:cs typeface="Times New Roman" panose="02020603050405020304" pitchFamily="18" charset="0"/>
              </a:rPr>
              <a:t>By the way, notice that the Preamble says that government is to </a:t>
            </a:r>
            <a:r>
              <a:rPr lang="en-US" sz="2600" b="0" i="1" dirty="0">
                <a:solidFill>
                  <a:schemeClr val="bg1"/>
                </a:solidFill>
                <a:effectLst/>
                <a:latin typeface="Times New Roman" panose="02020603050405020304" pitchFamily="18" charset="0"/>
                <a:cs typeface="Times New Roman" panose="02020603050405020304" pitchFamily="18" charset="0"/>
              </a:rPr>
              <a:t>“</a:t>
            </a:r>
            <a:r>
              <a:rPr lang="en-US" sz="2600" b="0" i="1" u="sng" dirty="0">
                <a:solidFill>
                  <a:schemeClr val="bg1"/>
                </a:solidFill>
                <a:effectLst/>
                <a:latin typeface="Times New Roman" panose="02020603050405020304" pitchFamily="18" charset="0"/>
                <a:cs typeface="Times New Roman" panose="02020603050405020304" pitchFamily="18" charset="0"/>
              </a:rPr>
              <a:t>promote</a:t>
            </a:r>
            <a:r>
              <a:rPr lang="en-US" sz="2600" b="0" i="1" dirty="0">
                <a:solidFill>
                  <a:schemeClr val="bg1"/>
                </a:solidFill>
                <a:effectLst/>
                <a:latin typeface="Times New Roman" panose="02020603050405020304" pitchFamily="18" charset="0"/>
                <a:cs typeface="Times New Roman" panose="02020603050405020304" pitchFamily="18" charset="0"/>
              </a:rPr>
              <a:t> the general welfare,”</a:t>
            </a:r>
            <a:r>
              <a:rPr lang="en-US" sz="2600" b="0" i="0" dirty="0">
                <a:solidFill>
                  <a:schemeClr val="bg1"/>
                </a:solidFill>
                <a:effectLst/>
                <a:latin typeface="Times New Roman" panose="02020603050405020304" pitchFamily="18" charset="0"/>
                <a:cs typeface="Times New Roman" panose="02020603050405020304" pitchFamily="18" charset="0"/>
              </a:rPr>
              <a:t> not </a:t>
            </a:r>
            <a:r>
              <a:rPr lang="en-US" sz="2600" b="0" i="1" dirty="0">
                <a:solidFill>
                  <a:schemeClr val="bg1"/>
                </a:solidFill>
                <a:effectLst/>
                <a:latin typeface="Times New Roman" panose="02020603050405020304" pitchFamily="18" charset="0"/>
                <a:cs typeface="Times New Roman" panose="02020603050405020304" pitchFamily="18" charset="0"/>
              </a:rPr>
              <a:t>“</a:t>
            </a:r>
            <a:r>
              <a:rPr lang="en-US" sz="2600" b="0" i="1" u="sng" dirty="0">
                <a:solidFill>
                  <a:schemeClr val="bg1"/>
                </a:solidFill>
                <a:effectLst/>
                <a:latin typeface="Times New Roman" panose="02020603050405020304" pitchFamily="18" charset="0"/>
                <a:cs typeface="Times New Roman" panose="02020603050405020304" pitchFamily="18" charset="0"/>
              </a:rPr>
              <a:t>provide</a:t>
            </a:r>
            <a:r>
              <a:rPr lang="en-US" sz="2600" b="0" i="1" dirty="0">
                <a:solidFill>
                  <a:schemeClr val="bg1"/>
                </a:solidFill>
                <a:effectLst/>
                <a:latin typeface="Times New Roman" panose="02020603050405020304" pitchFamily="18" charset="0"/>
                <a:cs typeface="Times New Roman" panose="02020603050405020304" pitchFamily="18" charset="0"/>
              </a:rPr>
              <a:t> for the general welfare.”</a:t>
            </a:r>
            <a:r>
              <a:rPr lang="en-US" sz="2600" b="0" i="0" dirty="0">
                <a:solidFill>
                  <a:schemeClr val="bg1"/>
                </a:solidFill>
                <a:effectLst/>
                <a:latin typeface="Times New Roman" panose="02020603050405020304" pitchFamily="18" charset="0"/>
                <a:cs typeface="Times New Roman" panose="02020603050405020304" pitchFamily="18" charset="0"/>
              </a:rPr>
              <a:t> Numerous Scriptures make clear that needy individuals are to be cared for by private acts of charity from individuals, churches, and families, but not from government. The Framers of our government frequently reiterated the same point about promoting welfare.</a:t>
            </a:r>
            <a:r>
              <a:rPr lang="en-US" sz="2600" b="0" i="0" u="none" strike="noStrike" dirty="0">
                <a:solidFill>
                  <a:schemeClr val="bg1"/>
                </a:solidFill>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[82]</a:t>
            </a:r>
            <a:endParaRPr lang="en-US" sz="2600" b="0" i="0" dirty="0">
              <a:solidFill>
                <a:schemeClr val="bg1"/>
              </a:solidFill>
              <a:effectLst/>
              <a:latin typeface="Times New Roman" panose="02020603050405020304" pitchFamily="18" charset="0"/>
              <a:cs typeface="Times New Roman" panose="02020603050405020304" pitchFamily="18" charset="0"/>
            </a:endParaRPr>
          </a:p>
          <a:p>
            <a:pPr algn="l">
              <a:buFont typeface="+mj-lt"/>
              <a:buAutoNum type="arabicPeriod" startAt="5"/>
            </a:pPr>
            <a:r>
              <a:rPr lang="en-US" sz="2600" b="0" i="0" dirty="0">
                <a:solidFill>
                  <a:schemeClr val="bg1"/>
                </a:solidFill>
                <a:effectLst/>
                <a:latin typeface="Times New Roman" panose="02020603050405020304" pitchFamily="18" charset="0"/>
                <a:cs typeface="Times New Roman" panose="02020603050405020304" pitchFamily="18" charset="0"/>
              </a:rPr>
              <a:t>The fifth purpose of American government set forth in the preamble is to </a:t>
            </a:r>
            <a:r>
              <a:rPr lang="en-US" sz="2600" b="0" i="1" dirty="0">
                <a:solidFill>
                  <a:schemeClr val="bg1"/>
                </a:solidFill>
                <a:effectLst/>
                <a:latin typeface="Times New Roman" panose="02020603050405020304" pitchFamily="18" charset="0"/>
                <a:cs typeface="Times New Roman" panose="02020603050405020304" pitchFamily="18" charset="0"/>
              </a:rPr>
              <a:t>“Secure the blessings of liberty.” “Blessings”</a:t>
            </a:r>
            <a:r>
              <a:rPr lang="en-US" sz="2600" b="0" i="0" dirty="0">
                <a:solidFill>
                  <a:schemeClr val="bg1"/>
                </a:solidFill>
                <a:effectLst/>
                <a:latin typeface="Times New Roman" panose="02020603050405020304" pitchFamily="18" charset="0"/>
                <a:cs typeface="Times New Roman" panose="02020603050405020304" pitchFamily="18" charset="0"/>
              </a:rPr>
              <a:t> means </a:t>
            </a:r>
            <a:r>
              <a:rPr lang="en-US" sz="2600" b="0" i="1" dirty="0">
                <a:solidFill>
                  <a:schemeClr val="bg1"/>
                </a:solidFill>
                <a:effectLst/>
                <a:latin typeface="Times New Roman" panose="02020603050405020304" pitchFamily="18" charset="0"/>
                <a:cs typeface="Times New Roman" panose="02020603050405020304" pitchFamily="18" charset="0"/>
              </a:rPr>
              <a:t>“God’s favor and protection”</a:t>
            </a:r>
            <a:r>
              <a:rPr lang="en-US" sz="2600" b="0" i="0" dirty="0">
                <a:solidFill>
                  <a:schemeClr val="bg1"/>
                </a:solidFill>
                <a:effectLst/>
                <a:latin typeface="Times New Roman" panose="02020603050405020304" pitchFamily="18" charset="0"/>
                <a:cs typeface="Times New Roman" panose="02020603050405020304" pitchFamily="18" charset="0"/>
              </a:rPr>
              <a:t> and liberty is one of God’s blessings for all the people.</a:t>
            </a:r>
          </a:p>
          <a:p>
            <a:pPr algn="l">
              <a:buFont typeface="Arial" panose="020B0604020202020204" pitchFamily="34" charset="0"/>
              <a:buChar char="•"/>
            </a:pPr>
            <a:r>
              <a:rPr lang="en-US" sz="2600" b="0" i="0" dirty="0">
                <a:solidFill>
                  <a:schemeClr val="bg1"/>
                </a:solidFill>
                <a:effectLst/>
                <a:latin typeface="Times New Roman" panose="02020603050405020304" pitchFamily="18" charset="0"/>
                <a:cs typeface="Times New Roman" panose="02020603050405020304" pitchFamily="18" charset="0"/>
              </a:rPr>
              <a:t>Proclaim liberty throughout the land unto all the inhabitants thereof. (Leviticus 25:10)</a:t>
            </a:r>
          </a:p>
          <a:p>
            <a:pPr algn="l">
              <a:buFont typeface="Arial" panose="020B0604020202020204" pitchFamily="34" charset="0"/>
              <a:buChar char="•"/>
            </a:pPr>
            <a:r>
              <a:rPr lang="en-US" sz="2600" b="0" i="0" dirty="0">
                <a:solidFill>
                  <a:schemeClr val="bg1"/>
                </a:solidFill>
                <a:effectLst/>
                <a:latin typeface="Times New Roman" panose="02020603050405020304" pitchFamily="18" charset="0"/>
                <a:cs typeface="Times New Roman" panose="02020603050405020304" pitchFamily="18" charset="0"/>
              </a:rPr>
              <a:t>Where the Spirit of the Lord is, there is liberty. (2 Corinthians 3:17)</a:t>
            </a:r>
          </a:p>
          <a:p>
            <a:pPr algn="l">
              <a:buFont typeface="Arial" panose="020B0604020202020204" pitchFamily="34" charset="0"/>
              <a:buChar char="•"/>
            </a:pPr>
            <a:r>
              <a:rPr lang="en-US" sz="2600" b="0" i="0" dirty="0">
                <a:solidFill>
                  <a:schemeClr val="bg1"/>
                </a:solidFill>
                <a:effectLst/>
                <a:latin typeface="Times New Roman" panose="02020603050405020304" pitchFamily="18" charset="0"/>
                <a:cs typeface="Times New Roman" panose="02020603050405020304" pitchFamily="18" charset="0"/>
              </a:rPr>
              <a:t>You have been called unto liberty. (Galatians 5:13)</a:t>
            </a:r>
          </a:p>
          <a:p>
            <a:pPr algn="l">
              <a:buFont typeface="Arial" panose="020B0604020202020204" pitchFamily="34" charset="0"/>
              <a:buChar char="•"/>
            </a:pPr>
            <a:endParaRPr lang="en-US" sz="2600" b="0" i="0" dirty="0">
              <a:solidFill>
                <a:schemeClr val="bg1"/>
              </a:solidFill>
              <a:effectLst/>
              <a:latin typeface="Times New Roman" panose="02020603050405020304" pitchFamily="18" charset="0"/>
              <a:cs typeface="Times New Roman" panose="02020603050405020304" pitchFamily="18" charset="0"/>
            </a:endParaRPr>
          </a:p>
          <a:p>
            <a:pPr lvl="1"/>
            <a:endParaRPr lang="en-US" sz="2600" dirty="0">
              <a:solidFill>
                <a:schemeClr val="bg1"/>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A34DF733-7AC4-A0E2-6298-E6163CC41F6A}"/>
              </a:ext>
            </a:extLst>
          </p:cNvPr>
          <p:cNvSpPr txBox="1"/>
          <p:nvPr/>
        </p:nvSpPr>
        <p:spPr>
          <a:xfrm>
            <a:off x="132080" y="643374"/>
            <a:ext cx="11948160" cy="707886"/>
          </a:xfrm>
          <a:prstGeom prst="rect">
            <a:avLst/>
          </a:prstGeom>
          <a:noFill/>
        </p:spPr>
        <p:txBody>
          <a:bodyPr wrap="square">
            <a:spAutoFit/>
          </a:bodyPr>
          <a:lstStyle/>
          <a:p>
            <a:pPr algn="ctr"/>
            <a:r>
              <a:rPr lang="en-US" sz="4000" b="1" dirty="0">
                <a:solidFill>
                  <a:schemeClr val="bg1"/>
                </a:solidFill>
                <a:latin typeface="Times New Roman" panose="02020603050405020304" pitchFamily="18" charset="0"/>
                <a:cs typeface="Times New Roman" panose="02020603050405020304" pitchFamily="18" charset="0"/>
              </a:rPr>
              <a:t>Preamble to the Constitution</a:t>
            </a:r>
            <a:endParaRPr lang="en-US" sz="4000" dirty="0">
              <a:solidFill>
                <a:schemeClr val="bg1"/>
              </a:solidFill>
            </a:endParaRPr>
          </a:p>
        </p:txBody>
      </p:sp>
    </p:spTree>
    <p:extLst>
      <p:ext uri="{BB962C8B-B14F-4D97-AF65-F5344CB8AC3E}">
        <p14:creationId xmlns:p14="http://schemas.microsoft.com/office/powerpoint/2010/main" val="36733845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FB6954-7DBB-4CA8-8A9E-26D773C380C6}"/>
              </a:ext>
            </a:extLst>
          </p:cNvPr>
          <p:cNvSpPr>
            <a:spLocks noGrp="1"/>
          </p:cNvSpPr>
          <p:nvPr>
            <p:ph idx="1"/>
          </p:nvPr>
        </p:nvSpPr>
        <p:spPr>
          <a:xfrm>
            <a:off x="1838960" y="1351261"/>
            <a:ext cx="9779110" cy="5506740"/>
          </a:xfrm>
        </p:spPr>
        <p:txBody>
          <a:bodyPr>
            <a:normAutofit/>
          </a:bodyPr>
          <a:lstStyle/>
          <a:p>
            <a:pPr algn="l"/>
            <a:r>
              <a:rPr lang="en-US" sz="2600" b="0" i="0" dirty="0">
                <a:solidFill>
                  <a:schemeClr val="bg1"/>
                </a:solidFill>
                <a:effectLst/>
                <a:latin typeface="Times New Roman" panose="02020603050405020304" pitchFamily="18" charset="0"/>
                <a:cs typeface="Times New Roman" panose="02020603050405020304" pitchFamily="18" charset="0"/>
              </a:rPr>
              <a:t>Significantly, the most basic of our Creator-endowed blessings are identified in the Declaration of Independence as well as in the Fifth Amendment of the Constitution as </a:t>
            </a:r>
            <a:r>
              <a:rPr lang="en-US" sz="2600" b="0" i="1" dirty="0">
                <a:solidFill>
                  <a:schemeClr val="bg1"/>
                </a:solidFill>
                <a:effectLst/>
                <a:latin typeface="Times New Roman" panose="02020603050405020304" pitchFamily="18" charset="0"/>
                <a:cs typeface="Times New Roman" panose="02020603050405020304" pitchFamily="18" charset="0"/>
              </a:rPr>
              <a:t>“life, liberty, [and] private property.”</a:t>
            </a:r>
            <a:r>
              <a:rPr lang="en-US" sz="2600" b="0" i="0" dirty="0">
                <a:solidFill>
                  <a:schemeClr val="bg1"/>
                </a:solidFill>
                <a:effectLst/>
                <a:latin typeface="Times New Roman" panose="02020603050405020304" pitchFamily="18" charset="0"/>
                <a:cs typeface="Times New Roman" panose="02020603050405020304" pitchFamily="18" charset="0"/>
              </a:rPr>
              <a:t> Just as God is the source of liberty, the Scriptures also identify Him as the source of life (Genesis 1:27, </a:t>
            </a:r>
            <a:r>
              <a:rPr lang="en-US" sz="2600" b="0" i="1" dirty="0">
                <a:solidFill>
                  <a:schemeClr val="bg1"/>
                </a:solidFill>
                <a:effectLst/>
                <a:latin typeface="Times New Roman" panose="02020603050405020304" pitchFamily="18" charset="0"/>
                <a:cs typeface="Times New Roman" panose="02020603050405020304" pitchFamily="18" charset="0"/>
              </a:rPr>
              <a:t>“And God created man…”</a:t>
            </a:r>
            <a:r>
              <a:rPr lang="en-US" sz="2600" b="0" i="0" dirty="0">
                <a:solidFill>
                  <a:schemeClr val="bg1"/>
                </a:solidFill>
                <a:effectLst/>
                <a:latin typeface="Times New Roman" panose="02020603050405020304" pitchFamily="18" charset="0"/>
                <a:cs typeface="Times New Roman" panose="02020603050405020304" pitchFamily="18" charset="0"/>
              </a:rPr>
              <a:t> and Acts 17:28 </a:t>
            </a:r>
            <a:r>
              <a:rPr lang="en-US" sz="2600" b="0" i="1" dirty="0">
                <a:solidFill>
                  <a:schemeClr val="bg1"/>
                </a:solidFill>
                <a:effectLst/>
                <a:latin typeface="Times New Roman" panose="02020603050405020304" pitchFamily="18" charset="0"/>
                <a:cs typeface="Times New Roman" panose="02020603050405020304" pitchFamily="18" charset="0"/>
              </a:rPr>
              <a:t>“In Him we live, move, and have our being”</a:t>
            </a:r>
            <a:r>
              <a:rPr lang="en-US" sz="2600" b="0" i="0" dirty="0">
                <a:solidFill>
                  <a:schemeClr val="bg1"/>
                </a:solidFill>
                <a:effectLst/>
                <a:latin typeface="Times New Roman" panose="02020603050405020304" pitchFamily="18" charset="0"/>
                <a:cs typeface="Times New Roman" panose="02020603050405020304" pitchFamily="18" charset="0"/>
              </a:rPr>
              <a:t>). God is also the source of private property (Ecclesiastes 5:19 states, </a:t>
            </a:r>
            <a:r>
              <a:rPr lang="en-US" sz="2600" b="0" i="1" dirty="0">
                <a:solidFill>
                  <a:schemeClr val="bg1"/>
                </a:solidFill>
                <a:effectLst/>
                <a:latin typeface="Times New Roman" panose="02020603050405020304" pitchFamily="18" charset="0"/>
                <a:cs typeface="Times New Roman" panose="02020603050405020304" pitchFamily="18" charset="0"/>
              </a:rPr>
              <a:t>“For every man to whom God has given riches and wealth, He has also empowered him to eat from them…and rejoice in his labor; this is the gift of God”</a:t>
            </a:r>
            <a:r>
              <a:rPr lang="en-US" sz="2600" b="0" i="0" dirty="0">
                <a:solidFill>
                  <a:schemeClr val="bg1"/>
                </a:solidFill>
                <a:effectLst/>
                <a:latin typeface="Times New Roman" panose="02020603050405020304" pitchFamily="18" charset="0"/>
                <a:cs typeface="Times New Roman" panose="02020603050405020304" pitchFamily="18" charset="0"/>
              </a:rPr>
              <a:t>; and 1 Chronicles 29:12, likewise affirms: </a:t>
            </a:r>
            <a:r>
              <a:rPr lang="en-US" sz="2600" b="0" i="1" dirty="0">
                <a:solidFill>
                  <a:schemeClr val="bg1"/>
                </a:solidFill>
                <a:effectLst/>
                <a:latin typeface="Times New Roman" panose="02020603050405020304" pitchFamily="18" charset="0"/>
                <a:cs typeface="Times New Roman" panose="02020603050405020304" pitchFamily="18" charset="0"/>
              </a:rPr>
              <a:t>“Both riches and honor come from Thee.”</a:t>
            </a:r>
            <a:r>
              <a:rPr lang="en-US" sz="2600" b="0" i="0" dirty="0">
                <a:solidFill>
                  <a:schemeClr val="bg1"/>
                </a:solidFill>
                <a:effectLst/>
                <a:latin typeface="Times New Roman" panose="02020603050405020304" pitchFamily="18" charset="0"/>
                <a:cs typeface="Times New Roman" panose="02020603050405020304" pitchFamily="18" charset="0"/>
              </a:rPr>
              <a:t>)</a:t>
            </a:r>
          </a:p>
          <a:p>
            <a:pPr algn="l"/>
            <a:r>
              <a:rPr lang="en-US" sz="2600" b="0" i="0" dirty="0">
                <a:solidFill>
                  <a:schemeClr val="bg1"/>
                </a:solidFill>
                <a:effectLst/>
                <a:latin typeface="Times New Roman" panose="02020603050405020304" pitchFamily="18" charset="0"/>
                <a:cs typeface="Times New Roman" panose="02020603050405020304" pitchFamily="18" charset="0"/>
              </a:rPr>
              <a:t>The purpose for which American government exists and the Constitution was written is set forth in the five clauses of the Preamble, and all five are firmly rooted in Bible teachings.</a:t>
            </a:r>
          </a:p>
          <a:p>
            <a:pPr algn="l">
              <a:buFont typeface="Arial" panose="020B0604020202020204" pitchFamily="34" charset="0"/>
              <a:buChar char="•"/>
            </a:pPr>
            <a:endParaRPr lang="en-US" sz="2600" b="0" i="0" dirty="0">
              <a:solidFill>
                <a:schemeClr val="bg1"/>
              </a:solidFill>
              <a:effectLst/>
              <a:latin typeface="Times New Roman" panose="02020603050405020304" pitchFamily="18" charset="0"/>
              <a:cs typeface="Times New Roman" panose="02020603050405020304" pitchFamily="18" charset="0"/>
            </a:endParaRPr>
          </a:p>
          <a:p>
            <a:pPr lvl="1"/>
            <a:endParaRPr lang="en-US" sz="2600" dirty="0">
              <a:solidFill>
                <a:schemeClr val="bg1"/>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A34DF733-7AC4-A0E2-6298-E6163CC41F6A}"/>
              </a:ext>
            </a:extLst>
          </p:cNvPr>
          <p:cNvSpPr txBox="1"/>
          <p:nvPr/>
        </p:nvSpPr>
        <p:spPr>
          <a:xfrm>
            <a:off x="162560" y="643374"/>
            <a:ext cx="11846560" cy="707886"/>
          </a:xfrm>
          <a:prstGeom prst="rect">
            <a:avLst/>
          </a:prstGeom>
          <a:noFill/>
        </p:spPr>
        <p:txBody>
          <a:bodyPr wrap="square">
            <a:spAutoFit/>
          </a:bodyPr>
          <a:lstStyle/>
          <a:p>
            <a:pPr algn="ctr"/>
            <a:r>
              <a:rPr lang="en-US" sz="4000" b="1" dirty="0">
                <a:solidFill>
                  <a:schemeClr val="bg1"/>
                </a:solidFill>
                <a:latin typeface="Times New Roman" panose="02020603050405020304" pitchFamily="18" charset="0"/>
                <a:cs typeface="Times New Roman" panose="02020603050405020304" pitchFamily="18" charset="0"/>
              </a:rPr>
              <a:t>Preamble to the Constitution</a:t>
            </a:r>
            <a:endParaRPr lang="en-US" sz="4000" dirty="0">
              <a:solidFill>
                <a:schemeClr val="bg1"/>
              </a:solidFill>
            </a:endParaRPr>
          </a:p>
        </p:txBody>
      </p:sp>
    </p:spTree>
    <p:extLst>
      <p:ext uri="{BB962C8B-B14F-4D97-AF65-F5344CB8AC3E}">
        <p14:creationId xmlns:p14="http://schemas.microsoft.com/office/powerpoint/2010/main" val="39370436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FB6954-7DBB-4CA8-8A9E-26D773C380C6}"/>
              </a:ext>
            </a:extLst>
          </p:cNvPr>
          <p:cNvSpPr>
            <a:spLocks noGrp="1"/>
          </p:cNvSpPr>
          <p:nvPr>
            <p:ph idx="1"/>
          </p:nvPr>
        </p:nvSpPr>
        <p:spPr>
          <a:xfrm>
            <a:off x="2153920" y="2489201"/>
            <a:ext cx="9545430" cy="5506720"/>
          </a:xfrm>
        </p:spPr>
        <p:txBody>
          <a:bodyPr>
            <a:normAutofit/>
          </a:bodyPr>
          <a:lstStyle/>
          <a:p>
            <a:r>
              <a:rPr lang="en-US" sz="2800" i="1" dirty="0">
                <a:solidFill>
                  <a:schemeClr val="bg1"/>
                </a:solidFill>
                <a:latin typeface="Times New Roman" panose="02020603050405020304" pitchFamily="18" charset="0"/>
                <a:cs typeface="Times New Roman" panose="02020603050405020304" pitchFamily="18" charset="0"/>
              </a:rPr>
              <a:t>See “Exhibit D: The American Founding and the Federal Era (1785-early-1800s)” from The Influence of The Bible in America</a:t>
            </a:r>
          </a:p>
          <a:p>
            <a:pPr algn="l">
              <a:buFont typeface="Arial" panose="020B0604020202020204" pitchFamily="34" charset="0"/>
              <a:buChar char="•"/>
            </a:pPr>
            <a:endParaRPr lang="en-US" b="0" i="0" dirty="0">
              <a:solidFill>
                <a:schemeClr val="bg1"/>
              </a:solidFill>
              <a:effectLst/>
              <a:latin typeface="Times New Roman" panose="02020603050405020304" pitchFamily="18" charset="0"/>
              <a:cs typeface="Times New Roman" panose="02020603050405020304" pitchFamily="18" charset="0"/>
            </a:endParaRPr>
          </a:p>
          <a:p>
            <a:pPr lvl="1"/>
            <a:endParaRPr lang="en-US" dirty="0">
              <a:solidFill>
                <a:schemeClr val="bg1"/>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A34DF733-7AC4-A0E2-6298-E6163CC41F6A}"/>
              </a:ext>
            </a:extLst>
          </p:cNvPr>
          <p:cNvSpPr txBox="1"/>
          <p:nvPr/>
        </p:nvSpPr>
        <p:spPr>
          <a:xfrm>
            <a:off x="162560" y="643374"/>
            <a:ext cx="11938000" cy="707886"/>
          </a:xfrm>
          <a:prstGeom prst="rect">
            <a:avLst/>
          </a:prstGeom>
          <a:noFill/>
        </p:spPr>
        <p:txBody>
          <a:bodyPr wrap="square">
            <a:spAutoFit/>
          </a:bodyPr>
          <a:lstStyle/>
          <a:p>
            <a:pPr algn="ctr"/>
            <a:r>
              <a:rPr lang="en-US" sz="4000" b="1" dirty="0">
                <a:solidFill>
                  <a:schemeClr val="bg1"/>
                </a:solidFill>
                <a:latin typeface="Times New Roman" panose="02020603050405020304" pitchFamily="18" charset="0"/>
                <a:cs typeface="Times New Roman" panose="02020603050405020304" pitchFamily="18" charset="0"/>
              </a:rPr>
              <a:t>Preamble to the Constitution</a:t>
            </a:r>
            <a:endParaRPr lang="en-US" sz="4000" dirty="0">
              <a:solidFill>
                <a:schemeClr val="bg1"/>
              </a:solidFill>
            </a:endParaRPr>
          </a:p>
        </p:txBody>
      </p:sp>
    </p:spTree>
    <p:extLst>
      <p:ext uri="{BB962C8B-B14F-4D97-AF65-F5344CB8AC3E}">
        <p14:creationId xmlns:p14="http://schemas.microsoft.com/office/powerpoint/2010/main" val="14133585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64958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77BA1-DA8E-474A-363F-55B28A6BEA74}"/>
              </a:ext>
            </a:extLst>
          </p:cNvPr>
          <p:cNvSpPr>
            <a:spLocks noGrp="1"/>
          </p:cNvSpPr>
          <p:nvPr>
            <p:ph type="title"/>
          </p:nvPr>
        </p:nvSpPr>
        <p:spPr>
          <a:xfrm>
            <a:off x="152400" y="954405"/>
            <a:ext cx="11877040" cy="1325563"/>
          </a:xfrm>
        </p:spPr>
        <p:txBody>
          <a:bodyPr>
            <a:normAutofit fontScale="90000"/>
          </a:bodyPr>
          <a:lstStyle/>
          <a:p>
            <a:pPr algn="ctr"/>
            <a:r>
              <a:rPr lang="en-US" sz="4400" b="1" dirty="0">
                <a:solidFill>
                  <a:schemeClr val="bg1"/>
                </a:solidFill>
                <a:effectLst/>
                <a:latin typeface="Times New Roman" panose="02020603050405020304" pitchFamily="18" charset="0"/>
                <a:cs typeface="Times New Roman" panose="02020603050405020304" pitchFamily="18" charset="0"/>
              </a:rPr>
              <a:t>Sundays Excepted Clause – </a:t>
            </a:r>
            <a:br>
              <a:rPr lang="en-US" sz="4400" b="1" dirty="0">
                <a:solidFill>
                  <a:schemeClr val="bg1"/>
                </a:solidFill>
                <a:effectLst/>
                <a:latin typeface="Times New Roman" panose="02020603050405020304" pitchFamily="18" charset="0"/>
                <a:cs typeface="Times New Roman" panose="02020603050405020304" pitchFamily="18" charset="0"/>
              </a:rPr>
            </a:br>
            <a:r>
              <a:rPr lang="en-US" sz="4400" b="1" dirty="0">
                <a:solidFill>
                  <a:schemeClr val="bg1"/>
                </a:solidFill>
                <a:effectLst/>
                <a:latin typeface="Times New Roman" panose="02020603050405020304" pitchFamily="18" charset="0"/>
                <a:cs typeface="Times New Roman" panose="02020603050405020304" pitchFamily="18" charset="0"/>
              </a:rPr>
              <a:t>The US Constitution Obeys the Sabbath!</a:t>
            </a:r>
            <a:br>
              <a:rPr lang="en-US" sz="4400" b="1" dirty="0">
                <a:solidFill>
                  <a:schemeClr val="bg1"/>
                </a:solidFill>
                <a:effectLst/>
                <a:latin typeface="Times New Roman" panose="02020603050405020304" pitchFamily="18" charset="0"/>
                <a:cs typeface="Times New Roman" panose="02020603050405020304" pitchFamily="18" charset="0"/>
              </a:rPr>
            </a:br>
            <a:br>
              <a:rPr lang="en-US" sz="4400" dirty="0">
                <a:solidFill>
                  <a:schemeClr val="bg1"/>
                </a:solidFill>
                <a:effectLst/>
                <a:latin typeface="Times New Roman" panose="02020603050405020304" pitchFamily="18" charset="0"/>
                <a:cs typeface="Times New Roman" panose="02020603050405020304" pitchFamily="18" charset="0"/>
              </a:rPr>
            </a:br>
            <a:endParaRPr lang="en-US" dirty="0">
              <a:solidFill>
                <a:schemeClr val="bg1"/>
              </a:solidFill>
            </a:endParaRPr>
          </a:p>
        </p:txBody>
      </p:sp>
      <p:sp>
        <p:nvSpPr>
          <p:cNvPr id="3" name="Content Placeholder 2">
            <a:extLst>
              <a:ext uri="{FF2B5EF4-FFF2-40B4-BE49-F238E27FC236}">
                <a16:creationId xmlns:a16="http://schemas.microsoft.com/office/drawing/2014/main" id="{9138AEFE-377B-31C7-4B83-23F51C6E5D07}"/>
              </a:ext>
            </a:extLst>
          </p:cNvPr>
          <p:cNvSpPr>
            <a:spLocks noGrp="1"/>
          </p:cNvSpPr>
          <p:nvPr>
            <p:ph idx="1"/>
          </p:nvPr>
        </p:nvSpPr>
        <p:spPr>
          <a:xfrm>
            <a:off x="528320" y="2011679"/>
            <a:ext cx="11074400" cy="4267201"/>
          </a:xfrm>
        </p:spPr>
        <p:txBody>
          <a:bodyPr>
            <a:normAutofit fontScale="92500" lnSpcReduction="20000"/>
          </a:bodyPr>
          <a:lstStyle/>
          <a:p>
            <a:r>
              <a:rPr lang="en-US" u="sng" dirty="0">
                <a:solidFill>
                  <a:schemeClr val="bg1"/>
                </a:solidFill>
                <a:latin typeface="Times New Roman" panose="02020603050405020304" pitchFamily="18" charset="0"/>
                <a:cs typeface="Times New Roman" panose="02020603050405020304" pitchFamily="18" charset="0"/>
              </a:rPr>
              <a:t>Sundays Excepted Clause</a:t>
            </a:r>
          </a:p>
          <a:p>
            <a:r>
              <a:rPr lang="en-US" dirty="0">
                <a:solidFill>
                  <a:schemeClr val="bg1"/>
                </a:solidFill>
                <a:latin typeface="Times New Roman" panose="02020603050405020304" pitchFamily="18" charset="0"/>
                <a:cs typeface="Times New Roman" panose="02020603050405020304" pitchFamily="18" charset="0"/>
              </a:rPr>
              <a:t>The US Constitution, 1787, Article 1, Section 7, the President has ten days to sign a law, “Sundays excepted”</a:t>
            </a:r>
          </a:p>
          <a:p>
            <a:r>
              <a:rPr lang="en-US" b="1" dirty="0">
                <a:solidFill>
                  <a:schemeClr val="bg1"/>
                </a:solidFill>
                <a:latin typeface="Times New Roman" panose="02020603050405020304" pitchFamily="18" charset="0"/>
                <a:cs typeface="Times New Roman" panose="02020603050405020304" pitchFamily="18" charset="0"/>
              </a:rPr>
              <a:t>Article 1 - The Legislative Branch Section 7 - Revenue Bills, Legislative Process, Presidential Veto</a:t>
            </a:r>
          </a:p>
          <a:p>
            <a:pPr marL="0" indent="0">
              <a:buNone/>
            </a:pPr>
            <a:r>
              <a:rPr lang="en-US" dirty="0">
                <a:solidFill>
                  <a:schemeClr val="bg1"/>
                </a:solidFill>
                <a:latin typeface="Times New Roman" panose="02020603050405020304" pitchFamily="18" charset="0"/>
                <a:cs typeface="Times New Roman" panose="02020603050405020304" pitchFamily="18" charset="0"/>
              </a:rPr>
              <a:t>…..But in all such Cases the Votes of both Houses shall be determined by Yeas and Nays, and the Names of the Persons voting for and against the Bill shall be entered on the Journal of each House respectively. </a:t>
            </a:r>
            <a:r>
              <a:rPr lang="en-US" b="1" dirty="0">
                <a:solidFill>
                  <a:srgbClr val="FFFF00"/>
                </a:solidFill>
                <a:latin typeface="Times New Roman" panose="02020603050405020304" pitchFamily="18" charset="0"/>
                <a:cs typeface="Times New Roman" panose="02020603050405020304" pitchFamily="18" charset="0"/>
              </a:rPr>
              <a:t>If any Bill shall not be returned by the President within ten Days (Sundays excepted) after it shall have been presented to him, </a:t>
            </a:r>
            <a:r>
              <a:rPr lang="en-US" dirty="0">
                <a:solidFill>
                  <a:schemeClr val="bg1"/>
                </a:solidFill>
                <a:latin typeface="Times New Roman" panose="02020603050405020304" pitchFamily="18" charset="0"/>
                <a:cs typeface="Times New Roman" panose="02020603050405020304" pitchFamily="18" charset="0"/>
              </a:rPr>
              <a:t>the Same shall be a Law, in like Manner as if he had signed it, unless the Congress by their </a:t>
            </a:r>
            <a:r>
              <a:rPr lang="en-US" u="sng" dirty="0">
                <a:solidFill>
                  <a:schemeClr val="bg1"/>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Adjournment</a:t>
            </a:r>
            <a:r>
              <a:rPr lang="en-US" dirty="0">
                <a:solidFill>
                  <a:schemeClr val="bg1"/>
                </a:solidFill>
                <a:latin typeface="Times New Roman" panose="02020603050405020304" pitchFamily="18" charset="0"/>
                <a:cs typeface="Times New Roman" panose="02020603050405020304" pitchFamily="18" charset="0"/>
              </a:rPr>
              <a:t> prevent its Return, in which Case it shall not be a Law</a:t>
            </a:r>
            <a:r>
              <a:rPr lang="en-US" sz="2400" dirty="0">
                <a:solidFill>
                  <a:schemeClr val="bg1"/>
                </a:solidFill>
                <a:latin typeface="Times New Roman" panose="02020603050405020304" pitchFamily="18" charset="0"/>
                <a:cs typeface="Times New Roman" panose="02020603050405020304" pitchFamily="18" charset="0"/>
              </a:rPr>
              <a:t>.</a:t>
            </a:r>
          </a:p>
          <a:p>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227203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3000" r="-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2240" y="365125"/>
            <a:ext cx="7401560" cy="5608955"/>
          </a:xfrm>
        </p:spPr>
        <p:txBody>
          <a:bodyPr>
            <a:normAutofit/>
          </a:bodyPr>
          <a:lstStyle/>
          <a:p>
            <a:pPr algn="ctr"/>
            <a:r>
              <a:rPr lang="en-US" sz="6600" dirty="0">
                <a:solidFill>
                  <a:schemeClr val="bg1"/>
                </a:solidFill>
                <a:latin typeface="Mistral" panose="03090702030407020403" pitchFamily="66" charset="0"/>
              </a:rPr>
              <a:t>The Greatest Day </a:t>
            </a:r>
            <a:br>
              <a:rPr lang="en-US" sz="6600" dirty="0">
                <a:solidFill>
                  <a:schemeClr val="bg1"/>
                </a:solidFill>
                <a:latin typeface="Mistral" panose="03090702030407020403" pitchFamily="66" charset="0"/>
              </a:rPr>
            </a:br>
            <a:r>
              <a:rPr lang="en-US" sz="6600" dirty="0">
                <a:solidFill>
                  <a:schemeClr val="bg1"/>
                </a:solidFill>
                <a:latin typeface="Mistral" panose="03090702030407020403" pitchFamily="66" charset="0"/>
              </a:rPr>
              <a:t>of History</a:t>
            </a:r>
            <a:br>
              <a:rPr lang="en-US" sz="6600" dirty="0">
                <a:solidFill>
                  <a:schemeClr val="bg1"/>
                </a:solidFill>
                <a:latin typeface="Mistral" panose="03090702030407020403" pitchFamily="66" charset="0"/>
              </a:rPr>
            </a:br>
            <a:r>
              <a:rPr lang="en-US" sz="6600" dirty="0">
                <a:solidFill>
                  <a:schemeClr val="bg1"/>
                </a:solidFill>
                <a:latin typeface="Mistral" panose="03090702030407020403" pitchFamily="66" charset="0"/>
              </a:rPr>
              <a:t>   will ALWAYS </a:t>
            </a:r>
            <a:br>
              <a:rPr lang="en-US" sz="6600" dirty="0">
                <a:solidFill>
                  <a:schemeClr val="bg1"/>
                </a:solidFill>
                <a:latin typeface="Mistral" panose="03090702030407020403" pitchFamily="66" charset="0"/>
              </a:rPr>
            </a:br>
            <a:r>
              <a:rPr lang="en-US" sz="6600" dirty="0">
                <a:solidFill>
                  <a:schemeClr val="bg1"/>
                </a:solidFill>
                <a:latin typeface="Mistral" panose="03090702030407020403" pitchFamily="66" charset="0"/>
              </a:rPr>
              <a:t>be the Cross.  After all history is His-Story!</a:t>
            </a:r>
            <a:br>
              <a:rPr lang="en-US" sz="6600" dirty="0">
                <a:solidFill>
                  <a:schemeClr val="bg1"/>
                </a:solidFill>
                <a:latin typeface="Mistral" panose="03090702030407020403" pitchFamily="66" charset="0"/>
              </a:rPr>
            </a:br>
            <a:endParaRPr lang="en-US" sz="6600" dirty="0">
              <a:solidFill>
                <a:schemeClr val="bg1"/>
              </a:solidFill>
              <a:latin typeface="Mistral" panose="03090702030407020403" pitchFamily="66" charset="0"/>
            </a:endParaRPr>
          </a:p>
        </p:txBody>
      </p:sp>
    </p:spTree>
    <p:extLst>
      <p:ext uri="{BB962C8B-B14F-4D97-AF65-F5344CB8AC3E}">
        <p14:creationId xmlns:p14="http://schemas.microsoft.com/office/powerpoint/2010/main" val="2262240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38781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8800" y="822960"/>
            <a:ext cx="9860280" cy="1172528"/>
          </a:xfrm>
        </p:spPr>
        <p:txBody>
          <a:bodyPr>
            <a:normAutofit/>
          </a:bodyPr>
          <a:lstStyle/>
          <a:p>
            <a:pPr algn="ctr"/>
            <a:r>
              <a:rPr lang="en-US" sz="3600" b="1" dirty="0">
                <a:solidFill>
                  <a:schemeClr val="bg1"/>
                </a:solidFill>
                <a:effectLst/>
                <a:latin typeface="Times New Roman" panose="02020603050405020304" pitchFamily="18" charset="0"/>
                <a:cs typeface="Times New Roman" panose="02020603050405020304" pitchFamily="18" charset="0"/>
              </a:rPr>
              <a:t>Our </a:t>
            </a:r>
            <a:r>
              <a:rPr lang="en-US" sz="4000" b="1" dirty="0">
                <a:solidFill>
                  <a:schemeClr val="bg1"/>
                </a:solidFill>
                <a:effectLst/>
                <a:latin typeface="Times New Roman" panose="02020603050405020304" pitchFamily="18" charset="0"/>
                <a:cs typeface="Times New Roman" panose="02020603050405020304" pitchFamily="18" charset="0"/>
              </a:rPr>
              <a:t>Republican</a:t>
            </a:r>
            <a:r>
              <a:rPr lang="en-US" sz="3600" b="1" dirty="0">
                <a:solidFill>
                  <a:schemeClr val="bg1"/>
                </a:solidFill>
                <a:effectLst/>
                <a:latin typeface="Times New Roman" panose="02020603050405020304" pitchFamily="18" charset="0"/>
                <a:cs typeface="Times New Roman" panose="02020603050405020304" pitchFamily="18" charset="0"/>
              </a:rPr>
              <a:t> Form of Government</a:t>
            </a:r>
            <a:endParaRPr lang="en-US" sz="3600" dirty="0">
              <a:solidFill>
                <a:schemeClr val="bg1"/>
              </a:solidFill>
              <a:latin typeface="Mistral" panose="03090702030407020403" pitchFamily="66" charset="0"/>
            </a:endParaRPr>
          </a:p>
        </p:txBody>
      </p:sp>
      <p:sp>
        <p:nvSpPr>
          <p:cNvPr id="3" name="Content Placeholder 2"/>
          <p:cNvSpPr>
            <a:spLocks noGrp="1"/>
          </p:cNvSpPr>
          <p:nvPr>
            <p:ph idx="1"/>
          </p:nvPr>
        </p:nvSpPr>
        <p:spPr/>
        <p:txBody>
          <a:bodyPr>
            <a:normAutofit/>
          </a:bodyPr>
          <a:lstStyle/>
          <a:p>
            <a:r>
              <a:rPr lang="en-US" sz="2600" u="sng" dirty="0">
                <a:solidFill>
                  <a:schemeClr val="bg1"/>
                </a:solidFill>
                <a:latin typeface="Times New Roman" panose="02020603050405020304" pitchFamily="18" charset="0"/>
                <a:cs typeface="Times New Roman" panose="02020603050405020304" pitchFamily="18" charset="0"/>
              </a:rPr>
              <a:t>US Constitution Article IV, Section 4</a:t>
            </a:r>
          </a:p>
          <a:p>
            <a:pPr algn="l">
              <a:buFont typeface="Arial" panose="020B0604020202020204" pitchFamily="34" charset="0"/>
              <a:buChar char="•"/>
            </a:pPr>
            <a:r>
              <a:rPr lang="en-US" sz="2600" b="0" i="0" dirty="0">
                <a:solidFill>
                  <a:schemeClr val="bg1"/>
                </a:solidFill>
                <a:effectLst/>
                <a:latin typeface="Times New Roman" panose="02020603050405020304" pitchFamily="18" charset="0"/>
                <a:cs typeface="Times New Roman" panose="02020603050405020304" pitchFamily="18" charset="0"/>
              </a:rPr>
              <a:t>The United States shall guarantee to every State in this Union a </a:t>
            </a:r>
            <a:r>
              <a:rPr lang="en-US" sz="2600" b="0" i="0" dirty="0">
                <a:solidFill>
                  <a:srgbClr val="FFFF00"/>
                </a:solidFill>
                <a:effectLst/>
                <a:latin typeface="Times New Roman" panose="02020603050405020304" pitchFamily="18" charset="0"/>
                <a:cs typeface="Times New Roman" panose="02020603050405020304" pitchFamily="18" charset="0"/>
              </a:rPr>
              <a:t>Republican</a:t>
            </a:r>
            <a:r>
              <a:rPr lang="en-US" sz="2600" b="0" i="0" dirty="0">
                <a:solidFill>
                  <a:schemeClr val="bg1"/>
                </a:solidFill>
                <a:effectLst/>
                <a:latin typeface="Times New Roman" panose="02020603050405020304" pitchFamily="18" charset="0"/>
                <a:cs typeface="Times New Roman" panose="02020603050405020304" pitchFamily="18" charset="0"/>
              </a:rPr>
              <a:t> Form of Government, and shall protect each of them against Invasion; and on Application of the Legislature, or of the Executive (when the Legislature cannot be convened) against domestic Violence.</a:t>
            </a:r>
          </a:p>
          <a:p>
            <a:pPr algn="l">
              <a:buFont typeface="Arial" panose="020B0604020202020204" pitchFamily="34" charset="0"/>
              <a:buChar char="•"/>
            </a:pPr>
            <a:endParaRPr lang="en-US" sz="2600" dirty="0">
              <a:solidFill>
                <a:schemeClr val="bg1"/>
              </a:solidFill>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2600" i="1" dirty="0">
                <a:solidFill>
                  <a:schemeClr val="bg1"/>
                </a:solidFill>
                <a:latin typeface="Times New Roman" panose="02020603050405020304" pitchFamily="18" charset="0"/>
                <a:cs typeface="Times New Roman" panose="02020603050405020304" pitchFamily="18" charset="0"/>
              </a:rPr>
              <a:t>See “Exhibit D: The American Founding and the </a:t>
            </a:r>
          </a:p>
          <a:p>
            <a:pPr marL="0" indent="0" algn="l">
              <a:buNone/>
            </a:pPr>
            <a:r>
              <a:rPr lang="en-US" sz="2600" i="1" dirty="0">
                <a:solidFill>
                  <a:schemeClr val="bg1"/>
                </a:solidFill>
                <a:latin typeface="Times New Roman" panose="02020603050405020304" pitchFamily="18" charset="0"/>
                <a:cs typeface="Times New Roman" panose="02020603050405020304" pitchFamily="18" charset="0"/>
              </a:rPr>
              <a:t>Federal Era (1785-early-1800s)” from The Influence of the Bible in America</a:t>
            </a:r>
            <a:endParaRPr lang="en-US" sz="2600" i="1" dirty="0">
              <a:solidFill>
                <a:schemeClr val="bg1"/>
              </a:solidFill>
              <a:effectLst/>
              <a:latin typeface="Times New Roman" panose="02020603050405020304" pitchFamily="18" charset="0"/>
              <a:cs typeface="Times New Roman" panose="02020603050405020304" pitchFamily="18" charset="0"/>
            </a:endParaRPr>
          </a:p>
          <a:p>
            <a:pPr lvl="1"/>
            <a:endParaRPr lang="en-US" sz="2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21027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7960" y="812800"/>
            <a:ext cx="11922760" cy="1233488"/>
          </a:xfrm>
        </p:spPr>
        <p:txBody>
          <a:bodyPr>
            <a:normAutofit/>
          </a:bodyPr>
          <a:lstStyle/>
          <a:p>
            <a:pPr algn="ctr"/>
            <a:r>
              <a:rPr lang="en-US" sz="3600" b="1" dirty="0">
                <a:solidFill>
                  <a:schemeClr val="bg1"/>
                </a:solidFill>
                <a:effectLst/>
                <a:latin typeface="Times New Roman" panose="02020603050405020304" pitchFamily="18" charset="0"/>
                <a:cs typeface="Times New Roman" panose="02020603050405020304" pitchFamily="18" charset="0"/>
              </a:rPr>
              <a:t>Our </a:t>
            </a:r>
            <a:r>
              <a:rPr lang="en-US" sz="4000" b="1" dirty="0">
                <a:solidFill>
                  <a:schemeClr val="bg1"/>
                </a:solidFill>
                <a:effectLst/>
                <a:latin typeface="Times New Roman" panose="02020603050405020304" pitchFamily="18" charset="0"/>
                <a:cs typeface="Times New Roman" panose="02020603050405020304" pitchFamily="18" charset="0"/>
              </a:rPr>
              <a:t>Republican</a:t>
            </a:r>
            <a:r>
              <a:rPr lang="en-US" sz="3600" b="1" dirty="0">
                <a:solidFill>
                  <a:schemeClr val="bg1"/>
                </a:solidFill>
                <a:effectLst/>
                <a:latin typeface="Times New Roman" panose="02020603050405020304" pitchFamily="18" charset="0"/>
                <a:cs typeface="Times New Roman" panose="02020603050405020304" pitchFamily="18" charset="0"/>
              </a:rPr>
              <a:t> Form of Government</a:t>
            </a:r>
            <a:endParaRPr lang="en-US" sz="3600" dirty="0">
              <a:solidFill>
                <a:schemeClr val="bg1"/>
              </a:solidFill>
              <a:latin typeface="Mistral" panose="03090702030407020403" pitchFamily="66" charset="0"/>
            </a:endParaRPr>
          </a:p>
        </p:txBody>
      </p:sp>
      <p:sp>
        <p:nvSpPr>
          <p:cNvPr id="3" name="Content Placeholder 2"/>
          <p:cNvSpPr>
            <a:spLocks noGrp="1"/>
          </p:cNvSpPr>
          <p:nvPr>
            <p:ph idx="1"/>
          </p:nvPr>
        </p:nvSpPr>
        <p:spPr/>
        <p:txBody>
          <a:bodyPr>
            <a:normAutofit/>
          </a:bodyPr>
          <a:lstStyle/>
          <a:p>
            <a:r>
              <a:rPr lang="en-US" sz="2600" dirty="0">
                <a:solidFill>
                  <a:schemeClr val="bg1"/>
                </a:solidFill>
                <a:latin typeface="Times New Roman" panose="02020603050405020304" pitchFamily="18" charset="0"/>
                <a:cs typeface="Times New Roman" panose="02020603050405020304" pitchFamily="18" charset="0"/>
              </a:rPr>
              <a:t>Our Republican form of government:</a:t>
            </a:r>
          </a:p>
          <a:p>
            <a:pPr lvl="1"/>
            <a:r>
              <a:rPr lang="en-US" sz="2600" dirty="0">
                <a:solidFill>
                  <a:schemeClr val="bg1"/>
                </a:solidFill>
                <a:latin typeface="Times New Roman" panose="02020603050405020304" pitchFamily="18" charset="0"/>
                <a:cs typeface="Times New Roman" panose="02020603050405020304" pitchFamily="18" charset="0"/>
              </a:rPr>
              <a:t>Exodus 18:21-22  (NASB):</a:t>
            </a:r>
          </a:p>
          <a:p>
            <a:pPr lvl="1"/>
            <a:r>
              <a:rPr lang="en-US" sz="2600" b="1" baseline="30000" dirty="0">
                <a:solidFill>
                  <a:schemeClr val="bg1"/>
                </a:solidFill>
                <a:latin typeface="Times New Roman" panose="02020603050405020304" pitchFamily="18" charset="0"/>
                <a:cs typeface="Times New Roman" panose="02020603050405020304" pitchFamily="18" charset="0"/>
              </a:rPr>
              <a:t>21 </a:t>
            </a:r>
            <a:r>
              <a:rPr lang="en-US" sz="2600" dirty="0">
                <a:solidFill>
                  <a:schemeClr val="bg1"/>
                </a:solidFill>
                <a:latin typeface="Times New Roman" panose="02020603050405020304" pitchFamily="18" charset="0"/>
                <a:cs typeface="Times New Roman" panose="02020603050405020304" pitchFamily="18" charset="0"/>
              </a:rPr>
              <a:t>Furthermore, you shall </a:t>
            </a:r>
            <a:r>
              <a:rPr lang="en-US" sz="2600" baseline="30000" dirty="0">
                <a:solidFill>
                  <a:schemeClr val="bg1"/>
                </a:solidFill>
                <a:latin typeface="Times New Roman" panose="02020603050405020304" pitchFamily="18" charset="0"/>
                <a:cs typeface="Times New Roman" panose="02020603050405020304" pitchFamily="18" charset="0"/>
              </a:rPr>
              <a:t>[</a:t>
            </a:r>
            <a:r>
              <a:rPr lang="en-US" sz="2600" baseline="30000" dirty="0">
                <a:solidFill>
                  <a:schemeClr val="bg1"/>
                </a:solidFill>
                <a:latin typeface="Times New Roman" panose="02020603050405020304" pitchFamily="18" charset="0"/>
                <a:cs typeface="Times New Roman" panose="02020603050405020304" pitchFamily="18" charset="0"/>
                <a:hlinkClick r:id="rId4" tooltip="See footnote a">
                  <a:extLst>
                    <a:ext uri="{A12FA001-AC4F-418D-AE19-62706E023703}">
                      <ahyp:hlinkClr xmlns:ahyp="http://schemas.microsoft.com/office/drawing/2018/hyperlinkcolor" val="tx"/>
                    </a:ext>
                  </a:extLst>
                </a:hlinkClick>
              </a:rPr>
              <a:t>a</a:t>
            </a:r>
            <a:r>
              <a:rPr lang="en-US" sz="2600" baseline="30000" dirty="0">
                <a:solidFill>
                  <a:schemeClr val="bg1"/>
                </a:solidFill>
                <a:latin typeface="Times New Roman" panose="02020603050405020304" pitchFamily="18" charset="0"/>
                <a:cs typeface="Times New Roman" panose="02020603050405020304" pitchFamily="18" charset="0"/>
              </a:rPr>
              <a:t>]</a:t>
            </a:r>
            <a:r>
              <a:rPr lang="en-US" sz="2600" dirty="0">
                <a:solidFill>
                  <a:schemeClr val="bg1"/>
                </a:solidFill>
                <a:latin typeface="Times New Roman" panose="02020603050405020304" pitchFamily="18" charset="0"/>
                <a:cs typeface="Times New Roman" panose="02020603050405020304" pitchFamily="18" charset="0"/>
              </a:rPr>
              <a:t>select out of all the people able men who fear God, men of truth, those who hate dishonest gain; and you shall place </a:t>
            </a:r>
            <a:r>
              <a:rPr lang="en-US" sz="2600" i="1" dirty="0">
                <a:solidFill>
                  <a:schemeClr val="bg1"/>
                </a:solidFill>
                <a:latin typeface="Times New Roman" panose="02020603050405020304" pitchFamily="18" charset="0"/>
                <a:cs typeface="Times New Roman" panose="02020603050405020304" pitchFamily="18" charset="0"/>
              </a:rPr>
              <a:t>these</a:t>
            </a:r>
            <a:r>
              <a:rPr lang="en-US" sz="2600" dirty="0">
                <a:solidFill>
                  <a:schemeClr val="bg1"/>
                </a:solidFill>
                <a:latin typeface="Times New Roman" panose="02020603050405020304" pitchFamily="18" charset="0"/>
                <a:cs typeface="Times New Roman" panose="02020603050405020304" pitchFamily="18" charset="0"/>
              </a:rPr>
              <a:t> over them </a:t>
            </a:r>
            <a:r>
              <a:rPr lang="en-US" sz="2600" i="1" dirty="0">
                <a:solidFill>
                  <a:schemeClr val="bg1"/>
                </a:solidFill>
                <a:latin typeface="Times New Roman" panose="02020603050405020304" pitchFamily="18" charset="0"/>
                <a:cs typeface="Times New Roman" panose="02020603050405020304" pitchFamily="18" charset="0"/>
              </a:rPr>
              <a:t>as</a:t>
            </a:r>
            <a:r>
              <a:rPr lang="en-US" sz="2600" dirty="0">
                <a:solidFill>
                  <a:schemeClr val="bg1"/>
                </a:solidFill>
                <a:latin typeface="Times New Roman" panose="02020603050405020304" pitchFamily="18" charset="0"/>
                <a:cs typeface="Times New Roman" panose="02020603050405020304" pitchFamily="18" charset="0"/>
              </a:rPr>
              <a:t> leaders of</a:t>
            </a:r>
            <a:r>
              <a:rPr lang="en-US" sz="2600" dirty="0">
                <a:solidFill>
                  <a:srgbClr val="FFFF00"/>
                </a:solidFill>
                <a:latin typeface="Times New Roman" panose="02020603050405020304" pitchFamily="18" charset="0"/>
                <a:cs typeface="Times New Roman" panose="02020603050405020304" pitchFamily="18" charset="0"/>
              </a:rPr>
              <a:t> thousands, </a:t>
            </a:r>
            <a:r>
              <a:rPr lang="en-US" sz="2600" baseline="30000" dirty="0">
                <a:solidFill>
                  <a:srgbClr val="FFFF00"/>
                </a:solidFill>
                <a:latin typeface="Times New Roman" panose="02020603050405020304" pitchFamily="18" charset="0"/>
                <a:cs typeface="Times New Roman" panose="02020603050405020304" pitchFamily="18" charset="0"/>
              </a:rPr>
              <a:t>[</a:t>
            </a:r>
            <a:r>
              <a:rPr lang="en-US" sz="2600" baseline="30000" dirty="0">
                <a:solidFill>
                  <a:srgbClr val="FFFF00"/>
                </a:solidFill>
                <a:latin typeface="Times New Roman" panose="02020603050405020304" pitchFamily="18" charset="0"/>
                <a:cs typeface="Times New Roman" panose="02020603050405020304" pitchFamily="18" charset="0"/>
                <a:hlinkClick r:id="rId5" tooltip="See footnote b">
                  <a:extLst>
                    <a:ext uri="{A12FA001-AC4F-418D-AE19-62706E023703}">
                      <ahyp:hlinkClr xmlns:ahyp="http://schemas.microsoft.com/office/drawing/2018/hyperlinkcolor" val="tx"/>
                    </a:ext>
                  </a:extLst>
                </a:hlinkClick>
              </a:rPr>
              <a:t>b</a:t>
            </a:r>
            <a:r>
              <a:rPr lang="en-US" sz="2600" baseline="30000" dirty="0">
                <a:solidFill>
                  <a:srgbClr val="FFFF00"/>
                </a:solidFill>
                <a:latin typeface="Times New Roman" panose="02020603050405020304" pitchFamily="18" charset="0"/>
                <a:cs typeface="Times New Roman" panose="02020603050405020304" pitchFamily="18" charset="0"/>
              </a:rPr>
              <a:t>]</a:t>
            </a:r>
            <a:r>
              <a:rPr lang="en-US" sz="2600" dirty="0">
                <a:solidFill>
                  <a:srgbClr val="FFFF00"/>
                </a:solidFill>
                <a:latin typeface="Times New Roman" panose="02020603050405020304" pitchFamily="18" charset="0"/>
                <a:cs typeface="Times New Roman" panose="02020603050405020304" pitchFamily="18" charset="0"/>
              </a:rPr>
              <a:t>of hundreds, </a:t>
            </a:r>
            <a:r>
              <a:rPr lang="en-US" sz="2600" baseline="30000" dirty="0">
                <a:solidFill>
                  <a:srgbClr val="FFFF00"/>
                </a:solidFill>
                <a:latin typeface="Times New Roman" panose="02020603050405020304" pitchFamily="18" charset="0"/>
                <a:cs typeface="Times New Roman" panose="02020603050405020304" pitchFamily="18" charset="0"/>
              </a:rPr>
              <a:t>[</a:t>
            </a:r>
            <a:r>
              <a:rPr lang="en-US" sz="2600" baseline="30000" dirty="0">
                <a:solidFill>
                  <a:srgbClr val="FFFF00"/>
                </a:solidFill>
                <a:latin typeface="Times New Roman" panose="02020603050405020304" pitchFamily="18" charset="0"/>
                <a:cs typeface="Times New Roman" panose="02020603050405020304" pitchFamily="18" charset="0"/>
                <a:hlinkClick r:id="rId6" tooltip="See footnote c">
                  <a:extLst>
                    <a:ext uri="{A12FA001-AC4F-418D-AE19-62706E023703}">
                      <ahyp:hlinkClr xmlns:ahyp="http://schemas.microsoft.com/office/drawing/2018/hyperlinkcolor" val="tx"/>
                    </a:ext>
                  </a:extLst>
                </a:hlinkClick>
              </a:rPr>
              <a:t>c</a:t>
            </a:r>
            <a:r>
              <a:rPr lang="en-US" sz="2600" baseline="30000" dirty="0">
                <a:solidFill>
                  <a:srgbClr val="FFFF00"/>
                </a:solidFill>
                <a:latin typeface="Times New Roman" panose="02020603050405020304" pitchFamily="18" charset="0"/>
                <a:cs typeface="Times New Roman" panose="02020603050405020304" pitchFamily="18" charset="0"/>
              </a:rPr>
              <a:t>]</a:t>
            </a:r>
            <a:r>
              <a:rPr lang="en-US" sz="2600" dirty="0">
                <a:solidFill>
                  <a:srgbClr val="FFFF00"/>
                </a:solidFill>
                <a:latin typeface="Times New Roman" panose="02020603050405020304" pitchFamily="18" charset="0"/>
                <a:cs typeface="Times New Roman" panose="02020603050405020304" pitchFamily="18" charset="0"/>
              </a:rPr>
              <a:t>of fifties and </a:t>
            </a:r>
            <a:r>
              <a:rPr lang="en-US" sz="2600" baseline="30000" dirty="0">
                <a:solidFill>
                  <a:srgbClr val="FFFF00"/>
                </a:solidFill>
                <a:latin typeface="Times New Roman" panose="02020603050405020304" pitchFamily="18" charset="0"/>
                <a:cs typeface="Times New Roman" panose="02020603050405020304" pitchFamily="18" charset="0"/>
              </a:rPr>
              <a:t>[</a:t>
            </a:r>
            <a:r>
              <a:rPr lang="en-US" sz="2600" baseline="30000" dirty="0">
                <a:solidFill>
                  <a:srgbClr val="FFFF00"/>
                </a:solidFill>
                <a:latin typeface="Times New Roman" panose="02020603050405020304" pitchFamily="18" charset="0"/>
                <a:cs typeface="Times New Roman" panose="02020603050405020304" pitchFamily="18" charset="0"/>
                <a:hlinkClick r:id="rId7" tooltip="See footnote d">
                  <a:extLst>
                    <a:ext uri="{A12FA001-AC4F-418D-AE19-62706E023703}">
                      <ahyp:hlinkClr xmlns:ahyp="http://schemas.microsoft.com/office/drawing/2018/hyperlinkcolor" val="tx"/>
                    </a:ext>
                  </a:extLst>
                </a:hlinkClick>
              </a:rPr>
              <a:t>d</a:t>
            </a:r>
            <a:r>
              <a:rPr lang="en-US" sz="2600" baseline="30000" dirty="0">
                <a:solidFill>
                  <a:srgbClr val="FFFF00"/>
                </a:solidFill>
                <a:latin typeface="Times New Roman" panose="02020603050405020304" pitchFamily="18" charset="0"/>
                <a:cs typeface="Times New Roman" panose="02020603050405020304" pitchFamily="18" charset="0"/>
              </a:rPr>
              <a:t>]</a:t>
            </a:r>
            <a:r>
              <a:rPr lang="en-US" sz="2600" dirty="0">
                <a:solidFill>
                  <a:srgbClr val="FFFF00"/>
                </a:solidFill>
                <a:latin typeface="Times New Roman" panose="02020603050405020304" pitchFamily="18" charset="0"/>
                <a:cs typeface="Times New Roman" panose="02020603050405020304" pitchFamily="18" charset="0"/>
              </a:rPr>
              <a:t>of tens. </a:t>
            </a:r>
          </a:p>
          <a:p>
            <a:pPr lvl="2"/>
            <a:r>
              <a:rPr lang="en-US" sz="2600" dirty="0">
                <a:solidFill>
                  <a:schemeClr val="bg1"/>
                </a:solidFill>
                <a:latin typeface="Times New Roman" panose="02020603050405020304" pitchFamily="18" charset="0"/>
                <a:cs typeface="Times New Roman" panose="02020603050405020304" pitchFamily="18" charset="0"/>
              </a:rPr>
              <a:t>Thousands, hundreds, fifties and of tens are our different levels of government </a:t>
            </a:r>
            <a:br>
              <a:rPr lang="en-US" sz="2600" dirty="0">
                <a:solidFill>
                  <a:schemeClr val="bg1"/>
                </a:solidFill>
                <a:latin typeface="Times New Roman" panose="02020603050405020304" pitchFamily="18" charset="0"/>
                <a:cs typeface="Times New Roman" panose="02020603050405020304" pitchFamily="18" charset="0"/>
              </a:rPr>
            </a:br>
            <a:r>
              <a:rPr lang="en-US" sz="2600" dirty="0">
                <a:solidFill>
                  <a:schemeClr val="bg1"/>
                </a:solidFill>
                <a:latin typeface="Times New Roman" panose="02020603050405020304" pitchFamily="18" charset="0"/>
                <a:cs typeface="Times New Roman" panose="02020603050405020304" pitchFamily="18" charset="0"/>
              </a:rPr>
              <a:t>(federal, state, county, city).</a:t>
            </a:r>
          </a:p>
        </p:txBody>
      </p:sp>
    </p:spTree>
    <p:extLst>
      <p:ext uri="{BB962C8B-B14F-4D97-AF65-F5344CB8AC3E}">
        <p14:creationId xmlns:p14="http://schemas.microsoft.com/office/powerpoint/2010/main" val="7127547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8325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26E9395-1597-149C-2285-33FC541A260D}"/>
              </a:ext>
            </a:extLst>
          </p:cNvPr>
          <p:cNvSpPr txBox="1"/>
          <p:nvPr/>
        </p:nvSpPr>
        <p:spPr>
          <a:xfrm>
            <a:off x="741680" y="684014"/>
            <a:ext cx="11033760" cy="1323439"/>
          </a:xfrm>
          <a:prstGeom prst="rect">
            <a:avLst/>
          </a:prstGeom>
          <a:noFill/>
        </p:spPr>
        <p:txBody>
          <a:bodyPr wrap="square">
            <a:spAutoFit/>
          </a:bodyPr>
          <a:lstStyle/>
          <a:p>
            <a:pPr algn="ctr"/>
            <a:r>
              <a:rPr lang="en-US" sz="4000" b="1" dirty="0">
                <a:solidFill>
                  <a:srgbClr val="CA7700"/>
                </a:solidFill>
                <a:latin typeface="Times New Roman" panose="02020603050405020304" pitchFamily="18" charset="0"/>
                <a:cs typeface="Times New Roman" panose="02020603050405020304" pitchFamily="18" charset="0"/>
              </a:rPr>
              <a:t>We do not have three coequal branches of government</a:t>
            </a:r>
            <a:endParaRPr lang="en-US" sz="4000" dirty="0"/>
          </a:p>
        </p:txBody>
      </p:sp>
      <p:sp>
        <p:nvSpPr>
          <p:cNvPr id="9" name="TextBox 8">
            <a:extLst>
              <a:ext uri="{FF2B5EF4-FFF2-40B4-BE49-F238E27FC236}">
                <a16:creationId xmlns:a16="http://schemas.microsoft.com/office/drawing/2014/main" id="{C6E46CE7-C894-0681-812F-CBA69D1FF5EE}"/>
              </a:ext>
            </a:extLst>
          </p:cNvPr>
          <p:cNvSpPr txBox="1"/>
          <p:nvPr/>
        </p:nvSpPr>
        <p:spPr>
          <a:xfrm>
            <a:off x="3210560" y="2220298"/>
            <a:ext cx="6096000" cy="3693319"/>
          </a:xfrm>
          <a:prstGeom prst="rect">
            <a:avLst/>
          </a:prstGeom>
          <a:noFill/>
        </p:spPr>
        <p:txBody>
          <a:bodyPr wrap="square">
            <a:spAutoFit/>
          </a:bodyPr>
          <a:lstStyle/>
          <a:p>
            <a:r>
              <a:rPr lang="en-US" sz="2600" dirty="0">
                <a:latin typeface="Times New Roman" panose="02020603050405020304" pitchFamily="18" charset="0"/>
                <a:cs typeface="Times New Roman" panose="02020603050405020304" pitchFamily="18" charset="0"/>
              </a:rPr>
              <a:t>Federalist 51: </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In republican government, the legislative authority necessarily predominates. </a:t>
            </a:r>
            <a:endParaRPr lang="en-US" sz="260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cs typeface="Times New Roman" panose="02020603050405020304" pitchFamily="18" charset="0"/>
              </a:rPr>
              <a:t>Federalist 78: </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This simple view of the matter suggests several important consequences. It proves incontestably, that the judiciary is beyond comparison the weakest of the three departments of power</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13367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26E9395-1597-149C-2285-33FC541A260D}"/>
              </a:ext>
            </a:extLst>
          </p:cNvPr>
          <p:cNvSpPr txBox="1"/>
          <p:nvPr/>
        </p:nvSpPr>
        <p:spPr>
          <a:xfrm>
            <a:off x="741680" y="684014"/>
            <a:ext cx="11033760" cy="707886"/>
          </a:xfrm>
          <a:prstGeom prst="rect">
            <a:avLst/>
          </a:prstGeom>
          <a:noFill/>
        </p:spPr>
        <p:txBody>
          <a:bodyPr wrap="square">
            <a:spAutoFit/>
          </a:bodyPr>
          <a:lstStyle/>
          <a:p>
            <a:pPr algn="ctr"/>
            <a:r>
              <a:rPr lang="en-US" sz="4000" b="1" dirty="0">
                <a:solidFill>
                  <a:srgbClr val="CA7700"/>
                </a:solidFill>
                <a:latin typeface="Times New Roman" panose="02020603050405020304" pitchFamily="18" charset="0"/>
                <a:cs typeface="Times New Roman" panose="02020603050405020304" pitchFamily="18" charset="0"/>
              </a:rPr>
              <a:t>Separation of Powers</a:t>
            </a:r>
            <a:endParaRPr lang="en-US" sz="4000" dirty="0"/>
          </a:p>
        </p:txBody>
      </p:sp>
      <p:sp>
        <p:nvSpPr>
          <p:cNvPr id="9" name="TextBox 8">
            <a:extLst>
              <a:ext uri="{FF2B5EF4-FFF2-40B4-BE49-F238E27FC236}">
                <a16:creationId xmlns:a16="http://schemas.microsoft.com/office/drawing/2014/main" id="{C6E46CE7-C894-0681-812F-CBA69D1FF5EE}"/>
              </a:ext>
            </a:extLst>
          </p:cNvPr>
          <p:cNvSpPr txBox="1"/>
          <p:nvPr/>
        </p:nvSpPr>
        <p:spPr>
          <a:xfrm>
            <a:off x="741680" y="1854538"/>
            <a:ext cx="9662160" cy="4893647"/>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  Separation of Powers:</a:t>
            </a:r>
          </a:p>
          <a:p>
            <a:pPr lvl="1"/>
            <a:r>
              <a:rPr lang="en-US" sz="2400" dirty="0">
                <a:latin typeface="Times New Roman" panose="02020603050405020304" pitchFamily="18" charset="0"/>
                <a:cs typeface="Times New Roman" panose="02020603050405020304" pitchFamily="18" charset="0"/>
              </a:rPr>
              <a:t>Jeremiah 17:9 (NASB):</a:t>
            </a:r>
          </a:p>
          <a:p>
            <a:pPr lvl="1"/>
            <a:r>
              <a:rPr lang="en-US" sz="2400" dirty="0">
                <a:latin typeface="Times New Roman" panose="02020603050405020304" pitchFamily="18" charset="0"/>
                <a:cs typeface="Times New Roman" panose="02020603050405020304" pitchFamily="18" charset="0"/>
              </a:rPr>
              <a:t>“The heart is more deceitful than all else And is desperately sick; Who can understand it?”</a:t>
            </a:r>
          </a:p>
          <a:p>
            <a:pPr lvl="1"/>
            <a:endParaRPr lang="en-US" sz="2400" dirty="0">
              <a:latin typeface="Times New Roman" panose="02020603050405020304" pitchFamily="18" charset="0"/>
              <a:cs typeface="Times New Roman" panose="02020603050405020304" pitchFamily="18" charset="0"/>
            </a:endParaRPr>
          </a:p>
          <a:p>
            <a:pPr lvl="2"/>
            <a:r>
              <a:rPr lang="en-US" sz="2400" dirty="0">
                <a:latin typeface="Times New Roman" panose="02020603050405020304" pitchFamily="18" charset="0"/>
                <a:cs typeface="Times New Roman" panose="02020603050405020304" pitchFamily="18" charset="0"/>
              </a:rPr>
              <a:t>	The founders wanted each branch to keep each other 	accountable because too much power wielded to the 	wrong person/branch can lead to disaster.  The heart is 	deceitful.</a:t>
            </a:r>
          </a:p>
          <a:p>
            <a:pPr lvl="2"/>
            <a:endParaRPr lang="en-US" sz="2400" dirty="0">
              <a:latin typeface="Times New Roman" panose="02020603050405020304" pitchFamily="18" charset="0"/>
              <a:cs typeface="Times New Roman" panose="02020603050405020304" pitchFamily="18" charset="0"/>
            </a:endParaRPr>
          </a:p>
          <a:p>
            <a:pPr lvl="2"/>
            <a:r>
              <a:rPr lang="en-US" sz="2400" i="1" dirty="0">
                <a:effectLst/>
                <a:latin typeface="Times New Roman" panose="02020603050405020304" pitchFamily="18" charset="0"/>
                <a:cs typeface="Times New Roman" panose="02020603050405020304" pitchFamily="18" charset="0"/>
              </a:rPr>
              <a:t>	      See “Exhibit E: How Does Jeremiah 17:9 </a:t>
            </a:r>
            <a:br>
              <a:rPr lang="en-US" sz="2400" i="1" dirty="0">
                <a:effectLst/>
                <a:latin typeface="Times New Roman" panose="02020603050405020304" pitchFamily="18" charset="0"/>
                <a:cs typeface="Times New Roman" panose="02020603050405020304" pitchFamily="18" charset="0"/>
              </a:rPr>
            </a:br>
            <a:r>
              <a:rPr lang="en-US" sz="2400" i="1" dirty="0">
                <a:effectLst/>
                <a:latin typeface="Times New Roman" panose="02020603050405020304" pitchFamily="18" charset="0"/>
                <a:cs typeface="Times New Roman" panose="02020603050405020304" pitchFamily="18" charset="0"/>
              </a:rPr>
              <a:t>	      Relate to the Constitutional Separation of </a:t>
            </a:r>
            <a:br>
              <a:rPr lang="en-US" sz="2400" i="1" dirty="0">
                <a:effectLst/>
                <a:latin typeface="Times New Roman" panose="02020603050405020304" pitchFamily="18" charset="0"/>
                <a:cs typeface="Times New Roman" panose="02020603050405020304" pitchFamily="18" charset="0"/>
              </a:rPr>
            </a:br>
            <a:r>
              <a:rPr lang="en-US" sz="2400" i="1" dirty="0">
                <a:effectLst/>
                <a:latin typeface="Times New Roman" panose="02020603050405020304" pitchFamily="18" charset="0"/>
                <a:cs typeface="Times New Roman" panose="02020603050405020304" pitchFamily="18" charset="0"/>
              </a:rPr>
              <a:t>                 Powers?” from The Influence of the Bible in America</a:t>
            </a:r>
            <a:endParaRPr lang="en-US"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64781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26E9395-1597-149C-2285-33FC541A260D}"/>
              </a:ext>
            </a:extLst>
          </p:cNvPr>
          <p:cNvSpPr txBox="1"/>
          <p:nvPr/>
        </p:nvSpPr>
        <p:spPr>
          <a:xfrm>
            <a:off x="741680" y="684014"/>
            <a:ext cx="11033760" cy="707886"/>
          </a:xfrm>
          <a:prstGeom prst="rect">
            <a:avLst/>
          </a:prstGeom>
          <a:noFill/>
        </p:spPr>
        <p:txBody>
          <a:bodyPr wrap="square">
            <a:spAutoFit/>
          </a:bodyPr>
          <a:lstStyle/>
          <a:p>
            <a:pPr algn="ctr"/>
            <a:r>
              <a:rPr lang="en-US" sz="4000" b="1" dirty="0">
                <a:solidFill>
                  <a:srgbClr val="CA7700"/>
                </a:solidFill>
                <a:latin typeface="Times New Roman" panose="02020603050405020304" pitchFamily="18" charset="0"/>
                <a:cs typeface="Times New Roman" panose="02020603050405020304" pitchFamily="18" charset="0"/>
              </a:rPr>
              <a:t>Separation of Powers</a:t>
            </a:r>
            <a:endParaRPr lang="en-US" sz="4000" dirty="0"/>
          </a:p>
        </p:txBody>
      </p:sp>
      <p:sp>
        <p:nvSpPr>
          <p:cNvPr id="9" name="TextBox 8">
            <a:extLst>
              <a:ext uri="{FF2B5EF4-FFF2-40B4-BE49-F238E27FC236}">
                <a16:creationId xmlns:a16="http://schemas.microsoft.com/office/drawing/2014/main" id="{C6E46CE7-C894-0681-812F-CBA69D1FF5EE}"/>
              </a:ext>
            </a:extLst>
          </p:cNvPr>
          <p:cNvSpPr txBox="1"/>
          <p:nvPr/>
        </p:nvSpPr>
        <p:spPr>
          <a:xfrm>
            <a:off x="2402840" y="1468458"/>
            <a:ext cx="7711440" cy="5693866"/>
          </a:xfrm>
          <a:prstGeom prst="rect">
            <a:avLst/>
          </a:prstGeom>
          <a:noFill/>
        </p:spPr>
        <p:txBody>
          <a:bodyPr wrap="square">
            <a:spAutoFit/>
          </a:bodyPr>
          <a:lstStyle/>
          <a:p>
            <a:r>
              <a:rPr lang="en-US" sz="2600" dirty="0">
                <a:latin typeface="Times New Roman" panose="02020603050405020304" pitchFamily="18" charset="0"/>
                <a:cs typeface="Times New Roman" panose="02020603050405020304" pitchFamily="18" charset="0"/>
              </a:rPr>
              <a:t>Our three branches of government:</a:t>
            </a:r>
          </a:p>
          <a:p>
            <a:pPr lvl="1"/>
            <a:r>
              <a:rPr lang="en-US" sz="2600" dirty="0">
                <a:latin typeface="Times New Roman" panose="02020603050405020304" pitchFamily="18" charset="0"/>
                <a:cs typeface="Times New Roman" panose="02020603050405020304" pitchFamily="18" charset="0"/>
              </a:rPr>
              <a:t>Isaiah 33:22 (NASB):</a:t>
            </a:r>
          </a:p>
          <a:p>
            <a:pPr lvl="1"/>
            <a:r>
              <a:rPr lang="en-US" sz="2600" b="1" baseline="30000" dirty="0">
                <a:latin typeface="Times New Roman" panose="02020603050405020304" pitchFamily="18" charset="0"/>
                <a:cs typeface="Times New Roman" panose="02020603050405020304" pitchFamily="18" charset="0"/>
              </a:rPr>
              <a:t>22 </a:t>
            </a:r>
            <a:r>
              <a:rPr lang="en-US" sz="2600" dirty="0">
                <a:latin typeface="Times New Roman" panose="02020603050405020304" pitchFamily="18" charset="0"/>
                <a:cs typeface="Times New Roman" panose="02020603050405020304" pitchFamily="18" charset="0"/>
              </a:rPr>
              <a:t>For the </a:t>
            </a:r>
            <a:r>
              <a:rPr lang="en-US" sz="2600" cap="small" dirty="0">
                <a:latin typeface="Times New Roman" panose="02020603050405020304" pitchFamily="18" charset="0"/>
                <a:cs typeface="Times New Roman" panose="02020603050405020304" pitchFamily="18" charset="0"/>
              </a:rPr>
              <a:t>Lord</a:t>
            </a:r>
            <a:r>
              <a:rPr lang="en-US" sz="2600" dirty="0">
                <a:latin typeface="Times New Roman" panose="02020603050405020304" pitchFamily="18" charset="0"/>
                <a:cs typeface="Times New Roman" panose="02020603050405020304" pitchFamily="18" charset="0"/>
              </a:rPr>
              <a:t> is our </a:t>
            </a:r>
            <a:r>
              <a:rPr lang="en-US" sz="2600" dirty="0">
                <a:solidFill>
                  <a:schemeClr val="accent1"/>
                </a:solidFill>
                <a:latin typeface="Times New Roman" panose="02020603050405020304" pitchFamily="18" charset="0"/>
                <a:cs typeface="Times New Roman" panose="02020603050405020304" pitchFamily="18" charset="0"/>
              </a:rPr>
              <a:t>judge, </a:t>
            </a:r>
            <a:r>
              <a:rPr lang="en-US" sz="2600" dirty="0">
                <a:latin typeface="Times New Roman" panose="02020603050405020304" pitchFamily="18" charset="0"/>
                <a:cs typeface="Times New Roman" panose="02020603050405020304" pitchFamily="18" charset="0"/>
              </a:rPr>
              <a:t>The </a:t>
            </a:r>
            <a:r>
              <a:rPr lang="en-US" sz="2600" cap="small" dirty="0">
                <a:latin typeface="Times New Roman" panose="02020603050405020304" pitchFamily="18" charset="0"/>
                <a:cs typeface="Times New Roman" panose="02020603050405020304" pitchFamily="18" charset="0"/>
              </a:rPr>
              <a:t>Lord</a:t>
            </a:r>
            <a:r>
              <a:rPr lang="en-US" sz="2600" dirty="0">
                <a:latin typeface="Times New Roman" panose="02020603050405020304" pitchFamily="18" charset="0"/>
                <a:cs typeface="Times New Roman" panose="02020603050405020304" pitchFamily="18" charset="0"/>
              </a:rPr>
              <a:t> is our </a:t>
            </a:r>
            <a:r>
              <a:rPr lang="en-US" sz="2600" dirty="0">
                <a:solidFill>
                  <a:schemeClr val="accent1"/>
                </a:solidFill>
                <a:latin typeface="Times New Roman" panose="02020603050405020304" pitchFamily="18" charset="0"/>
                <a:cs typeface="Times New Roman" panose="02020603050405020304" pitchFamily="18" charset="0"/>
              </a:rPr>
              <a:t>lawgiver, </a:t>
            </a:r>
            <a:r>
              <a:rPr lang="en-US" sz="2600" dirty="0">
                <a:latin typeface="Times New Roman" panose="02020603050405020304" pitchFamily="18" charset="0"/>
                <a:cs typeface="Times New Roman" panose="02020603050405020304" pitchFamily="18" charset="0"/>
              </a:rPr>
              <a:t>The </a:t>
            </a:r>
            <a:r>
              <a:rPr lang="en-US" sz="2600" cap="small" dirty="0">
                <a:latin typeface="Times New Roman" panose="02020603050405020304" pitchFamily="18" charset="0"/>
                <a:cs typeface="Times New Roman" panose="02020603050405020304" pitchFamily="18" charset="0"/>
              </a:rPr>
              <a:t>Lord</a:t>
            </a:r>
            <a:r>
              <a:rPr lang="en-US" sz="2600" dirty="0">
                <a:latin typeface="Times New Roman" panose="02020603050405020304" pitchFamily="18" charset="0"/>
                <a:cs typeface="Times New Roman" panose="02020603050405020304" pitchFamily="18" charset="0"/>
              </a:rPr>
              <a:t> is our </a:t>
            </a:r>
            <a:r>
              <a:rPr lang="en-US" sz="2600" dirty="0">
                <a:solidFill>
                  <a:schemeClr val="accent1"/>
                </a:solidFill>
                <a:latin typeface="Times New Roman" panose="02020603050405020304" pitchFamily="18" charset="0"/>
                <a:cs typeface="Times New Roman" panose="02020603050405020304" pitchFamily="18" charset="0"/>
              </a:rPr>
              <a:t>king;</a:t>
            </a:r>
            <a:br>
              <a:rPr lang="en-US" sz="2600" dirty="0">
                <a:latin typeface="Times New Roman" panose="02020603050405020304" pitchFamily="18" charset="0"/>
                <a:cs typeface="Times New Roman" panose="02020603050405020304" pitchFamily="18" charset="0"/>
              </a:rPr>
            </a:br>
            <a:r>
              <a:rPr lang="en-US" sz="2600" dirty="0">
                <a:latin typeface="Times New Roman" panose="02020603050405020304" pitchFamily="18" charset="0"/>
                <a:cs typeface="Times New Roman" panose="02020603050405020304" pitchFamily="18" charset="0"/>
              </a:rPr>
              <a:t>He will save us—</a:t>
            </a:r>
          </a:p>
          <a:p>
            <a:pPr lvl="1"/>
            <a:endParaRPr lang="en-US" sz="2600" dirty="0">
              <a:latin typeface="Times New Roman" panose="02020603050405020304" pitchFamily="18" charset="0"/>
              <a:cs typeface="Times New Roman" panose="02020603050405020304" pitchFamily="18" charset="0"/>
            </a:endParaRPr>
          </a:p>
          <a:p>
            <a:pPr lvl="2"/>
            <a:r>
              <a:rPr lang="en-US" sz="2600" dirty="0">
                <a:latin typeface="Times New Roman" panose="02020603050405020304" pitchFamily="18" charset="0"/>
                <a:cs typeface="Times New Roman" panose="02020603050405020304" pitchFamily="18" charset="0"/>
              </a:rPr>
              <a:t>Judge (judicial); lawgiver (legislative); king (executive).</a:t>
            </a:r>
          </a:p>
          <a:p>
            <a:pPr lvl="2"/>
            <a:endParaRPr lang="en-US" sz="2600" dirty="0">
              <a:latin typeface="Times New Roman" panose="02020603050405020304" pitchFamily="18" charset="0"/>
              <a:cs typeface="Times New Roman" panose="02020603050405020304" pitchFamily="18" charset="0"/>
            </a:endParaRPr>
          </a:p>
          <a:p>
            <a:pPr lvl="2"/>
            <a:r>
              <a:rPr lang="en-US" sz="2600" i="1" dirty="0">
                <a:latin typeface="Times New Roman" panose="02020603050405020304" pitchFamily="18" charset="0"/>
                <a:cs typeface="Times New Roman" panose="02020603050405020304" pitchFamily="18" charset="0"/>
              </a:rPr>
              <a:t>See “Exhibit D: The American Founding and the Federal Era (1785-early-1800s)”</a:t>
            </a:r>
            <a:r>
              <a:rPr lang="en-US" sz="2600" i="1" dirty="0">
                <a:effectLst/>
                <a:latin typeface="Times New Roman" panose="02020603050405020304" pitchFamily="18" charset="0"/>
                <a:cs typeface="Times New Roman" panose="02020603050405020304" pitchFamily="18" charset="0"/>
              </a:rPr>
              <a:t> from The Influence of the Bible in America</a:t>
            </a:r>
            <a:endParaRPr lang="en-US" sz="2600" i="1" dirty="0">
              <a:latin typeface="Times New Roman" panose="02020603050405020304" pitchFamily="18" charset="0"/>
              <a:cs typeface="Times New Roman" panose="02020603050405020304" pitchFamily="18" charset="0"/>
            </a:endParaRPr>
          </a:p>
          <a:p>
            <a:pPr lvl="2"/>
            <a:endParaRPr lang="en-US" sz="2600" b="0" i="1" dirty="0">
              <a:solidFill>
                <a:srgbClr val="00B0F0"/>
              </a:solidFill>
              <a:effectLst/>
              <a:latin typeface="Times New Roman" panose="02020603050405020304" pitchFamily="18" charset="0"/>
              <a:cs typeface="Times New Roman" panose="02020603050405020304" pitchFamily="18" charset="0"/>
            </a:endParaRPr>
          </a:p>
          <a:p>
            <a:pPr lvl="2"/>
            <a:endParaRPr lang="en-US" sz="2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2248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AEEE66-2251-467B-B170-02B70AE1D4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270"/>
            <a:ext cx="12192000" cy="6778487"/>
          </a:xfrm>
          <a:prstGeom prst="rect">
            <a:avLst/>
          </a:prstGeom>
        </p:spPr>
      </p:pic>
      <p:sp>
        <p:nvSpPr>
          <p:cNvPr id="8" name="TextBox 7">
            <a:extLst>
              <a:ext uri="{FF2B5EF4-FFF2-40B4-BE49-F238E27FC236}">
                <a16:creationId xmlns:a16="http://schemas.microsoft.com/office/drawing/2014/main" id="{191C9AF0-B57D-425A-A2DF-B10BE5AB2089}"/>
              </a:ext>
            </a:extLst>
          </p:cNvPr>
          <p:cNvSpPr txBox="1"/>
          <p:nvPr/>
        </p:nvSpPr>
        <p:spPr>
          <a:xfrm>
            <a:off x="3448879" y="2713382"/>
            <a:ext cx="4933121" cy="2308324"/>
          </a:xfrm>
          <a:prstGeom prst="rect">
            <a:avLst/>
          </a:prstGeom>
          <a:noFill/>
        </p:spPr>
        <p:txBody>
          <a:bodyPr wrap="square" rtlCol="0">
            <a:spAutoFit/>
          </a:bodyPr>
          <a:lstStyle/>
          <a:p>
            <a:r>
              <a:rPr lang="en-US" sz="4800" dirty="0">
                <a:solidFill>
                  <a:schemeClr val="bg1"/>
                </a:solidFill>
                <a:latin typeface="Times New Roman" panose="02020603050405020304" pitchFamily="18" charset="0"/>
                <a:cs typeface="Times New Roman" panose="02020603050405020304" pitchFamily="18" charset="0"/>
              </a:rPr>
              <a:t>The Influence the Bible had on the Oath of Office</a:t>
            </a:r>
          </a:p>
        </p:txBody>
      </p:sp>
    </p:spTree>
    <p:extLst>
      <p:ext uri="{BB962C8B-B14F-4D97-AF65-F5344CB8AC3E}">
        <p14:creationId xmlns:p14="http://schemas.microsoft.com/office/powerpoint/2010/main" val="7451968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FB6954-7DBB-4CA8-8A9E-26D773C380C6}"/>
              </a:ext>
            </a:extLst>
          </p:cNvPr>
          <p:cNvSpPr>
            <a:spLocks noGrp="1"/>
          </p:cNvSpPr>
          <p:nvPr>
            <p:ph idx="1"/>
          </p:nvPr>
        </p:nvSpPr>
        <p:spPr>
          <a:xfrm>
            <a:off x="685690" y="1889760"/>
            <a:ext cx="10820620" cy="5323523"/>
          </a:xfrm>
        </p:spPr>
        <p:txBody>
          <a:bodyPr>
            <a:normAutofit/>
          </a:bodyPr>
          <a:lstStyle/>
          <a:p>
            <a:r>
              <a:rPr lang="en-US" sz="2400" dirty="0">
                <a:latin typeface="Times New Roman" panose="02020603050405020304" pitchFamily="18" charset="0"/>
                <a:cs typeface="Times New Roman" panose="02020603050405020304" pitchFamily="18" charset="0"/>
              </a:rPr>
              <a:t>Traditionally, in taking an oath an individual raises their right hand, places the other on the Bible, takes the oath, and concludes with “So help me God.”</a:t>
            </a:r>
          </a:p>
          <a:p>
            <a:r>
              <a:rPr lang="en-US" sz="2400" dirty="0">
                <a:latin typeface="Times New Roman" panose="02020603050405020304" pitchFamily="18" charset="0"/>
                <a:cs typeface="Times New Roman" panose="02020603050405020304" pitchFamily="18" charset="0"/>
              </a:rPr>
              <a:t> Notice how the elements in this sequence directly parallels specific verses in the Bible. </a:t>
            </a:r>
          </a:p>
          <a:p>
            <a:pPr lvl="1"/>
            <a:r>
              <a:rPr lang="en-US" dirty="0">
                <a:latin typeface="Times New Roman" panose="02020603050405020304" pitchFamily="18" charset="0"/>
                <a:cs typeface="Times New Roman" panose="02020603050405020304" pitchFamily="18" charset="0"/>
              </a:rPr>
              <a:t>For example, in Genesis 26:2-3, God told Isaac “I will perform the OATH which I SWORE to Abraham your father”—so God Himself swore an oath. </a:t>
            </a:r>
          </a:p>
          <a:p>
            <a:pPr lvl="1"/>
            <a:r>
              <a:rPr lang="en-US" dirty="0">
                <a:latin typeface="Times New Roman" panose="02020603050405020304" pitchFamily="18" charset="0"/>
                <a:cs typeface="Times New Roman" panose="02020603050405020304" pitchFamily="18" charset="0"/>
              </a:rPr>
              <a:t>Concerning the oath, God declared: “I RAISED MY HAND IN AN OATH . . .” (Ezekiel 20:15, 23; 36:7; Psalm 106:26). The Scripture further tells us that “The Lord has sworn by His RIGHT hand” (Isaiah 62:8). </a:t>
            </a:r>
          </a:p>
          <a:p>
            <a:pPr lvl="1"/>
            <a:endParaRPr lang="en-US"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E1400963-0006-1024-CB7E-F480587D0691}"/>
              </a:ext>
            </a:extLst>
          </p:cNvPr>
          <p:cNvSpPr txBox="1"/>
          <p:nvPr/>
        </p:nvSpPr>
        <p:spPr>
          <a:xfrm>
            <a:off x="243840" y="1131054"/>
            <a:ext cx="11785600" cy="707886"/>
          </a:xfrm>
          <a:prstGeom prst="rect">
            <a:avLst/>
          </a:prstGeom>
          <a:noFill/>
        </p:spPr>
        <p:txBody>
          <a:bodyPr wrap="square">
            <a:spAutoFit/>
          </a:bodyPr>
          <a:lstStyle/>
          <a:p>
            <a:pPr algn="ctr"/>
            <a:r>
              <a:rPr lang="en-US" sz="4000" b="1" dirty="0">
                <a:latin typeface="Times New Roman" panose="02020603050405020304" pitchFamily="18" charset="0"/>
                <a:cs typeface="Times New Roman" panose="02020603050405020304" pitchFamily="18" charset="0"/>
              </a:rPr>
              <a:t>Taking the Oath of Office</a:t>
            </a:r>
            <a:endParaRPr lang="en-US" sz="4000" dirty="0"/>
          </a:p>
        </p:txBody>
      </p:sp>
    </p:spTree>
    <p:extLst>
      <p:ext uri="{BB962C8B-B14F-4D97-AF65-F5344CB8AC3E}">
        <p14:creationId xmlns:p14="http://schemas.microsoft.com/office/powerpoint/2010/main" val="9752353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FB6954-7DBB-4CA8-8A9E-26D773C380C6}"/>
              </a:ext>
            </a:extLst>
          </p:cNvPr>
          <p:cNvSpPr>
            <a:spLocks noGrp="1"/>
          </p:cNvSpPr>
          <p:nvPr>
            <p:ph idx="1"/>
          </p:nvPr>
        </p:nvSpPr>
        <p:spPr>
          <a:xfrm>
            <a:off x="955040" y="1879600"/>
            <a:ext cx="10820620" cy="5323523"/>
          </a:xfrm>
        </p:spPr>
        <p:txBody>
          <a:bodyPr>
            <a:normAutofit/>
          </a:bodyPr>
          <a:lstStyle/>
          <a:p>
            <a:pPr lvl="1"/>
            <a:r>
              <a:rPr lang="en-US" sz="2600" dirty="0">
                <a:latin typeface="Times New Roman" panose="02020603050405020304" pitchFamily="18" charset="0"/>
                <a:cs typeface="Times New Roman" panose="02020603050405020304" pitchFamily="18" charset="0"/>
              </a:rPr>
              <a:t>And when God’s people were instructed about how to take an oath, they were told: “You shall . . . take oaths IN HIS NAME” (Deuteronomy 10:20), which is what we do today when we use the </a:t>
            </a:r>
            <a:br>
              <a:rPr lang="en-US" sz="2600" dirty="0">
                <a:latin typeface="Times New Roman" panose="02020603050405020304" pitchFamily="18" charset="0"/>
                <a:cs typeface="Times New Roman" panose="02020603050405020304" pitchFamily="18" charset="0"/>
              </a:rPr>
            </a:br>
            <a:r>
              <a:rPr lang="en-US" sz="2600" dirty="0">
                <a:latin typeface="Times New Roman" panose="02020603050405020304" pitchFamily="18" charset="0"/>
                <a:cs typeface="Times New Roman" panose="02020603050405020304" pitchFamily="18" charset="0"/>
              </a:rPr>
              <a:t>phrase “So help me God.” Clearly, the oath-taking clauses of the Constitution reflect specific Biblical practices.</a:t>
            </a:r>
            <a:br>
              <a:rPr lang="en-US" sz="2600" dirty="0">
                <a:solidFill>
                  <a:schemeClr val="bg1"/>
                </a:solidFill>
                <a:latin typeface="Times New Roman" panose="02020603050405020304" pitchFamily="18" charset="0"/>
                <a:cs typeface="Times New Roman" panose="02020603050405020304" pitchFamily="18" charset="0"/>
              </a:rPr>
            </a:br>
            <a:endParaRPr lang="en-US" sz="2600" dirty="0">
              <a:solidFill>
                <a:srgbClr val="0070C0"/>
              </a:solidFill>
              <a:latin typeface="Times New Roman" panose="02020603050405020304" pitchFamily="18" charset="0"/>
              <a:cs typeface="Times New Roman" panose="02020603050405020304" pitchFamily="18" charset="0"/>
            </a:endParaRPr>
          </a:p>
          <a:p>
            <a:pPr lvl="1"/>
            <a:r>
              <a:rPr lang="en-US" sz="2600" i="1" dirty="0">
                <a:latin typeface="Times New Roman" panose="02020603050405020304" pitchFamily="18" charset="0"/>
                <a:cs typeface="Times New Roman" panose="02020603050405020304" pitchFamily="18" charset="0"/>
              </a:rPr>
              <a:t>See “Exhibit D: The American Founding and the Federal Era </a:t>
            </a:r>
            <a:br>
              <a:rPr lang="en-US" sz="2600" i="1" dirty="0">
                <a:latin typeface="Times New Roman" panose="02020603050405020304" pitchFamily="18" charset="0"/>
                <a:cs typeface="Times New Roman" panose="02020603050405020304" pitchFamily="18" charset="0"/>
              </a:rPr>
            </a:br>
            <a:r>
              <a:rPr lang="en-US" sz="2600" i="1" dirty="0">
                <a:latin typeface="Times New Roman" panose="02020603050405020304" pitchFamily="18" charset="0"/>
                <a:cs typeface="Times New Roman" panose="02020603050405020304" pitchFamily="18" charset="0"/>
              </a:rPr>
              <a:t>(1785-early-1800s)”</a:t>
            </a:r>
          </a:p>
          <a:p>
            <a:pPr lvl="1"/>
            <a:r>
              <a:rPr lang="en-US" sz="2600" b="0" i="1" dirty="0">
                <a:effectLst/>
                <a:latin typeface="Times New Roman" panose="02020603050405020304" pitchFamily="18" charset="0"/>
                <a:cs typeface="Times New Roman" panose="02020603050405020304" pitchFamily="18" charset="0"/>
              </a:rPr>
              <a:t>See “Exhibit Y - Did George Washington Actually Say So </a:t>
            </a:r>
            <a:br>
              <a:rPr lang="en-US" sz="2600" b="0" i="1" dirty="0">
                <a:effectLst/>
                <a:latin typeface="Times New Roman" panose="02020603050405020304" pitchFamily="18" charset="0"/>
                <a:cs typeface="Times New Roman" panose="02020603050405020304" pitchFamily="18" charset="0"/>
              </a:rPr>
            </a:br>
            <a:r>
              <a:rPr lang="en-US" sz="2600" b="0" i="1" dirty="0">
                <a:effectLst/>
                <a:latin typeface="Times New Roman" panose="02020603050405020304" pitchFamily="18" charset="0"/>
                <a:cs typeface="Times New Roman" panose="02020603050405020304" pitchFamily="18" charset="0"/>
              </a:rPr>
              <a:t>Help Me God During His Inauguration”</a:t>
            </a:r>
          </a:p>
          <a:p>
            <a:pPr lvl="1"/>
            <a:r>
              <a:rPr lang="en-US" sz="2600" i="1" dirty="0">
                <a:latin typeface="Times New Roman" panose="02020603050405020304" pitchFamily="18" charset="0"/>
                <a:cs typeface="Times New Roman" panose="02020603050405020304" pitchFamily="18" charset="0"/>
              </a:rPr>
              <a:t>Exhibits are from The Influence of the Bible in America</a:t>
            </a:r>
            <a:endParaRPr lang="en-US" sz="2600" b="0" i="1" dirty="0">
              <a:effectLst/>
              <a:latin typeface="Times New Roman" panose="02020603050405020304" pitchFamily="18" charset="0"/>
              <a:cs typeface="Times New Roman" panose="02020603050405020304" pitchFamily="18" charset="0"/>
            </a:endParaRPr>
          </a:p>
          <a:p>
            <a:pPr lvl="1"/>
            <a:endParaRPr lang="en-US" sz="2600" dirty="0">
              <a:solidFill>
                <a:schemeClr val="bg1"/>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A34DF733-7AC4-A0E2-6298-E6163CC41F6A}"/>
              </a:ext>
            </a:extLst>
          </p:cNvPr>
          <p:cNvSpPr txBox="1"/>
          <p:nvPr/>
        </p:nvSpPr>
        <p:spPr>
          <a:xfrm>
            <a:off x="294640" y="744974"/>
            <a:ext cx="11673840" cy="707886"/>
          </a:xfrm>
          <a:prstGeom prst="rect">
            <a:avLst/>
          </a:prstGeom>
          <a:noFill/>
        </p:spPr>
        <p:txBody>
          <a:bodyPr wrap="square">
            <a:spAutoFit/>
          </a:bodyPr>
          <a:lstStyle/>
          <a:p>
            <a:pPr algn="ctr"/>
            <a:r>
              <a:rPr lang="en-US" sz="4000" b="1" dirty="0">
                <a:latin typeface="Times New Roman" panose="02020603050405020304" pitchFamily="18" charset="0"/>
                <a:cs typeface="Times New Roman" panose="02020603050405020304" pitchFamily="18" charset="0"/>
              </a:rPr>
              <a:t>Taking the Oath of Office</a:t>
            </a:r>
            <a:endParaRPr lang="en-US" sz="4000" dirty="0"/>
          </a:p>
        </p:txBody>
      </p:sp>
    </p:spTree>
    <p:extLst>
      <p:ext uri="{BB962C8B-B14F-4D97-AF65-F5344CB8AC3E}">
        <p14:creationId xmlns:p14="http://schemas.microsoft.com/office/powerpoint/2010/main" val="4240948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77BA1-DA8E-474A-363F-55B28A6BEA74}"/>
              </a:ext>
            </a:extLst>
          </p:cNvPr>
          <p:cNvSpPr>
            <a:spLocks noGrp="1"/>
          </p:cNvSpPr>
          <p:nvPr>
            <p:ph type="title"/>
          </p:nvPr>
        </p:nvSpPr>
        <p:spPr>
          <a:xfrm>
            <a:off x="838200" y="954405"/>
            <a:ext cx="10515600" cy="1325563"/>
          </a:xfrm>
        </p:spPr>
        <p:txBody>
          <a:bodyPr>
            <a:normAutofit fontScale="90000"/>
          </a:bodyPr>
          <a:lstStyle/>
          <a:p>
            <a:pPr algn="ctr"/>
            <a:r>
              <a:rPr lang="en-US" sz="4400" b="1" dirty="0">
                <a:solidFill>
                  <a:schemeClr val="bg1"/>
                </a:solidFill>
                <a:effectLst/>
                <a:latin typeface="Times New Roman" panose="02020603050405020304" pitchFamily="18" charset="0"/>
                <a:cs typeface="Times New Roman" panose="02020603050405020304" pitchFamily="18" charset="0"/>
              </a:rPr>
              <a:t>Debunking the idea that </a:t>
            </a:r>
            <a:br>
              <a:rPr lang="en-US" sz="4400" b="1" dirty="0">
                <a:solidFill>
                  <a:schemeClr val="bg1"/>
                </a:solidFill>
                <a:effectLst/>
                <a:latin typeface="Times New Roman" panose="02020603050405020304" pitchFamily="18" charset="0"/>
                <a:cs typeface="Times New Roman" panose="02020603050405020304" pitchFamily="18" charset="0"/>
              </a:rPr>
            </a:br>
            <a:r>
              <a:rPr lang="en-US" sz="4400" b="1" dirty="0">
                <a:solidFill>
                  <a:schemeClr val="bg1"/>
                </a:solidFill>
                <a:effectLst/>
                <a:latin typeface="Times New Roman" panose="02020603050405020304" pitchFamily="18" charset="0"/>
                <a:cs typeface="Times New Roman" panose="02020603050405020304" pitchFamily="18" charset="0"/>
              </a:rPr>
              <a:t>America’s Documents are Godless</a:t>
            </a:r>
            <a:br>
              <a:rPr lang="en-US" sz="4400" b="1" dirty="0">
                <a:solidFill>
                  <a:schemeClr val="bg1"/>
                </a:solidFill>
                <a:effectLst/>
                <a:latin typeface="Times New Roman" panose="02020603050405020304" pitchFamily="18" charset="0"/>
                <a:cs typeface="Times New Roman" panose="02020603050405020304" pitchFamily="18" charset="0"/>
              </a:rPr>
            </a:br>
            <a:br>
              <a:rPr lang="en-US" sz="4400" dirty="0">
                <a:effectLst/>
                <a:latin typeface="Times New Roman" panose="02020603050405020304" pitchFamily="18"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9138AEFE-377B-31C7-4B83-23F51C6E5D07}"/>
              </a:ext>
            </a:extLst>
          </p:cNvPr>
          <p:cNvSpPr>
            <a:spLocks noGrp="1"/>
          </p:cNvSpPr>
          <p:nvPr>
            <p:ph idx="1"/>
          </p:nvPr>
        </p:nvSpPr>
        <p:spPr>
          <a:xfrm>
            <a:off x="4632960" y="2011679"/>
            <a:ext cx="6080759" cy="3088323"/>
          </a:xfrm>
        </p:spPr>
        <p:txBody>
          <a:bodyPr>
            <a:normAutofit/>
          </a:bodyPr>
          <a:lstStyle/>
          <a:p>
            <a:pPr algn="l"/>
            <a:r>
              <a:rPr lang="en-US" dirty="0">
                <a:solidFill>
                  <a:schemeClr val="bg1"/>
                </a:solidFill>
                <a:latin typeface="Times New Roman" panose="02020603050405020304" pitchFamily="18" charset="0"/>
                <a:cs typeface="Times New Roman" panose="02020603050405020304" pitchFamily="18" charset="0"/>
              </a:rPr>
              <a:t>This book is about ½ inch thick and  does not contain footnotes.  Can you imagine turning in an essay to your teacher without footnotes?</a:t>
            </a:r>
          </a:p>
          <a:p>
            <a:endParaRPr lang="en-US" dirty="0">
              <a:solidFill>
                <a:schemeClr val="bg1"/>
              </a:solidFill>
              <a:latin typeface="Times New Roman" panose="02020603050405020304" pitchFamily="18" charset="0"/>
              <a:cs typeface="Times New Roman" panose="02020603050405020304" pitchFamily="18" charset="0"/>
            </a:endParaRPr>
          </a:p>
          <a:p>
            <a:endParaRPr lang="en-US" dirty="0">
              <a:solidFill>
                <a:schemeClr val="bg1"/>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47E49DA-AF97-1483-8B26-F049EFB175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5137" y="1756410"/>
            <a:ext cx="2524125" cy="3867150"/>
          </a:xfrm>
          <a:prstGeom prst="rect">
            <a:avLst/>
          </a:prstGeom>
        </p:spPr>
      </p:pic>
    </p:spTree>
    <p:extLst>
      <p:ext uri="{BB962C8B-B14F-4D97-AF65-F5344CB8AC3E}">
        <p14:creationId xmlns:p14="http://schemas.microsoft.com/office/powerpoint/2010/main" val="8472058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ACDBE49-B3D2-486C-9984-1B1036888F23}"/>
              </a:ext>
            </a:extLst>
          </p:cNvPr>
          <p:cNvSpPr txBox="1"/>
          <p:nvPr/>
        </p:nvSpPr>
        <p:spPr>
          <a:xfrm>
            <a:off x="1808480" y="132080"/>
            <a:ext cx="9110649" cy="1323439"/>
          </a:xfrm>
          <a:prstGeom prst="rect">
            <a:avLst/>
          </a:prstGeom>
          <a:noFill/>
        </p:spPr>
        <p:txBody>
          <a:bodyPr wrap="square" rtlCol="0">
            <a:spAutoFit/>
          </a:bodyPr>
          <a:lstStyle/>
          <a:p>
            <a:pPr algn="ctr"/>
            <a:r>
              <a:rPr lang="en-US" sz="4000" b="1" dirty="0">
                <a:solidFill>
                  <a:schemeClr val="bg1"/>
                </a:solidFill>
                <a:latin typeface="Times New Roman" panose="02020603050405020304" pitchFamily="18" charset="0"/>
                <a:cs typeface="Times New Roman" panose="02020603050405020304" pitchFamily="18" charset="0"/>
              </a:rPr>
              <a:t>How did we get the idea the POTUS must be a natural born citizen?</a:t>
            </a:r>
          </a:p>
        </p:txBody>
      </p:sp>
      <p:pic>
        <p:nvPicPr>
          <p:cNvPr id="3" name="Picture 2">
            <a:extLst>
              <a:ext uri="{FF2B5EF4-FFF2-40B4-BE49-F238E27FC236}">
                <a16:creationId xmlns:a16="http://schemas.microsoft.com/office/drawing/2014/main" id="{B30DF3CA-DB15-44BC-985B-C3BA0BA4FE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8693" y="1652150"/>
            <a:ext cx="4066267" cy="3986848"/>
          </a:xfrm>
          <a:prstGeom prst="rect">
            <a:avLst/>
          </a:prstGeom>
        </p:spPr>
      </p:pic>
    </p:spTree>
    <p:extLst>
      <p:ext uri="{BB962C8B-B14F-4D97-AF65-F5344CB8AC3E}">
        <p14:creationId xmlns:p14="http://schemas.microsoft.com/office/powerpoint/2010/main" val="14666772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FB6954-7DBB-4CA8-8A9E-26D773C380C6}"/>
              </a:ext>
            </a:extLst>
          </p:cNvPr>
          <p:cNvSpPr>
            <a:spLocks noGrp="1"/>
          </p:cNvSpPr>
          <p:nvPr>
            <p:ph idx="1"/>
          </p:nvPr>
        </p:nvSpPr>
        <p:spPr>
          <a:xfrm>
            <a:off x="955040" y="1879600"/>
            <a:ext cx="10820620" cy="5323523"/>
          </a:xfrm>
        </p:spPr>
        <p:txBody>
          <a:bodyPr>
            <a:normAutofit/>
          </a:bodyPr>
          <a:lstStyle/>
          <a:p>
            <a:r>
              <a:rPr lang="en-US" sz="2600" dirty="0">
                <a:solidFill>
                  <a:schemeClr val="bg1"/>
                </a:solidFill>
                <a:latin typeface="Times New Roman" panose="02020603050405020304" pitchFamily="18" charset="0"/>
                <a:cs typeface="Times New Roman" panose="02020603050405020304" pitchFamily="18" charset="0"/>
              </a:rPr>
              <a:t>Concerning the selection of a national executive leader, the Bible says “One from among your brethren you shall set as king over you; you may not set a foreigner over you, who is not your brother” (Deuteronomy 17:15, ESV). The national leader cannot be an immigrant but must be native-born. </a:t>
            </a:r>
          </a:p>
          <a:p>
            <a:r>
              <a:rPr lang="en-US" sz="2600" dirty="0">
                <a:solidFill>
                  <a:schemeClr val="bg1"/>
                </a:solidFill>
                <a:latin typeface="Times New Roman" panose="02020603050405020304" pitchFamily="18" charset="0"/>
                <a:cs typeface="Times New Roman" panose="02020603050405020304" pitchFamily="18" charset="0"/>
              </a:rPr>
              <a:t>Reflecting this same requirement, the Constitution stipulates: “No person except a natural born citizen...shall be eligible to the office of President” (Article II, Section 1, Paragraph 5). The Constitution allows a US Senator or Representative to be an immigrant, but it requires that the national leader—the President—must be native-born (or as the Bible specified, “one from among your brethren” who is “not a foreigner”).</a:t>
            </a:r>
          </a:p>
          <a:p>
            <a:r>
              <a:rPr lang="en-US" sz="2600" i="1" dirty="0">
                <a:solidFill>
                  <a:schemeClr val="bg1"/>
                </a:solidFill>
                <a:latin typeface="Times New Roman" panose="02020603050405020304" pitchFamily="18" charset="0"/>
                <a:cs typeface="Times New Roman" panose="02020603050405020304" pitchFamily="18" charset="0"/>
              </a:rPr>
              <a:t>See “Exhibit D: The American Founding and the Federal Era </a:t>
            </a:r>
            <a:br>
              <a:rPr lang="en-US" sz="2600" i="1" dirty="0">
                <a:solidFill>
                  <a:schemeClr val="bg1"/>
                </a:solidFill>
                <a:latin typeface="Times New Roman" panose="02020603050405020304" pitchFamily="18" charset="0"/>
                <a:cs typeface="Times New Roman" panose="02020603050405020304" pitchFamily="18" charset="0"/>
              </a:rPr>
            </a:br>
            <a:r>
              <a:rPr lang="en-US" sz="2600" i="1" dirty="0">
                <a:solidFill>
                  <a:schemeClr val="bg1"/>
                </a:solidFill>
                <a:latin typeface="Times New Roman" panose="02020603050405020304" pitchFamily="18" charset="0"/>
                <a:cs typeface="Times New Roman" panose="02020603050405020304" pitchFamily="18" charset="0"/>
              </a:rPr>
              <a:t>(1785-early-1800s)” from The Influence of the Bible in America</a:t>
            </a:r>
          </a:p>
          <a:p>
            <a:pPr lvl="1"/>
            <a:endParaRPr lang="en-US" sz="2600" dirty="0">
              <a:solidFill>
                <a:schemeClr val="bg1"/>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A34DF733-7AC4-A0E2-6298-E6163CC41F6A}"/>
              </a:ext>
            </a:extLst>
          </p:cNvPr>
          <p:cNvSpPr txBox="1"/>
          <p:nvPr/>
        </p:nvSpPr>
        <p:spPr>
          <a:xfrm>
            <a:off x="1168400" y="744974"/>
            <a:ext cx="10393680" cy="707886"/>
          </a:xfrm>
          <a:prstGeom prst="rect">
            <a:avLst/>
          </a:prstGeom>
          <a:noFill/>
        </p:spPr>
        <p:txBody>
          <a:bodyPr wrap="square">
            <a:spAutoFit/>
          </a:bodyPr>
          <a:lstStyle/>
          <a:p>
            <a:r>
              <a:rPr lang="en-US" sz="4000" b="1" dirty="0">
                <a:solidFill>
                  <a:schemeClr val="bg1"/>
                </a:solidFill>
                <a:latin typeface="Times New Roman" panose="02020603050405020304" pitchFamily="18" charset="0"/>
                <a:cs typeface="Times New Roman" panose="02020603050405020304" pitchFamily="18" charset="0"/>
              </a:rPr>
              <a:t>The President Must be a Natural Born Citizen</a:t>
            </a:r>
            <a:endParaRPr lang="en-US" sz="4000" dirty="0">
              <a:solidFill>
                <a:schemeClr val="bg1"/>
              </a:solidFill>
            </a:endParaRPr>
          </a:p>
        </p:txBody>
      </p:sp>
    </p:spTree>
    <p:extLst>
      <p:ext uri="{BB962C8B-B14F-4D97-AF65-F5344CB8AC3E}">
        <p14:creationId xmlns:p14="http://schemas.microsoft.com/office/powerpoint/2010/main" val="24639181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CE41936-F5B4-4D9B-814B-90C1D6B827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485265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FB6954-7DBB-4CA8-8A9E-26D773C380C6}"/>
              </a:ext>
            </a:extLst>
          </p:cNvPr>
          <p:cNvSpPr>
            <a:spLocks noGrp="1"/>
          </p:cNvSpPr>
          <p:nvPr>
            <p:ph idx="1"/>
          </p:nvPr>
        </p:nvSpPr>
        <p:spPr>
          <a:xfrm>
            <a:off x="1696720" y="1818640"/>
            <a:ext cx="10078940" cy="5384483"/>
          </a:xfrm>
        </p:spPr>
        <p:txBody>
          <a:bodyPr>
            <a:normAutofit/>
          </a:bodyPr>
          <a:lstStyle/>
          <a:p>
            <a:r>
              <a:rPr lang="en-US" sz="2600" dirty="0">
                <a:solidFill>
                  <a:schemeClr val="bg1"/>
                </a:solidFill>
                <a:latin typeface="Times New Roman" panose="02020603050405020304" pitchFamily="18" charset="0"/>
                <a:cs typeface="Times New Roman" panose="02020603050405020304" pitchFamily="18" charset="0"/>
              </a:rPr>
              <a:t>Concerning the death penalty, the Bible says: “Whoever is deserving of death shall be put to death on the testimony of two or three witnesses; he shall not be put to death on the testimony of one witness.” (Deuteronomy 17:6, NKJV) </a:t>
            </a:r>
          </a:p>
          <a:p>
            <a:r>
              <a:rPr lang="en-US" sz="2600" dirty="0">
                <a:solidFill>
                  <a:schemeClr val="bg1"/>
                </a:solidFill>
                <a:latin typeface="Times New Roman" panose="02020603050405020304" pitchFamily="18" charset="0"/>
                <a:cs typeface="Times New Roman" panose="02020603050405020304" pitchFamily="18" charset="0"/>
              </a:rPr>
              <a:t>Concerning treason (a death penalty offense specifically named in the Constitution), the Constitution likewise requires: “No person shall be convicted of treason [and put to death], unless on the testimony of two witnesses to the same overt act” (Article 3, Section 3) </a:t>
            </a:r>
          </a:p>
          <a:p>
            <a:r>
              <a:rPr lang="en-US" sz="2600" i="1" dirty="0">
                <a:solidFill>
                  <a:schemeClr val="bg1"/>
                </a:solidFill>
                <a:latin typeface="Times New Roman" panose="02020603050405020304" pitchFamily="18" charset="0"/>
                <a:cs typeface="Times New Roman" panose="02020603050405020304" pitchFamily="18" charset="0"/>
              </a:rPr>
              <a:t>See “Exhibit D: The American Founding and the Federal Era (1785-early-1800s)” from The Influence of The Bible in America</a:t>
            </a:r>
          </a:p>
          <a:p>
            <a:pPr lvl="1"/>
            <a:endParaRPr lang="en-US" sz="2600" dirty="0">
              <a:solidFill>
                <a:schemeClr val="bg1"/>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A34DF733-7AC4-A0E2-6298-E6163CC41F6A}"/>
              </a:ext>
            </a:extLst>
          </p:cNvPr>
          <p:cNvSpPr txBox="1"/>
          <p:nvPr/>
        </p:nvSpPr>
        <p:spPr>
          <a:xfrm>
            <a:off x="254000" y="856734"/>
            <a:ext cx="11663680" cy="707886"/>
          </a:xfrm>
          <a:prstGeom prst="rect">
            <a:avLst/>
          </a:prstGeom>
          <a:noFill/>
        </p:spPr>
        <p:txBody>
          <a:bodyPr wrap="square">
            <a:spAutoFit/>
          </a:bodyPr>
          <a:lstStyle/>
          <a:p>
            <a:pPr algn="ctr"/>
            <a:r>
              <a:rPr lang="en-US" sz="4000" b="1" dirty="0">
                <a:solidFill>
                  <a:schemeClr val="bg1"/>
                </a:solidFill>
                <a:latin typeface="Times New Roman" panose="02020603050405020304" pitchFamily="18" charset="0"/>
                <a:cs typeface="Times New Roman" panose="02020603050405020304" pitchFamily="18" charset="0"/>
              </a:rPr>
              <a:t>The Death Penalty</a:t>
            </a:r>
            <a:endParaRPr lang="en-US" sz="4000" dirty="0">
              <a:solidFill>
                <a:schemeClr val="bg1"/>
              </a:solidFill>
            </a:endParaRPr>
          </a:p>
        </p:txBody>
      </p:sp>
    </p:spTree>
    <p:extLst>
      <p:ext uri="{BB962C8B-B14F-4D97-AF65-F5344CB8AC3E}">
        <p14:creationId xmlns:p14="http://schemas.microsoft.com/office/powerpoint/2010/main" val="2042664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FB6954-7DBB-4CA8-8A9E-26D773C380C6}"/>
              </a:ext>
            </a:extLst>
          </p:cNvPr>
          <p:cNvSpPr>
            <a:spLocks noGrp="1"/>
          </p:cNvSpPr>
          <p:nvPr>
            <p:ph idx="1"/>
          </p:nvPr>
        </p:nvSpPr>
        <p:spPr>
          <a:xfrm>
            <a:off x="797450" y="2032317"/>
            <a:ext cx="10820620" cy="5323523"/>
          </a:xfrm>
        </p:spPr>
        <p:txBody>
          <a:bodyPr>
            <a:normAutofit/>
          </a:bodyPr>
          <a:lstStyle/>
          <a:p>
            <a:pPr algn="l">
              <a:buFont typeface="Arial" panose="020B0604020202020204" pitchFamily="34" charset="0"/>
              <a:buChar char="•"/>
            </a:pPr>
            <a:r>
              <a:rPr lang="en-US" b="0" i="0" dirty="0">
                <a:effectLst/>
                <a:latin typeface="Times New Roman" panose="02020603050405020304" pitchFamily="18" charset="0"/>
                <a:cs typeface="Times New Roman" panose="02020603050405020304" pitchFamily="18" charset="0"/>
              </a:rPr>
              <a:t>The Bible says: </a:t>
            </a:r>
            <a:r>
              <a:rPr lang="en-US" b="0" i="1" dirty="0">
                <a:effectLst/>
                <a:latin typeface="Times New Roman" panose="02020603050405020304" pitchFamily="18" charset="0"/>
                <a:cs typeface="Times New Roman" panose="02020603050405020304" pitchFamily="18" charset="0"/>
              </a:rPr>
              <a:t>“The son shall not bear the guilt of the father, nor the father bear the guilt of the son. The righteousness of the righteous shall be upon </a:t>
            </a:r>
            <a:r>
              <a:rPr lang="en-US" sz="2600" b="0" i="1" dirty="0">
                <a:effectLst/>
                <a:latin typeface="Times New Roman" panose="02020603050405020304" pitchFamily="18" charset="0"/>
                <a:cs typeface="Times New Roman" panose="02020603050405020304" pitchFamily="18" charset="0"/>
              </a:rPr>
              <a:t>himself</a:t>
            </a:r>
            <a:r>
              <a:rPr lang="en-US" b="0" i="1" dirty="0">
                <a:effectLst/>
                <a:latin typeface="Times New Roman" panose="02020603050405020304" pitchFamily="18" charset="0"/>
                <a:cs typeface="Times New Roman" panose="02020603050405020304" pitchFamily="18" charset="0"/>
              </a:rPr>
              <a:t>, and the wickedness of the wicked shall be upon himself”</a:t>
            </a:r>
            <a:r>
              <a:rPr lang="en-US" b="0" i="0" dirty="0">
                <a:effectLst/>
                <a:latin typeface="Times New Roman" panose="02020603050405020304" pitchFamily="18" charset="0"/>
                <a:cs typeface="Times New Roman" panose="02020603050405020304" pitchFamily="18" charset="0"/>
              </a:rPr>
              <a:t> (Ezekiel 18:20, NKJV). The family is not to be punished for the wrongdoing of a single member of the family.</a:t>
            </a:r>
          </a:p>
          <a:p>
            <a:pPr marL="0" indent="0" algn="l">
              <a:buNone/>
            </a:pPr>
            <a:endParaRPr lang="en-US" b="0" i="0" dirty="0">
              <a:effectLst/>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A34DF733-7AC4-A0E2-6298-E6163CC41F6A}"/>
              </a:ext>
            </a:extLst>
          </p:cNvPr>
          <p:cNvSpPr txBox="1"/>
          <p:nvPr/>
        </p:nvSpPr>
        <p:spPr>
          <a:xfrm>
            <a:off x="3891280" y="673854"/>
            <a:ext cx="6431280" cy="707886"/>
          </a:xfrm>
          <a:prstGeom prst="rect">
            <a:avLst/>
          </a:prstGeom>
          <a:noFill/>
        </p:spPr>
        <p:txBody>
          <a:bodyPr wrap="square">
            <a:spAutoFit/>
          </a:bodyPr>
          <a:lstStyle/>
          <a:p>
            <a:r>
              <a:rPr lang="en-US" sz="4000" b="1" dirty="0">
                <a:latin typeface="Times New Roman" panose="02020603050405020304" pitchFamily="18" charset="0"/>
                <a:cs typeface="Times New Roman" panose="02020603050405020304" pitchFamily="18" charset="0"/>
              </a:rPr>
              <a:t>Attainder Clause</a:t>
            </a:r>
            <a:endParaRPr lang="en-US" sz="4000" dirty="0"/>
          </a:p>
        </p:txBody>
      </p:sp>
    </p:spTree>
    <p:extLst>
      <p:ext uri="{BB962C8B-B14F-4D97-AF65-F5344CB8AC3E}">
        <p14:creationId xmlns:p14="http://schemas.microsoft.com/office/powerpoint/2010/main" val="3714295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FB6954-7DBB-4CA8-8A9E-26D773C380C6}"/>
              </a:ext>
            </a:extLst>
          </p:cNvPr>
          <p:cNvSpPr>
            <a:spLocks noGrp="1"/>
          </p:cNvSpPr>
          <p:nvPr>
            <p:ph idx="1"/>
          </p:nvPr>
        </p:nvSpPr>
        <p:spPr>
          <a:xfrm>
            <a:off x="797450" y="1534477"/>
            <a:ext cx="10820620" cy="5323523"/>
          </a:xfrm>
        </p:spPr>
        <p:txBody>
          <a:bodyPr>
            <a:normAutofit/>
          </a:bodyPr>
          <a:lstStyle/>
          <a:p>
            <a:pPr algn="l">
              <a:buFont typeface="Arial" panose="020B0604020202020204" pitchFamily="34" charset="0"/>
              <a:buChar char="•"/>
            </a:pPr>
            <a:r>
              <a:rPr lang="en-US" sz="2600" b="0" i="0" dirty="0">
                <a:effectLst/>
                <a:latin typeface="Times New Roman" panose="02020603050405020304" pitchFamily="18" charset="0"/>
                <a:cs typeface="Times New Roman" panose="02020603050405020304" pitchFamily="18" charset="0"/>
              </a:rPr>
              <a:t>Attainder (common in European governments at the time) punishes an entire family for the wrongdoing of one member of the family. For example, if one person in the family commits treason, then the bloodline of the entire family becomes “corrupt” and for generations thereafter no member of the family can own property or enjoy other rights. But the Constitution, echoing the Bible’s teaching, says: </a:t>
            </a:r>
            <a:r>
              <a:rPr lang="en-US" sz="2600" b="0" i="1" dirty="0">
                <a:effectLst/>
                <a:latin typeface="Times New Roman" panose="02020603050405020304" pitchFamily="18" charset="0"/>
                <a:cs typeface="Times New Roman" panose="02020603050405020304" pitchFamily="18" charset="0"/>
              </a:rPr>
              <a:t>“No attainder of treason shall work corruption of blood or forfeiture, except during the life of the person attainted”</a:t>
            </a:r>
            <a:r>
              <a:rPr lang="en-US" sz="2600" b="0" i="0" dirty="0">
                <a:effectLst/>
                <a:latin typeface="Times New Roman" panose="02020603050405020304" pitchFamily="18" charset="0"/>
                <a:cs typeface="Times New Roman" panose="02020603050405020304" pitchFamily="18" charset="0"/>
              </a:rPr>
              <a:t> (Art. III, Sec. 3, Clause 2).</a:t>
            </a:r>
          </a:p>
          <a:p>
            <a:r>
              <a:rPr lang="en-US" sz="2600" i="1" dirty="0">
                <a:latin typeface="Times New Roman" panose="02020603050405020304" pitchFamily="18" charset="0"/>
                <a:cs typeface="Times New Roman" panose="02020603050405020304" pitchFamily="18" charset="0"/>
              </a:rPr>
              <a:t>See “Exhibit D: The American Founding and the Federal Era (1785-early-1800s)” from The Influence of The Bible in America</a:t>
            </a:r>
          </a:p>
          <a:p>
            <a:pPr algn="l">
              <a:buFont typeface="Arial" panose="020B0604020202020204" pitchFamily="34" charset="0"/>
              <a:buChar char="•"/>
            </a:pPr>
            <a:endParaRPr lang="en-US" sz="2600" b="0" i="0" dirty="0">
              <a:effectLst/>
              <a:latin typeface="Times New Roman" panose="02020603050405020304" pitchFamily="18" charset="0"/>
              <a:cs typeface="Times New Roman" panose="02020603050405020304" pitchFamily="18" charset="0"/>
            </a:endParaRPr>
          </a:p>
          <a:p>
            <a:pPr lvl="1"/>
            <a:endParaRPr lang="en-US" sz="26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A34DF733-7AC4-A0E2-6298-E6163CC41F6A}"/>
              </a:ext>
            </a:extLst>
          </p:cNvPr>
          <p:cNvSpPr txBox="1"/>
          <p:nvPr/>
        </p:nvSpPr>
        <p:spPr>
          <a:xfrm>
            <a:off x="3891280" y="673854"/>
            <a:ext cx="6431280" cy="707886"/>
          </a:xfrm>
          <a:prstGeom prst="rect">
            <a:avLst/>
          </a:prstGeom>
          <a:noFill/>
        </p:spPr>
        <p:txBody>
          <a:bodyPr wrap="square">
            <a:spAutoFit/>
          </a:bodyPr>
          <a:lstStyle/>
          <a:p>
            <a:r>
              <a:rPr lang="en-US" sz="4000" b="1" dirty="0">
                <a:latin typeface="Times New Roman" panose="02020603050405020304" pitchFamily="18" charset="0"/>
                <a:cs typeface="Times New Roman" panose="02020603050405020304" pitchFamily="18" charset="0"/>
              </a:rPr>
              <a:t>Attainder Clause</a:t>
            </a:r>
            <a:endParaRPr lang="en-US" sz="4000" dirty="0"/>
          </a:p>
        </p:txBody>
      </p:sp>
    </p:spTree>
    <p:extLst>
      <p:ext uri="{BB962C8B-B14F-4D97-AF65-F5344CB8AC3E}">
        <p14:creationId xmlns:p14="http://schemas.microsoft.com/office/powerpoint/2010/main" val="9631942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FB6954-7DBB-4CA8-8A9E-26D773C380C6}"/>
              </a:ext>
            </a:extLst>
          </p:cNvPr>
          <p:cNvSpPr>
            <a:spLocks noGrp="1"/>
          </p:cNvSpPr>
          <p:nvPr>
            <p:ph idx="1"/>
          </p:nvPr>
        </p:nvSpPr>
        <p:spPr>
          <a:xfrm>
            <a:off x="827930" y="1534477"/>
            <a:ext cx="10820620" cy="5323523"/>
          </a:xfrm>
        </p:spPr>
        <p:txBody>
          <a:bodyPr>
            <a:normAutofit/>
          </a:bodyPr>
          <a:lstStyle/>
          <a:p>
            <a:r>
              <a:rPr lang="en-US" sz="2800" i="1" dirty="0">
                <a:solidFill>
                  <a:schemeClr val="bg1"/>
                </a:solidFill>
                <a:latin typeface="Times New Roman" panose="02020603050405020304" pitchFamily="18" charset="0"/>
                <a:cs typeface="Times New Roman" panose="02020603050405020304" pitchFamily="18" charset="0"/>
              </a:rPr>
              <a:t>The evidenc</a:t>
            </a:r>
            <a:r>
              <a:rPr lang="en-US" i="1" dirty="0">
                <a:solidFill>
                  <a:schemeClr val="bg1"/>
                </a:solidFill>
                <a:latin typeface="Times New Roman" panose="02020603050405020304" pitchFamily="18" charset="0"/>
                <a:cs typeface="Times New Roman" panose="02020603050405020304" pitchFamily="18" charset="0"/>
              </a:rPr>
              <a:t>e is overwhelming that God is in the Constitution and America was founded upon Christian principles</a:t>
            </a:r>
          </a:p>
          <a:p>
            <a:r>
              <a:rPr lang="en-US" sz="2800" i="1" dirty="0">
                <a:solidFill>
                  <a:schemeClr val="bg1"/>
                </a:solidFill>
                <a:latin typeface="Times New Roman" panose="02020603050405020304" pitchFamily="18" charset="0"/>
                <a:cs typeface="Times New Roman" panose="02020603050405020304" pitchFamily="18" charset="0"/>
              </a:rPr>
              <a:t>Sign up for a class </a:t>
            </a:r>
            <a:r>
              <a:rPr lang="en-US" sz="2800" i="1" dirty="0">
                <a:solidFill>
                  <a:schemeClr val="bg1"/>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www.constitutioncoach.com</a:t>
            </a:r>
            <a:r>
              <a:rPr lang="en-US" i="1" dirty="0">
                <a:solidFill>
                  <a:schemeClr val="bg1"/>
                </a:solidFill>
                <a:latin typeface="Times New Roman" panose="02020603050405020304" pitchFamily="18" charset="0"/>
                <a:cs typeface="Times New Roman" panose="02020603050405020304" pitchFamily="18" charset="0"/>
              </a:rPr>
              <a:t> to find out more!</a:t>
            </a:r>
          </a:p>
          <a:p>
            <a:r>
              <a:rPr lang="en-US" sz="2800" i="1" dirty="0">
                <a:solidFill>
                  <a:schemeClr val="bg1"/>
                </a:solidFill>
                <a:latin typeface="Times New Roman" panose="02020603050405020304" pitchFamily="18" charset="0"/>
                <a:cs typeface="Times New Roman" panose="02020603050405020304" pitchFamily="18" charset="0"/>
              </a:rPr>
              <a:t>Visit </a:t>
            </a:r>
            <a:r>
              <a:rPr lang="en-US" sz="2800" i="1" dirty="0">
                <a:solidFill>
                  <a:schemeClr val="bg1"/>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www.marciaalennick.wixsite.com/mysite</a:t>
            </a:r>
            <a:endParaRPr lang="en-US" sz="2800" i="1" dirty="0">
              <a:solidFill>
                <a:schemeClr val="bg1"/>
              </a:solidFill>
              <a:latin typeface="Times New Roman" panose="02020603050405020304" pitchFamily="18" charset="0"/>
              <a:cs typeface="Times New Roman" panose="02020603050405020304" pitchFamily="18" charset="0"/>
            </a:endParaRPr>
          </a:p>
          <a:p>
            <a:pPr marL="0" indent="0">
              <a:buNone/>
            </a:pPr>
            <a:endParaRPr lang="en-US" sz="2800" i="1" dirty="0">
              <a:solidFill>
                <a:schemeClr val="bg1"/>
              </a:solidFill>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endParaRPr lang="en-US" b="0" i="0" dirty="0">
              <a:solidFill>
                <a:schemeClr val="bg1"/>
              </a:solidFill>
              <a:effectLst/>
              <a:latin typeface="Times New Roman" panose="02020603050405020304" pitchFamily="18" charset="0"/>
              <a:cs typeface="Times New Roman" panose="02020603050405020304" pitchFamily="18" charset="0"/>
            </a:endParaRPr>
          </a:p>
          <a:p>
            <a:pPr lvl="1"/>
            <a:endParaRPr lang="en-US" dirty="0">
              <a:solidFill>
                <a:schemeClr val="bg1"/>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A34DF733-7AC4-A0E2-6298-E6163CC41F6A}"/>
              </a:ext>
            </a:extLst>
          </p:cNvPr>
          <p:cNvSpPr txBox="1"/>
          <p:nvPr/>
        </p:nvSpPr>
        <p:spPr>
          <a:xfrm>
            <a:off x="375920" y="643374"/>
            <a:ext cx="11734800" cy="707886"/>
          </a:xfrm>
          <a:prstGeom prst="rect">
            <a:avLst/>
          </a:prstGeom>
          <a:noFill/>
        </p:spPr>
        <p:txBody>
          <a:bodyPr wrap="square">
            <a:spAutoFit/>
          </a:bodyPr>
          <a:lstStyle/>
          <a:p>
            <a:pPr algn="ctr"/>
            <a:r>
              <a:rPr lang="en-US" sz="4000" b="1" dirty="0">
                <a:solidFill>
                  <a:srgbClr val="CA7700"/>
                </a:solidFill>
                <a:latin typeface="Times New Roman" panose="02020603050405020304" pitchFamily="18" charset="0"/>
                <a:cs typeface="Times New Roman" panose="02020603050405020304" pitchFamily="18" charset="0"/>
              </a:rPr>
              <a:t>Conclusion</a:t>
            </a:r>
            <a:endParaRPr lang="en-US" sz="4000" dirty="0"/>
          </a:p>
        </p:txBody>
      </p:sp>
      <p:pic>
        <p:nvPicPr>
          <p:cNvPr id="6" name="Picture 5">
            <a:extLst>
              <a:ext uri="{FF2B5EF4-FFF2-40B4-BE49-F238E27FC236}">
                <a16:creationId xmlns:a16="http://schemas.microsoft.com/office/drawing/2014/main" id="{41F1B4AC-A80A-642F-FB19-3346389CC5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17555" y="3535681"/>
            <a:ext cx="4667965" cy="3251199"/>
          </a:xfrm>
          <a:prstGeom prst="rect">
            <a:avLst/>
          </a:prstGeom>
        </p:spPr>
      </p:pic>
    </p:spTree>
    <p:extLst>
      <p:ext uri="{BB962C8B-B14F-4D97-AF65-F5344CB8AC3E}">
        <p14:creationId xmlns:p14="http://schemas.microsoft.com/office/powerpoint/2010/main" val="4191191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5D4FBB9-2154-E9D9-7D4F-E31BAD1ABCF4}"/>
              </a:ext>
            </a:extLst>
          </p:cNvPr>
          <p:cNvSpPr txBox="1"/>
          <p:nvPr/>
        </p:nvSpPr>
        <p:spPr>
          <a:xfrm>
            <a:off x="3220720" y="460494"/>
            <a:ext cx="6096000" cy="1323439"/>
          </a:xfrm>
          <a:prstGeom prst="rect">
            <a:avLst/>
          </a:prstGeom>
          <a:noFill/>
        </p:spPr>
        <p:txBody>
          <a:bodyPr wrap="square">
            <a:spAutoFit/>
          </a:bodyPr>
          <a:lstStyle/>
          <a:p>
            <a:pPr algn="ctr"/>
            <a:r>
              <a:rPr lang="en-US" sz="4000" b="1" dirty="0">
                <a:solidFill>
                  <a:schemeClr val="bg1"/>
                </a:solidFill>
                <a:latin typeface="Times New Roman" panose="02020603050405020304" pitchFamily="18" charset="0"/>
                <a:cs typeface="Times New Roman" panose="02020603050405020304" pitchFamily="18" charset="0"/>
              </a:rPr>
              <a:t>A few major documents in America’s founding</a:t>
            </a:r>
            <a:endParaRPr lang="en-US" sz="4000" dirty="0">
              <a:solidFill>
                <a:schemeClr val="bg1"/>
              </a:solidFill>
            </a:endParaRPr>
          </a:p>
        </p:txBody>
      </p:sp>
      <p:sp>
        <p:nvSpPr>
          <p:cNvPr id="9" name="TextBox 8">
            <a:extLst>
              <a:ext uri="{FF2B5EF4-FFF2-40B4-BE49-F238E27FC236}">
                <a16:creationId xmlns:a16="http://schemas.microsoft.com/office/drawing/2014/main" id="{E39E4495-323C-86AB-7C70-248C8EE96E55}"/>
              </a:ext>
            </a:extLst>
          </p:cNvPr>
          <p:cNvSpPr txBox="1"/>
          <p:nvPr/>
        </p:nvSpPr>
        <p:spPr>
          <a:xfrm>
            <a:off x="6096000" y="1905506"/>
            <a:ext cx="5415280" cy="3046988"/>
          </a:xfrm>
          <a:prstGeom prst="rect">
            <a:avLst/>
          </a:prstGeom>
          <a:noFill/>
        </p:spPr>
        <p:txBody>
          <a:bodyPr wrap="square">
            <a:spAutoFit/>
          </a:bodyPr>
          <a:lstStyle/>
          <a:p>
            <a:pPr lvl="1"/>
            <a:endParaRPr lang="en-US" sz="3200" dirty="0">
              <a:solidFill>
                <a:schemeClr val="bg1"/>
              </a:solidFill>
              <a:latin typeface="Times New Roman" panose="02020603050405020304" pitchFamily="18" charset="0"/>
              <a:cs typeface="Times New Roman" panose="02020603050405020304" pitchFamily="18" charset="0"/>
            </a:endParaRPr>
          </a:p>
          <a:p>
            <a:pPr lvl="1"/>
            <a:r>
              <a:rPr lang="en-US" sz="3200" dirty="0">
                <a:solidFill>
                  <a:schemeClr val="bg1"/>
                </a:solidFill>
                <a:latin typeface="Times New Roman" panose="02020603050405020304" pitchFamily="18" charset="0"/>
                <a:cs typeface="Times New Roman" panose="02020603050405020304" pitchFamily="18" charset="0"/>
              </a:rPr>
              <a:t>-Mayflower Compact -1620</a:t>
            </a:r>
          </a:p>
          <a:p>
            <a:pPr lvl="1"/>
            <a:r>
              <a:rPr lang="en-US" sz="3200" dirty="0">
                <a:solidFill>
                  <a:schemeClr val="bg1"/>
                </a:solidFill>
                <a:latin typeface="Times New Roman" panose="02020603050405020304" pitchFamily="18" charset="0"/>
                <a:cs typeface="Times New Roman" panose="02020603050405020304" pitchFamily="18" charset="0"/>
              </a:rPr>
              <a:t>-Declaration of Independence -1776</a:t>
            </a:r>
          </a:p>
          <a:p>
            <a:pPr lvl="1"/>
            <a:r>
              <a:rPr lang="en-US" sz="3200" dirty="0">
                <a:solidFill>
                  <a:schemeClr val="bg1"/>
                </a:solidFill>
                <a:latin typeface="Times New Roman" panose="02020603050405020304" pitchFamily="18" charset="0"/>
                <a:cs typeface="Times New Roman" panose="02020603050405020304" pitchFamily="18" charset="0"/>
              </a:rPr>
              <a:t>-Constitution Ratified -1787</a:t>
            </a:r>
          </a:p>
          <a:p>
            <a:pPr lvl="1"/>
            <a:r>
              <a:rPr lang="en-US" sz="3200" dirty="0">
                <a:solidFill>
                  <a:schemeClr val="bg1"/>
                </a:solidFill>
                <a:latin typeface="Times New Roman" panose="02020603050405020304" pitchFamily="18" charset="0"/>
                <a:cs typeface="Times New Roman" panose="02020603050405020304" pitchFamily="18" charset="0"/>
              </a:rPr>
              <a:t>-Bill of Rights - 1791</a:t>
            </a:r>
          </a:p>
        </p:txBody>
      </p:sp>
      <p:pic>
        <p:nvPicPr>
          <p:cNvPr id="11" name="Picture 10">
            <a:extLst>
              <a:ext uri="{FF2B5EF4-FFF2-40B4-BE49-F238E27FC236}">
                <a16:creationId xmlns:a16="http://schemas.microsoft.com/office/drawing/2014/main" id="{521516BA-9A9E-2A99-C93F-ADD164DEFE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318" y="2151828"/>
            <a:ext cx="5592804" cy="2922240"/>
          </a:xfrm>
          <a:prstGeom prst="rect">
            <a:avLst/>
          </a:prstGeom>
        </p:spPr>
      </p:pic>
    </p:spTree>
    <p:extLst>
      <p:ext uri="{BB962C8B-B14F-4D97-AF65-F5344CB8AC3E}">
        <p14:creationId xmlns:p14="http://schemas.microsoft.com/office/powerpoint/2010/main" val="3924976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8B1AB-70B6-EAA9-2760-359614FA8024}"/>
              </a:ext>
            </a:extLst>
          </p:cNvPr>
          <p:cNvSpPr>
            <a:spLocks noGrp="1"/>
          </p:cNvSpPr>
          <p:nvPr>
            <p:ph type="title"/>
          </p:nvPr>
        </p:nvSpPr>
        <p:spPr>
          <a:xfrm>
            <a:off x="5303520" y="2682239"/>
            <a:ext cx="6090920" cy="1101409"/>
          </a:xfrm>
        </p:spPr>
        <p:txBody>
          <a:bodyPr>
            <a:normAutofit fontScale="90000"/>
          </a:bodyPr>
          <a:lstStyle/>
          <a:p>
            <a:r>
              <a:rPr lang="en-US" dirty="0">
                <a:latin typeface="Times New Roman" panose="02020603050405020304" pitchFamily="18" charset="0"/>
                <a:cs typeface="Times New Roman" panose="02020603050405020304" pitchFamily="18" charset="0"/>
              </a:rPr>
              <a:t>The history of the Church in America –quick overview</a:t>
            </a: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The Black Robed Regiment</a:t>
            </a: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On the left, this is the famous church in Philadelphia, Christ’s Church, where many of our Founding Fathers are buried</a:t>
            </a:r>
          </a:p>
        </p:txBody>
      </p:sp>
      <p:pic>
        <p:nvPicPr>
          <p:cNvPr id="5" name="Content Placeholder 4">
            <a:extLst>
              <a:ext uri="{FF2B5EF4-FFF2-40B4-BE49-F238E27FC236}">
                <a16:creationId xmlns:a16="http://schemas.microsoft.com/office/drawing/2014/main" id="{AB1A8077-3F6C-88CE-ACBC-7359E201711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8556" y="304801"/>
            <a:ext cx="3888164" cy="5960299"/>
          </a:xfrm>
        </p:spPr>
      </p:pic>
    </p:spTree>
    <p:extLst>
      <p:ext uri="{BB962C8B-B14F-4D97-AF65-F5344CB8AC3E}">
        <p14:creationId xmlns:p14="http://schemas.microsoft.com/office/powerpoint/2010/main" val="3223651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E5A556-1287-4869-BD85-3485429558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0"/>
            <a:ext cx="12268200" cy="7587256"/>
          </a:xfrm>
          <a:prstGeom prst="rect">
            <a:avLst/>
          </a:prstGeom>
        </p:spPr>
      </p:pic>
      <p:sp>
        <p:nvSpPr>
          <p:cNvPr id="6" name="TextBox 5">
            <a:extLst>
              <a:ext uri="{FF2B5EF4-FFF2-40B4-BE49-F238E27FC236}">
                <a16:creationId xmlns:a16="http://schemas.microsoft.com/office/drawing/2014/main" id="{3F208489-3CA8-490B-A6A6-0ED29836C7E2}"/>
              </a:ext>
            </a:extLst>
          </p:cNvPr>
          <p:cNvSpPr txBox="1"/>
          <p:nvPr/>
        </p:nvSpPr>
        <p:spPr>
          <a:xfrm>
            <a:off x="4076700" y="5476875"/>
            <a:ext cx="6438900" cy="923330"/>
          </a:xfrm>
          <a:prstGeom prst="rect">
            <a:avLst/>
          </a:prstGeom>
          <a:solidFill>
            <a:schemeClr val="tx1"/>
          </a:solidFill>
        </p:spPr>
        <p:txBody>
          <a:bodyPr wrap="square" rtlCol="0">
            <a:spAutoFit/>
          </a:bodyPr>
          <a:lstStyle/>
          <a:p>
            <a:r>
              <a:rPr lang="en-US" dirty="0">
                <a:solidFill>
                  <a:srgbClr val="FFFF00"/>
                </a:solidFill>
              </a:rPr>
              <a:t>If you want a copy of Alexis de Tocqueville's “Democracy in America” it is under my “Influence of the Bible in America” Exhibit GG</a:t>
            </a:r>
          </a:p>
        </p:txBody>
      </p:sp>
    </p:spTree>
    <p:extLst>
      <p:ext uri="{BB962C8B-B14F-4D97-AF65-F5344CB8AC3E}">
        <p14:creationId xmlns:p14="http://schemas.microsoft.com/office/powerpoint/2010/main" val="971233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5321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31350-39B7-32BC-82EE-76E05F832B76}"/>
              </a:ext>
            </a:extLst>
          </p:cNvPr>
          <p:cNvSpPr>
            <a:spLocks noGrp="1"/>
          </p:cNvSpPr>
          <p:nvPr>
            <p:ph type="title"/>
          </p:nvPr>
        </p:nvSpPr>
        <p:spPr>
          <a:solidFill>
            <a:schemeClr val="tx1"/>
          </a:solidFill>
        </p:spPr>
        <p:txBody>
          <a:bodyPr/>
          <a:lstStyle/>
          <a:p>
            <a:pPr algn="ctr"/>
            <a:r>
              <a:rPr lang="en-US" dirty="0">
                <a:solidFill>
                  <a:schemeClr val="bg1"/>
                </a:solidFill>
                <a:latin typeface="Times New Roman" panose="02020603050405020304" pitchFamily="18" charset="0"/>
                <a:cs typeface="Times New Roman" panose="02020603050405020304" pitchFamily="18" charset="0"/>
              </a:rPr>
              <a:t>Did you know the Declaration of Independence lists God four times?</a:t>
            </a:r>
          </a:p>
        </p:txBody>
      </p:sp>
    </p:spTree>
    <p:extLst>
      <p:ext uri="{BB962C8B-B14F-4D97-AF65-F5344CB8AC3E}">
        <p14:creationId xmlns:p14="http://schemas.microsoft.com/office/powerpoint/2010/main" val="32275596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TotalTime>
  <Words>3239</Words>
  <Application>Microsoft Office PowerPoint</Application>
  <PresentationFormat>Widescreen</PresentationFormat>
  <Paragraphs>158</Paragraphs>
  <Slides>46</Slides>
  <Notes>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46</vt:i4>
      </vt:variant>
    </vt:vector>
  </HeadingPairs>
  <TitlesOfParts>
    <vt:vector size="53" baseType="lpstr">
      <vt:lpstr>Arial</vt:lpstr>
      <vt:lpstr>Calibri</vt:lpstr>
      <vt:lpstr>Calibri Light</vt:lpstr>
      <vt:lpstr>Mistral</vt:lpstr>
      <vt:lpstr>Times New Roman</vt:lpstr>
      <vt:lpstr>Office Theme</vt:lpstr>
      <vt:lpstr>1_Office Theme</vt:lpstr>
      <vt:lpstr>PowerPoint Presentation</vt:lpstr>
      <vt:lpstr>This message is dedicated to those who served in Enduring Iraqi Freedom.  New York City was America’s original capitol.  The very church where George Washington prayed after taking the oath survived 9/11.</vt:lpstr>
      <vt:lpstr>The Greatest Day  of History    will ALWAYS  be the Cross.  After all history is His-Story! </vt:lpstr>
      <vt:lpstr>Debunking the idea that  America’s Documents are Godless  </vt:lpstr>
      <vt:lpstr>PowerPoint Presentation</vt:lpstr>
      <vt:lpstr>The history of the Church in America –quick overview  The Black Robed Regiment  On the left, this is the famous church in Philadelphia, Christ’s Church, where many of our Founding Fathers are buried</vt:lpstr>
      <vt:lpstr>PowerPoint Presentation</vt:lpstr>
      <vt:lpstr>PowerPoint Presentation</vt:lpstr>
      <vt:lpstr>Did you know the Declaration of Independence lists God four times?</vt:lpstr>
      <vt:lpstr>The Declaration of Independence</vt:lpstr>
      <vt:lpstr>The Declaration of Independence</vt:lpstr>
      <vt:lpstr>The Declaration of Independence</vt:lpstr>
      <vt:lpstr>The Declaration of Independence</vt:lpstr>
      <vt:lpstr>PowerPoint Presentation</vt:lpstr>
      <vt:lpstr>The Declaration of Independence and The Constitution are linked</vt:lpstr>
      <vt:lpstr>The Declaration of Independence and The Constitution are linked</vt:lpstr>
      <vt:lpstr>The Declaration of Independence and The Constitution are linked</vt:lpstr>
      <vt:lpstr>The Declaration of Independence and The Constitution are linked</vt:lpstr>
      <vt:lpstr>PowerPoint Presentation</vt:lpstr>
      <vt:lpstr>The Preamble to the Constitution is Biblical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Sundays Excepted Clause –  The US Constitution Obeys the Sabbath!  </vt:lpstr>
      <vt:lpstr>PowerPoint Presentation</vt:lpstr>
      <vt:lpstr>Our Republican Form of Government</vt:lpstr>
      <vt:lpstr>Our Republican Form of Government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Marcia A Lennick</dc:creator>
  <cp:lastModifiedBy>Marcia A Lennick</cp:lastModifiedBy>
  <cp:revision>9</cp:revision>
  <dcterms:created xsi:type="dcterms:W3CDTF">2022-09-10T15:04:56Z</dcterms:created>
  <dcterms:modified xsi:type="dcterms:W3CDTF">2022-09-18T15:55:17Z</dcterms:modified>
</cp:coreProperties>
</file>