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56" r:id="rId2"/>
    <p:sldId id="257" r:id="rId3"/>
    <p:sldId id="258" r:id="rId4"/>
    <p:sldId id="266" r:id="rId5"/>
    <p:sldId id="259" r:id="rId6"/>
    <p:sldId id="260" r:id="rId7"/>
    <p:sldId id="268" r:id="rId8"/>
    <p:sldId id="262" r:id="rId9"/>
    <p:sldId id="263" r:id="rId10"/>
    <p:sldId id="264" r:id="rId11"/>
    <p:sldId id="265" r:id="rId12"/>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2" d="100"/>
          <a:sy n="62" d="100"/>
        </p:scale>
        <p:origin x="82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6434"/>
          </a:xfrm>
          <a:prstGeom prst="rect">
            <a:avLst/>
          </a:prstGeom>
        </p:spPr>
        <p:txBody>
          <a:bodyPr vert="horz" lIns="91429" tIns="45714" rIns="91429" bIns="45714" rtlCol="0"/>
          <a:lstStyle>
            <a:lvl1pPr algn="r">
              <a:defRPr sz="1200"/>
            </a:lvl1pPr>
          </a:lstStyle>
          <a:p>
            <a:fld id="{FE7697FC-A66E-4C35-B9DB-2DD176668B1D}" type="datetimeFigureOut">
              <a:rPr lang="en-US" smtClean="0"/>
              <a:t>2/10/2024</a:t>
            </a:fld>
            <a:endParaRPr lang="en-US"/>
          </a:p>
        </p:txBody>
      </p:sp>
      <p:sp>
        <p:nvSpPr>
          <p:cNvPr id="4" name="Footer Placeholder 3"/>
          <p:cNvSpPr>
            <a:spLocks noGrp="1"/>
          </p:cNvSpPr>
          <p:nvPr>
            <p:ph type="ftr" sz="quarter" idx="2"/>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6433"/>
          </a:xfrm>
          <a:prstGeom prst="rect">
            <a:avLst/>
          </a:prstGeom>
        </p:spPr>
        <p:txBody>
          <a:bodyPr vert="horz" lIns="91429" tIns="45714" rIns="91429" bIns="45714" rtlCol="0" anchor="b"/>
          <a:lstStyle>
            <a:lvl1pPr algn="r">
              <a:defRPr sz="1200"/>
            </a:lvl1pPr>
          </a:lstStyle>
          <a:p>
            <a:fld id="{F3D6E1B0-310F-4EFA-9045-84BEC7D016CF}" type="slidenum">
              <a:rPr lang="en-US" smtClean="0"/>
              <a:t>‹#›</a:t>
            </a:fld>
            <a:endParaRPr lang="en-US"/>
          </a:p>
        </p:txBody>
      </p:sp>
    </p:spTree>
    <p:extLst>
      <p:ext uri="{BB962C8B-B14F-4D97-AF65-F5344CB8AC3E}">
        <p14:creationId xmlns:p14="http://schemas.microsoft.com/office/powerpoint/2010/main" val="33435692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6434"/>
          </a:xfrm>
          <a:prstGeom prst="rect">
            <a:avLst/>
          </a:prstGeom>
        </p:spPr>
        <p:txBody>
          <a:bodyPr vert="horz" lIns="91429" tIns="45714" rIns="91429" bIns="45714" rtlCol="0"/>
          <a:lstStyle>
            <a:lvl1pPr algn="l">
              <a:defRPr sz="1200"/>
            </a:lvl1pPr>
          </a:lstStyle>
          <a:p>
            <a:endParaRPr lang="en-US"/>
          </a:p>
        </p:txBody>
      </p:sp>
      <p:sp>
        <p:nvSpPr>
          <p:cNvPr id="3" name="Date Placeholder 2"/>
          <p:cNvSpPr>
            <a:spLocks noGrp="1"/>
          </p:cNvSpPr>
          <p:nvPr>
            <p:ph type="dt" idx="1"/>
          </p:nvPr>
        </p:nvSpPr>
        <p:spPr>
          <a:xfrm>
            <a:off x="3884613" y="1"/>
            <a:ext cx="2971800" cy="466434"/>
          </a:xfrm>
          <a:prstGeom prst="rect">
            <a:avLst/>
          </a:prstGeom>
        </p:spPr>
        <p:txBody>
          <a:bodyPr vert="horz" lIns="91429" tIns="45714" rIns="91429" bIns="45714" rtlCol="0"/>
          <a:lstStyle>
            <a:lvl1pPr algn="r">
              <a:defRPr sz="1200"/>
            </a:lvl1pPr>
          </a:lstStyle>
          <a:p>
            <a:fld id="{056C10B7-F9D7-479E-A59F-12658BFA3053}" type="datetimeFigureOut">
              <a:rPr lang="en-US" smtClean="0"/>
              <a:t>2/10/2024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29" tIns="45714" rIns="91429" bIns="45714"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29" tIns="45714" rIns="91429"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429" tIns="45714" rIns="91429" bIns="45714"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429" tIns="45714" rIns="91429" bIns="45714" rtlCol="0" anchor="b"/>
          <a:lstStyle>
            <a:lvl1pPr algn="r">
              <a:defRPr sz="1200"/>
            </a:lvl1pPr>
          </a:lstStyle>
          <a:p>
            <a:fld id="{DB51978A-CD39-45D8-9292-F57919F7AA63}" type="slidenum">
              <a:rPr lang="en-US" smtClean="0"/>
              <a:t>‹#›</a:t>
            </a:fld>
            <a:endParaRPr lang="en-US"/>
          </a:p>
        </p:txBody>
      </p:sp>
    </p:spTree>
    <p:extLst>
      <p:ext uri="{BB962C8B-B14F-4D97-AF65-F5344CB8AC3E}">
        <p14:creationId xmlns:p14="http://schemas.microsoft.com/office/powerpoint/2010/main" val="802735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36156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54950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63261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123721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92150-9554-4AAE-8C71-081FEE8C57D6}" type="datetimeFigureOut">
              <a:rPr lang="en-US" smtClean="0"/>
              <a:t>2/10/2024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924673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E92150-9554-4AAE-8C71-081FEE8C57D6}"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9354548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3E92150-9554-4AAE-8C71-081FEE8C57D6}" type="datetimeFigureOut">
              <a:rPr lang="en-US" smtClean="0"/>
              <a:t>2/10/2024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4836593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E92150-9554-4AAE-8C71-081FEE8C57D6}" type="datetimeFigureOut">
              <a:rPr lang="en-US" smtClean="0"/>
              <a:t>2/10/2024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122373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92150-9554-4AAE-8C71-081FEE8C57D6}" type="datetimeFigureOut">
              <a:rPr lang="en-US" smtClean="0"/>
              <a:t>2/10/2024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3298560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28279362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3E92150-9554-4AAE-8C71-081FEE8C57D6}" type="datetimeFigureOut">
              <a:rPr lang="en-US" smtClean="0"/>
              <a:t>2/10/2024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97EAA8-D770-4974-A2C9-39FA00FE3AA6}" type="slidenum">
              <a:rPr lang="en-US" smtClean="0"/>
              <a:t>‹#›</a:t>
            </a:fld>
            <a:endParaRPr lang="en-US"/>
          </a:p>
        </p:txBody>
      </p:sp>
    </p:spTree>
    <p:extLst>
      <p:ext uri="{BB962C8B-B14F-4D97-AF65-F5344CB8AC3E}">
        <p14:creationId xmlns:p14="http://schemas.microsoft.com/office/powerpoint/2010/main" val="174655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92150-9554-4AAE-8C71-081FEE8C57D6}" type="datetimeFigureOut">
              <a:rPr lang="en-US" smtClean="0"/>
              <a:t>2/10/2024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97EAA8-D770-4974-A2C9-39FA00FE3AA6}" type="slidenum">
              <a:rPr lang="en-US" smtClean="0"/>
              <a:t>‹#›</a:t>
            </a:fld>
            <a:endParaRPr lang="en-US"/>
          </a:p>
        </p:txBody>
      </p:sp>
    </p:spTree>
    <p:extLst>
      <p:ext uri="{BB962C8B-B14F-4D97-AF65-F5344CB8AC3E}">
        <p14:creationId xmlns:p14="http://schemas.microsoft.com/office/powerpoint/2010/main" val="684773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biblegateway.com/passage/?search=Revelation+1%3a3&amp;version=NASB&amp;msclkid=19e4d531ce3d11ec97cf9c84816aa1c7#fen-NASB-30689a" TargetMode="External"/><Relationship Id="rId2" Type="http://schemas.openxmlformats.org/officeDocument/2006/relationships/image" Target="../media/image7.jf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FC9C36A-6CAB-1C61-5892-73085A95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2DE11CAB-7095-2D09-BE76-8EFB417AF346}"/>
              </a:ext>
            </a:extLst>
          </p:cNvPr>
          <p:cNvSpPr txBox="1"/>
          <p:nvPr/>
        </p:nvSpPr>
        <p:spPr>
          <a:xfrm>
            <a:off x="1609725" y="4949904"/>
            <a:ext cx="9058275" cy="1107996"/>
          </a:xfrm>
          <a:prstGeom prst="rect">
            <a:avLst/>
          </a:prstGeom>
          <a:noFill/>
        </p:spPr>
        <p:txBody>
          <a:bodyPr wrap="square" rtlCol="0">
            <a:spAutoFit/>
          </a:bodyPr>
          <a:lstStyle/>
          <a:p>
            <a:r>
              <a:rPr lang="en-US" sz="6600" dirty="0">
                <a:solidFill>
                  <a:schemeClr val="bg1"/>
                </a:solidFill>
                <a:latin typeface="Times New Roman" panose="02020603050405020304" pitchFamily="18" charset="0"/>
                <a:cs typeface="Times New Roman" panose="02020603050405020304" pitchFamily="18" charset="0"/>
              </a:rPr>
              <a:t>Is America worth saving?</a:t>
            </a:r>
          </a:p>
        </p:txBody>
      </p:sp>
    </p:spTree>
    <p:extLst>
      <p:ext uri="{BB962C8B-B14F-4D97-AF65-F5344CB8AC3E}">
        <p14:creationId xmlns:p14="http://schemas.microsoft.com/office/powerpoint/2010/main" val="3491577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D87B3-4296-8FF1-FB74-DBC130F88338}"/>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163C7E78-6FED-3678-4A76-DB5C141320C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5080"/>
            <a:ext cx="12192000" cy="6781377"/>
          </a:xfrm>
        </p:spPr>
      </p:pic>
      <p:sp>
        <p:nvSpPr>
          <p:cNvPr id="7" name="TextBox 6">
            <a:extLst>
              <a:ext uri="{FF2B5EF4-FFF2-40B4-BE49-F238E27FC236}">
                <a16:creationId xmlns:a16="http://schemas.microsoft.com/office/drawing/2014/main" id="{454D2596-A6C0-DA78-12D0-2284A2931EDA}"/>
              </a:ext>
            </a:extLst>
          </p:cNvPr>
          <p:cNvSpPr txBox="1"/>
          <p:nvPr/>
        </p:nvSpPr>
        <p:spPr>
          <a:xfrm>
            <a:off x="1145540" y="4729541"/>
            <a:ext cx="9900920" cy="1569660"/>
          </a:xfrm>
          <a:prstGeom prst="rect">
            <a:avLst/>
          </a:prstGeom>
          <a:solidFill>
            <a:schemeClr val="tx1"/>
          </a:solidFill>
        </p:spPr>
        <p:txBody>
          <a:bodyPr wrap="square" rtlCol="0">
            <a:spAutoFit/>
          </a:bodyPr>
          <a:lstStyle/>
          <a:p>
            <a:pPr algn="ctr"/>
            <a:r>
              <a:rPr lang="en-US" sz="4800" dirty="0">
                <a:solidFill>
                  <a:schemeClr val="bg1"/>
                </a:solidFill>
                <a:latin typeface="Mistral" panose="03090702030407020403" pitchFamily="66" charset="0"/>
              </a:rPr>
              <a:t>Questions about God, your faith or the Bible? Reach out today!</a:t>
            </a:r>
          </a:p>
        </p:txBody>
      </p:sp>
    </p:spTree>
    <p:extLst>
      <p:ext uri="{BB962C8B-B14F-4D97-AF65-F5344CB8AC3E}">
        <p14:creationId xmlns:p14="http://schemas.microsoft.com/office/powerpoint/2010/main" val="3462563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E03C48C-E565-9FAF-8165-B6B8930833F0}"/>
              </a:ext>
            </a:extLst>
          </p:cNvPr>
          <p:cNvSpPr txBox="1"/>
          <p:nvPr/>
        </p:nvSpPr>
        <p:spPr>
          <a:xfrm>
            <a:off x="1757680" y="447040"/>
            <a:ext cx="9052560" cy="4062651"/>
          </a:xfrm>
          <a:prstGeom prst="rect">
            <a:avLst/>
          </a:prstGeom>
          <a:noFill/>
        </p:spPr>
        <p:txBody>
          <a:bodyPr wrap="square" rtlCol="0">
            <a:spAutoFit/>
          </a:bodyPr>
          <a:lstStyle/>
          <a:p>
            <a:pPr algn="ctr"/>
            <a:r>
              <a:rPr lang="en-US" sz="2400" dirty="0">
                <a:solidFill>
                  <a:schemeClr val="bg1"/>
                </a:solidFill>
                <a:latin typeface="Times New Roman" panose="02020603050405020304" pitchFamily="18" charset="0"/>
                <a:cs typeface="Times New Roman" panose="02020603050405020304" pitchFamily="18" charset="0"/>
              </a:rPr>
              <a:t>Marcia A. Lennick, Constitutional Teacher and Enthusiast!</a:t>
            </a:r>
          </a:p>
          <a:p>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marciaalennick@hotmail.com</a:t>
            </a:r>
          </a:p>
          <a:p>
            <a:pPr algn="ctr"/>
            <a:r>
              <a:rPr lang="en-US" dirty="0">
                <a:solidFill>
                  <a:schemeClr val="bg1"/>
                </a:solidFill>
                <a:latin typeface="Times New Roman" panose="02020603050405020304" pitchFamily="18" charset="0"/>
                <a:cs typeface="Times New Roman" panose="02020603050405020304" pitchFamily="18" charset="0"/>
              </a:rPr>
              <a:t>https://marciaalennick.wixsite.com/mysite</a:t>
            </a:r>
          </a:p>
          <a:p>
            <a:pPr algn="ctr"/>
            <a:r>
              <a:rPr lang="en-US" dirty="0">
                <a:solidFill>
                  <a:schemeClr val="bg1"/>
                </a:solidFill>
                <a:latin typeface="Times New Roman" panose="02020603050405020304" pitchFamily="18" charset="0"/>
                <a:cs typeface="Times New Roman" panose="02020603050405020304" pitchFamily="18" charset="0"/>
              </a:rPr>
              <a:t>https://starsandstripes316.substack.com</a:t>
            </a:r>
          </a:p>
          <a:p>
            <a:pPr algn="ctr"/>
            <a:r>
              <a:rPr lang="en-US" dirty="0">
                <a:solidFill>
                  <a:schemeClr val="bg1"/>
                </a:solidFill>
                <a:latin typeface="Times New Roman" panose="02020603050405020304" pitchFamily="18" charset="0"/>
                <a:cs typeface="Times New Roman" panose="02020603050405020304" pitchFamily="18" charset="0"/>
              </a:rPr>
              <a:t>www.facebook.com/groups/biblicalcitizenshipgreatfalls</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Asking the Church to be salt and light by proclaiming our Biblical, </a:t>
            </a:r>
          </a:p>
          <a:p>
            <a:pPr algn="ctr"/>
            <a:r>
              <a:rPr lang="en-US" dirty="0">
                <a:solidFill>
                  <a:schemeClr val="bg1"/>
                </a:solidFill>
                <a:latin typeface="Times New Roman" panose="02020603050405020304" pitchFamily="18" charset="0"/>
                <a:cs typeface="Times New Roman" panose="02020603050405020304" pitchFamily="18" charset="0"/>
              </a:rPr>
              <a:t>Historical and Constitutional Heritage.</a:t>
            </a:r>
          </a:p>
          <a:p>
            <a:pPr algn="ctr"/>
            <a:endParaRPr lang="en-US" dirty="0">
              <a:solidFill>
                <a:schemeClr val="bg1"/>
              </a:solidFill>
              <a:latin typeface="Times New Roman" panose="02020603050405020304" pitchFamily="18" charset="0"/>
              <a:cs typeface="Times New Roman" panose="02020603050405020304" pitchFamily="18" charset="0"/>
            </a:endParaRPr>
          </a:p>
          <a:p>
            <a:pPr algn="ctr"/>
            <a:r>
              <a:rPr lang="en-US" dirty="0">
                <a:solidFill>
                  <a:schemeClr val="bg1"/>
                </a:solidFill>
                <a:latin typeface="Times New Roman" panose="02020603050405020304" pitchFamily="18" charset="0"/>
                <a:cs typeface="Times New Roman" panose="02020603050405020304" pitchFamily="18" charset="0"/>
              </a:rPr>
              <a:t>We must be unequivocal, and unapologetic in our society.  </a:t>
            </a:r>
          </a:p>
          <a:p>
            <a:pPr algn="ctr"/>
            <a:r>
              <a:rPr lang="en-US" dirty="0">
                <a:solidFill>
                  <a:schemeClr val="bg1"/>
                </a:solidFill>
                <a:latin typeface="Times New Roman" panose="02020603050405020304" pitchFamily="18" charset="0"/>
                <a:cs typeface="Times New Roman" panose="02020603050405020304" pitchFamily="18" charset="0"/>
              </a:rPr>
              <a:t>Truth has not changed.</a:t>
            </a:r>
            <a:br>
              <a:rPr lang="en-US" dirty="0">
                <a:solidFill>
                  <a:schemeClr val="bg1"/>
                </a:solidFill>
                <a:latin typeface="Times New Roman" panose="02020603050405020304" pitchFamily="18" charset="0"/>
                <a:cs typeface="Times New Roman" panose="02020603050405020304" pitchFamily="18" charset="0"/>
              </a:rPr>
            </a:br>
            <a:endParaRPr lang="en-US" dirty="0">
              <a:solidFill>
                <a:schemeClr val="bg1"/>
              </a:solidFill>
              <a:latin typeface="Times New Roman" panose="02020603050405020304" pitchFamily="18" charset="0"/>
              <a:cs typeface="Times New Roman" panose="02020603050405020304" pitchFamily="18" charset="0"/>
            </a:endParaRPr>
          </a:p>
          <a:p>
            <a:endParaRPr lang="en-US"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01D2BE15-E9A3-C80A-ECCE-0363F69FB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2754" y="0"/>
            <a:ext cx="9846491" cy="6858000"/>
          </a:xfrm>
          <a:prstGeom prst="rect">
            <a:avLst/>
          </a:prstGeom>
        </p:spPr>
      </p:pic>
    </p:spTree>
    <p:extLst>
      <p:ext uri="{BB962C8B-B14F-4D97-AF65-F5344CB8AC3E}">
        <p14:creationId xmlns:p14="http://schemas.microsoft.com/office/powerpoint/2010/main" val="18886491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FC9C36A-6CAB-1C61-5892-73085A95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0"/>
            <a:ext cx="12201525" cy="6863358"/>
          </a:xfrm>
          <a:prstGeom prst="rect">
            <a:avLst/>
          </a:prstGeom>
        </p:spPr>
      </p:pic>
      <p:sp>
        <p:nvSpPr>
          <p:cNvPr id="6" name="TextBox 5">
            <a:extLst>
              <a:ext uri="{FF2B5EF4-FFF2-40B4-BE49-F238E27FC236}">
                <a16:creationId xmlns:a16="http://schemas.microsoft.com/office/drawing/2014/main" id="{2DE11CAB-7095-2D09-BE76-8EFB417AF346}"/>
              </a:ext>
            </a:extLst>
          </p:cNvPr>
          <p:cNvSpPr txBox="1"/>
          <p:nvPr/>
        </p:nvSpPr>
        <p:spPr>
          <a:xfrm>
            <a:off x="2514600" y="5064204"/>
            <a:ext cx="9058275" cy="1107996"/>
          </a:xfrm>
          <a:prstGeom prst="rect">
            <a:avLst/>
          </a:prstGeom>
          <a:noFill/>
        </p:spPr>
        <p:txBody>
          <a:bodyPr wrap="square" rtlCol="0">
            <a:spAutoFit/>
          </a:bodyPr>
          <a:lstStyle/>
          <a:p>
            <a:r>
              <a:rPr lang="en-US" sz="6600" dirty="0">
                <a:solidFill>
                  <a:schemeClr val="bg1"/>
                </a:solidFill>
                <a:latin typeface="Times New Roman" panose="02020603050405020304" pitchFamily="18" charset="0"/>
                <a:cs typeface="Times New Roman" panose="02020603050405020304" pitchFamily="18" charset="0"/>
              </a:rPr>
              <a:t>A resounding YES!</a:t>
            </a:r>
          </a:p>
        </p:txBody>
      </p:sp>
      <p:pic>
        <p:nvPicPr>
          <p:cNvPr id="7" name="Picture 6">
            <a:extLst>
              <a:ext uri="{FF2B5EF4-FFF2-40B4-BE49-F238E27FC236}">
                <a16:creationId xmlns:a16="http://schemas.microsoft.com/office/drawing/2014/main" id="{AEF324ED-751C-A8D9-1AE6-C817152895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201525" cy="6858000"/>
          </a:xfrm>
          <a:prstGeom prst="rect">
            <a:avLst/>
          </a:prstGeom>
        </p:spPr>
      </p:pic>
      <p:sp>
        <p:nvSpPr>
          <p:cNvPr id="9" name="TextBox 8">
            <a:extLst>
              <a:ext uri="{FF2B5EF4-FFF2-40B4-BE49-F238E27FC236}">
                <a16:creationId xmlns:a16="http://schemas.microsoft.com/office/drawing/2014/main" id="{92E039B3-CE19-8E1C-B8D5-820589F89AE7}"/>
              </a:ext>
            </a:extLst>
          </p:cNvPr>
          <p:cNvSpPr txBox="1"/>
          <p:nvPr/>
        </p:nvSpPr>
        <p:spPr>
          <a:xfrm>
            <a:off x="2971800" y="5475684"/>
            <a:ext cx="6705600" cy="923330"/>
          </a:xfrm>
          <a:prstGeom prst="rect">
            <a:avLst/>
          </a:prstGeom>
          <a:solidFill>
            <a:schemeClr val="tx1"/>
          </a:solidFill>
        </p:spPr>
        <p:txBody>
          <a:bodyPr wrap="square">
            <a:spAutoFit/>
          </a:bodyPr>
          <a:lstStyle/>
          <a:p>
            <a:r>
              <a:rPr lang="en-US" sz="5400" dirty="0">
                <a:solidFill>
                  <a:schemeClr val="bg1"/>
                </a:solidFill>
                <a:latin typeface="Times New Roman" panose="02020603050405020304" pitchFamily="18" charset="0"/>
                <a:cs typeface="Times New Roman" panose="02020603050405020304" pitchFamily="18" charset="0"/>
              </a:rPr>
              <a:t>A resounding yes!</a:t>
            </a:r>
          </a:p>
        </p:txBody>
      </p:sp>
    </p:spTree>
    <p:extLst>
      <p:ext uri="{BB962C8B-B14F-4D97-AF65-F5344CB8AC3E}">
        <p14:creationId xmlns:p14="http://schemas.microsoft.com/office/powerpoint/2010/main" val="1222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5FC9C36A-6CAB-1C61-5892-73085A958C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6" y="0"/>
            <a:ext cx="12201525" cy="6863358"/>
          </a:xfrm>
          <a:prstGeom prst="rect">
            <a:avLst/>
          </a:prstGeom>
        </p:spPr>
      </p:pic>
      <p:sp>
        <p:nvSpPr>
          <p:cNvPr id="6" name="TextBox 5">
            <a:extLst>
              <a:ext uri="{FF2B5EF4-FFF2-40B4-BE49-F238E27FC236}">
                <a16:creationId xmlns:a16="http://schemas.microsoft.com/office/drawing/2014/main" id="{2DE11CAB-7095-2D09-BE76-8EFB417AF346}"/>
              </a:ext>
            </a:extLst>
          </p:cNvPr>
          <p:cNvSpPr txBox="1"/>
          <p:nvPr/>
        </p:nvSpPr>
        <p:spPr>
          <a:xfrm>
            <a:off x="438150" y="5000626"/>
            <a:ext cx="11134725" cy="1569660"/>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 few questions to ask yourself: 1) can we continue down this moral decay and continue as a nation? 2) can we continue on down this path of financial debt? 3) is our hope in American politics or the God that America was founded upon? 4) can we stop Bible prophecy?  5) is America listed in Bible prophecy?</a:t>
            </a:r>
          </a:p>
        </p:txBody>
      </p:sp>
      <p:pic>
        <p:nvPicPr>
          <p:cNvPr id="11" name="Picture 10">
            <a:extLst>
              <a:ext uri="{FF2B5EF4-FFF2-40B4-BE49-F238E27FC236}">
                <a16:creationId xmlns:a16="http://schemas.microsoft.com/office/drawing/2014/main" id="{05158F0D-A2F1-4B7C-FF05-465B5A47CF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068176" cy="6848354"/>
          </a:xfrm>
          <a:prstGeom prst="rect">
            <a:avLst/>
          </a:prstGeom>
        </p:spPr>
      </p:pic>
      <p:sp>
        <p:nvSpPr>
          <p:cNvPr id="12" name="TextBox 11">
            <a:extLst>
              <a:ext uri="{FF2B5EF4-FFF2-40B4-BE49-F238E27FC236}">
                <a16:creationId xmlns:a16="http://schemas.microsoft.com/office/drawing/2014/main" id="{8CEBC7FE-F21E-1AD6-31EA-123BCFC07998}"/>
              </a:ext>
            </a:extLst>
          </p:cNvPr>
          <p:cNvSpPr txBox="1"/>
          <p:nvPr/>
        </p:nvSpPr>
        <p:spPr>
          <a:xfrm>
            <a:off x="1133475" y="1225927"/>
            <a:ext cx="8582025" cy="5016758"/>
          </a:xfrm>
          <a:prstGeom prst="rect">
            <a:avLst/>
          </a:prstGeom>
          <a:noFill/>
        </p:spPr>
        <p:txBody>
          <a:bodyPr wrap="square" rtlCol="0">
            <a:spAutoFit/>
          </a:bodyPr>
          <a:lstStyle/>
          <a:p>
            <a:r>
              <a:rPr lang="en-US" sz="3200" dirty="0">
                <a:solidFill>
                  <a:schemeClr val="bg1"/>
                </a:solidFill>
                <a:latin typeface="Times New Roman" panose="02020603050405020304" pitchFamily="18" charset="0"/>
                <a:cs typeface="Times New Roman" panose="02020603050405020304" pitchFamily="18" charset="0"/>
              </a:rPr>
              <a:t>A few questions to ask yourself: </a:t>
            </a:r>
          </a:p>
          <a:p>
            <a:pPr marL="514350" indent="-514350">
              <a:buAutoNum type="arabicParenR"/>
            </a:pPr>
            <a:r>
              <a:rPr lang="en-US" sz="3200" dirty="0">
                <a:solidFill>
                  <a:schemeClr val="bg1"/>
                </a:solidFill>
                <a:latin typeface="Times New Roman" panose="02020603050405020304" pitchFamily="18" charset="0"/>
                <a:cs typeface="Times New Roman" panose="02020603050405020304" pitchFamily="18" charset="0"/>
              </a:rPr>
              <a:t>can we continue down this moral decay and continue as a nation? </a:t>
            </a:r>
          </a:p>
          <a:p>
            <a:pPr marL="514350" indent="-514350">
              <a:buAutoNum type="arabicParenR"/>
            </a:pPr>
            <a:r>
              <a:rPr lang="en-US" sz="3200" dirty="0">
                <a:solidFill>
                  <a:schemeClr val="bg1"/>
                </a:solidFill>
                <a:latin typeface="Times New Roman" panose="02020603050405020304" pitchFamily="18" charset="0"/>
                <a:cs typeface="Times New Roman" panose="02020603050405020304" pitchFamily="18" charset="0"/>
              </a:rPr>
              <a:t>can we continue on down this path of financial debt? </a:t>
            </a:r>
          </a:p>
          <a:p>
            <a:pPr marL="514350" indent="-514350">
              <a:buAutoNum type="arabicParenR"/>
            </a:pPr>
            <a:r>
              <a:rPr lang="en-US" sz="3200" dirty="0">
                <a:solidFill>
                  <a:schemeClr val="bg1"/>
                </a:solidFill>
                <a:latin typeface="Times New Roman" panose="02020603050405020304" pitchFamily="18" charset="0"/>
                <a:cs typeface="Times New Roman" panose="02020603050405020304" pitchFamily="18" charset="0"/>
              </a:rPr>
              <a:t>is our hope in American politics or the God that America was founded upon? </a:t>
            </a:r>
          </a:p>
          <a:p>
            <a:pPr marL="514350" indent="-514350">
              <a:buAutoNum type="arabicParenR"/>
            </a:pPr>
            <a:r>
              <a:rPr lang="en-US" sz="3200" dirty="0">
                <a:solidFill>
                  <a:schemeClr val="bg1"/>
                </a:solidFill>
                <a:latin typeface="Times New Roman" panose="02020603050405020304" pitchFamily="18" charset="0"/>
                <a:cs typeface="Times New Roman" panose="02020603050405020304" pitchFamily="18" charset="0"/>
              </a:rPr>
              <a:t>can we stop Bible prophecy?  </a:t>
            </a:r>
          </a:p>
          <a:p>
            <a:pPr marL="514350" indent="-514350">
              <a:buAutoNum type="arabicParenR"/>
            </a:pPr>
            <a:r>
              <a:rPr lang="en-US" sz="3200">
                <a:solidFill>
                  <a:schemeClr val="bg1"/>
                </a:solidFill>
                <a:latin typeface="Times New Roman" panose="02020603050405020304" pitchFamily="18" charset="0"/>
                <a:cs typeface="Times New Roman" panose="02020603050405020304" pitchFamily="18" charset="0"/>
              </a:rPr>
              <a:t>is </a:t>
            </a:r>
            <a:r>
              <a:rPr lang="en-US" sz="3200" dirty="0">
                <a:solidFill>
                  <a:schemeClr val="bg1"/>
                </a:solidFill>
                <a:latin typeface="Times New Roman" panose="02020603050405020304" pitchFamily="18" charset="0"/>
                <a:cs typeface="Times New Roman" panose="02020603050405020304" pitchFamily="18" charset="0"/>
              </a:rPr>
              <a:t>America listed in Bible prophecy?</a:t>
            </a:r>
          </a:p>
          <a:p>
            <a:endParaRPr lang="en-US" sz="3200" dirty="0"/>
          </a:p>
        </p:txBody>
      </p:sp>
    </p:spTree>
    <p:extLst>
      <p:ext uri="{BB962C8B-B14F-4D97-AF65-F5344CB8AC3E}">
        <p14:creationId xmlns:p14="http://schemas.microsoft.com/office/powerpoint/2010/main" val="3641583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12C11-1357-A079-4513-0DA9D1C6A34B}"/>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4B52439B-90F1-8FFB-AD4F-07527C459C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10" name="TextBox 9">
            <a:extLst>
              <a:ext uri="{FF2B5EF4-FFF2-40B4-BE49-F238E27FC236}">
                <a16:creationId xmlns:a16="http://schemas.microsoft.com/office/drawing/2014/main" id="{CB9236FB-1FEA-1171-5F6B-6F4EE2B2C6F4}"/>
              </a:ext>
            </a:extLst>
          </p:cNvPr>
          <p:cNvSpPr txBox="1"/>
          <p:nvPr/>
        </p:nvSpPr>
        <p:spPr>
          <a:xfrm>
            <a:off x="685799" y="914400"/>
            <a:ext cx="10515599" cy="769441"/>
          </a:xfrm>
          <a:prstGeom prst="rect">
            <a:avLst/>
          </a:prstGeom>
          <a:noFill/>
        </p:spPr>
        <p:txBody>
          <a:bodyPr wrap="square" rtlCol="0">
            <a:spAutoFit/>
          </a:bodyPr>
          <a:lstStyle/>
          <a:p>
            <a:r>
              <a:rPr lang="en-US" sz="4400" dirty="0">
                <a:solidFill>
                  <a:schemeClr val="bg1"/>
                </a:solidFill>
                <a:latin typeface="Mistral" panose="03090702030407020403" pitchFamily="66" charset="0"/>
              </a:rPr>
              <a:t>Washington’s Farewell Address warned us of moral decay</a:t>
            </a:r>
          </a:p>
        </p:txBody>
      </p:sp>
      <p:sp>
        <p:nvSpPr>
          <p:cNvPr id="11" name="TextBox 10">
            <a:extLst>
              <a:ext uri="{FF2B5EF4-FFF2-40B4-BE49-F238E27FC236}">
                <a16:creationId xmlns:a16="http://schemas.microsoft.com/office/drawing/2014/main" id="{D573527C-4441-6EF4-1161-B65E11DE7FB0}"/>
              </a:ext>
            </a:extLst>
          </p:cNvPr>
          <p:cNvSpPr txBox="1"/>
          <p:nvPr/>
        </p:nvSpPr>
        <p:spPr>
          <a:xfrm>
            <a:off x="4895850" y="2152650"/>
            <a:ext cx="5534025" cy="2031325"/>
          </a:xfrm>
          <a:prstGeom prst="rect">
            <a:avLst/>
          </a:prstGeom>
          <a:noFill/>
        </p:spPr>
        <p:txBody>
          <a:bodyPr wrap="square" rtlCol="0">
            <a:spAutoFit/>
          </a:bodyPr>
          <a:lstStyle/>
          <a:p>
            <a:r>
              <a:rPr lang="en-US" b="1" i="0" dirty="0">
                <a:solidFill>
                  <a:srgbClr val="111111"/>
                </a:solidFill>
                <a:effectLst/>
                <a:latin typeface="Roboto" panose="02000000000000000000" pitchFamily="2" charset="0"/>
              </a:rPr>
              <a:t> September 19, 1796</a:t>
            </a:r>
            <a:r>
              <a:rPr lang="en-US" b="0" i="0" dirty="0">
                <a:solidFill>
                  <a:srgbClr val="111111"/>
                </a:solidFill>
                <a:effectLst/>
                <a:latin typeface="Roboto" panose="02000000000000000000" pitchFamily="2" charset="0"/>
              </a:rPr>
              <a:t>, Washington said: The propitious smiles of Heaven can never be expected on a nation that disregards the eternal rules of right and order which Heaven itself has ordained. … Of all the dispositions and habits which lead to political prosperity, religion and morality are indispensable supports.</a:t>
            </a:r>
            <a:endParaRPr lang="en-US" dirty="0"/>
          </a:p>
        </p:txBody>
      </p:sp>
      <p:pic>
        <p:nvPicPr>
          <p:cNvPr id="13" name="Picture 12">
            <a:extLst>
              <a:ext uri="{FF2B5EF4-FFF2-40B4-BE49-F238E27FC236}">
                <a16:creationId xmlns:a16="http://schemas.microsoft.com/office/drawing/2014/main" id="{E2882F1D-53C9-4EE6-F8C1-DC18CADBD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287"/>
            <a:ext cx="12191999" cy="6829425"/>
          </a:xfrm>
          <a:prstGeom prst="rect">
            <a:avLst/>
          </a:prstGeom>
        </p:spPr>
      </p:pic>
      <p:sp>
        <p:nvSpPr>
          <p:cNvPr id="14" name="TextBox 13">
            <a:extLst>
              <a:ext uri="{FF2B5EF4-FFF2-40B4-BE49-F238E27FC236}">
                <a16:creationId xmlns:a16="http://schemas.microsoft.com/office/drawing/2014/main" id="{16AB71E6-C7DD-C39A-BCE9-4F34FD161C04}"/>
              </a:ext>
            </a:extLst>
          </p:cNvPr>
          <p:cNvSpPr txBox="1"/>
          <p:nvPr/>
        </p:nvSpPr>
        <p:spPr>
          <a:xfrm>
            <a:off x="323850" y="188147"/>
            <a:ext cx="2314575" cy="3539430"/>
          </a:xfrm>
          <a:prstGeom prst="rect">
            <a:avLst/>
          </a:prstGeom>
          <a:solidFill>
            <a:schemeClr val="accent2">
              <a:lumMod val="50000"/>
            </a:schemeClr>
          </a:solidFill>
        </p:spPr>
        <p:txBody>
          <a:bodyPr wrap="square" rtlCol="0">
            <a:spAutoFit/>
          </a:bodyPr>
          <a:lstStyle/>
          <a:p>
            <a:pPr algn="ctr"/>
            <a:r>
              <a:rPr lang="en-US" sz="3200" dirty="0">
                <a:solidFill>
                  <a:schemeClr val="bg1"/>
                </a:solidFill>
                <a:latin typeface="Mistral" panose="03090702030407020403" pitchFamily="66" charset="0"/>
              </a:rPr>
              <a:t>Washington’s Farewell Address warned of a moral decay and what would happen to America</a:t>
            </a:r>
          </a:p>
        </p:txBody>
      </p:sp>
      <p:sp>
        <p:nvSpPr>
          <p:cNvPr id="15" name="TextBox 14">
            <a:extLst>
              <a:ext uri="{FF2B5EF4-FFF2-40B4-BE49-F238E27FC236}">
                <a16:creationId xmlns:a16="http://schemas.microsoft.com/office/drawing/2014/main" id="{85A1F2F6-991E-7CB9-E1A6-BBF193EA3D14}"/>
              </a:ext>
            </a:extLst>
          </p:cNvPr>
          <p:cNvSpPr txBox="1"/>
          <p:nvPr/>
        </p:nvSpPr>
        <p:spPr>
          <a:xfrm>
            <a:off x="8220075" y="2568445"/>
            <a:ext cx="3648075" cy="4154984"/>
          </a:xfrm>
          <a:prstGeom prst="rect">
            <a:avLst/>
          </a:prstGeom>
          <a:solidFill>
            <a:schemeClr val="accent2">
              <a:lumMod val="50000"/>
            </a:schemeClr>
          </a:solidFill>
        </p:spPr>
        <p:txBody>
          <a:bodyPr wrap="square" rtlCol="0">
            <a:spAutoFit/>
          </a:bodyPr>
          <a:lstStyle/>
          <a:p>
            <a:r>
              <a:rPr lang="en-US" sz="2400" b="0" i="0" dirty="0">
                <a:solidFill>
                  <a:schemeClr val="bg1"/>
                </a:solidFill>
                <a:effectLst/>
                <a:latin typeface="Times New Roman" panose="02020603050405020304" pitchFamily="18" charset="0"/>
                <a:cs typeface="Times New Roman" panose="02020603050405020304" pitchFamily="18" charset="0"/>
              </a:rPr>
              <a:t>“The propitious smiles of Heaven can never be expected on a nation that disregards the eternal rules of right and order which Heaven itself has ordained. … Of all the dispositions and habits which lead to political prosperity, religion and morality are indispensable supports.”</a:t>
            </a:r>
            <a:endParaRPr lang="en-US" sz="2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72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169C6-34C8-1C13-03EA-1BFDBE0F256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59A0854C-FC06-FD04-E09A-EBED452E8A55}"/>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2DE11CAB-7095-2D09-BE76-8EFB417AF346}"/>
              </a:ext>
            </a:extLst>
          </p:cNvPr>
          <p:cNvSpPr txBox="1"/>
          <p:nvPr/>
        </p:nvSpPr>
        <p:spPr>
          <a:xfrm>
            <a:off x="438150" y="5000626"/>
            <a:ext cx="11134725" cy="1569660"/>
          </a:xfrm>
          <a:prstGeom prst="rect">
            <a:avLst/>
          </a:prstGeom>
          <a:noFill/>
        </p:spPr>
        <p:txBody>
          <a:bodyPr wrap="square" rtlCol="0">
            <a:spAutoFit/>
          </a:bodyPr>
          <a:lstStyle/>
          <a:p>
            <a:r>
              <a:rPr lang="en-US" sz="2400" dirty="0">
                <a:solidFill>
                  <a:schemeClr val="bg1"/>
                </a:solidFill>
                <a:latin typeface="Times New Roman" panose="02020603050405020304" pitchFamily="18" charset="0"/>
                <a:cs typeface="Times New Roman" panose="02020603050405020304" pitchFamily="18" charset="0"/>
              </a:rPr>
              <a:t>A few questions to ask yourself: 1) can we continue down this moral decay and continue as a nation? 2) can we continue on down this path of financial debt? 3) is our hope in American politics or the God that America was founded upon? 4) can we stop Bible prophecy?  5) is America listed in Bible prophecy?</a:t>
            </a:r>
          </a:p>
        </p:txBody>
      </p:sp>
      <p:pic>
        <p:nvPicPr>
          <p:cNvPr id="9" name="Picture 8">
            <a:extLst>
              <a:ext uri="{FF2B5EF4-FFF2-40B4-BE49-F238E27FC236}">
                <a16:creationId xmlns:a16="http://schemas.microsoft.com/office/drawing/2014/main" id="{39A8E991-2804-9FBE-B153-F15C79D78C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4339C1C9-E234-B5B2-F341-5FE2FB8285F7}"/>
              </a:ext>
            </a:extLst>
          </p:cNvPr>
          <p:cNvSpPr txBox="1"/>
          <p:nvPr/>
        </p:nvSpPr>
        <p:spPr>
          <a:xfrm>
            <a:off x="5638800" y="1438275"/>
            <a:ext cx="5133975" cy="4524315"/>
          </a:xfrm>
          <a:prstGeom prst="rect">
            <a:avLst/>
          </a:prstGeom>
          <a:solidFill>
            <a:schemeClr val="bg1"/>
          </a:solidFill>
        </p:spPr>
        <p:txBody>
          <a:bodyPr wrap="square" rtlCol="0">
            <a:spAutoFit/>
          </a:bodyPr>
          <a:lstStyle/>
          <a:p>
            <a:r>
              <a:rPr lang="en-US" dirty="0">
                <a:solidFill>
                  <a:srgbClr val="800000"/>
                </a:solidFill>
                <a:latin typeface="Times New Roman" panose="02020603050405020304" pitchFamily="18" charset="0"/>
                <a:cs typeface="Times New Roman" panose="02020603050405020304" pitchFamily="18" charset="0"/>
              </a:rPr>
              <a:t>To God and to Posterity I want to be found faithful.  As a citizen of Heaven and a citizen of America, I want to be a good steward of The Gospel, America, and the liberties obtained by serving Christ and living in one of the greatest countries on earth!</a:t>
            </a:r>
          </a:p>
          <a:p>
            <a:endParaRPr lang="en-US" dirty="0">
              <a:solidFill>
                <a:srgbClr val="800000"/>
              </a:solidFill>
              <a:latin typeface="Times New Roman" panose="02020603050405020304" pitchFamily="18" charset="0"/>
              <a:cs typeface="Times New Roman" panose="02020603050405020304" pitchFamily="18" charset="0"/>
            </a:endParaRPr>
          </a:p>
          <a:p>
            <a:r>
              <a:rPr lang="en-US" dirty="0">
                <a:solidFill>
                  <a:srgbClr val="800000"/>
                </a:solidFill>
                <a:latin typeface="Times New Roman" panose="02020603050405020304" pitchFamily="18" charset="0"/>
                <a:cs typeface="Times New Roman" panose="02020603050405020304" pitchFamily="18" charset="0"/>
              </a:rPr>
              <a:t>I must recognize that America is not listed in Bible prophecy, and she could fall in our lifetime as Bible prophecy is happening before our eyes.  Whether it is the moral decay, the looming financial calamity, the one world religion center opening in 2022, and the globalist movement to have a one world government by 2030, there is still hope.  </a:t>
            </a:r>
          </a:p>
          <a:p>
            <a:endParaRPr lang="en-US" dirty="0">
              <a:solidFill>
                <a:srgbClr val="800000"/>
              </a:solidFill>
              <a:latin typeface="Times New Roman" panose="02020603050405020304" pitchFamily="18" charset="0"/>
              <a:cs typeface="Times New Roman" panose="02020603050405020304" pitchFamily="18" charset="0"/>
            </a:endParaRPr>
          </a:p>
          <a:p>
            <a:r>
              <a:rPr lang="en-US" dirty="0">
                <a:solidFill>
                  <a:srgbClr val="800000"/>
                </a:solidFill>
                <a:latin typeface="Times New Roman" panose="02020603050405020304" pitchFamily="18" charset="0"/>
                <a:cs typeface="Times New Roman" panose="02020603050405020304" pitchFamily="18" charset="0"/>
              </a:rPr>
              <a:t>My hope is not in the donkey or the elephant, but in the lamb.</a:t>
            </a:r>
          </a:p>
        </p:txBody>
      </p:sp>
    </p:spTree>
    <p:extLst>
      <p:ext uri="{BB962C8B-B14F-4D97-AF65-F5344CB8AC3E}">
        <p14:creationId xmlns:p14="http://schemas.microsoft.com/office/powerpoint/2010/main" val="2494640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595D0-9A85-3723-97C2-29FF7280532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D8D78FA4-61D8-BC43-B48A-199219349A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a:extLst>
              <a:ext uri="{FF2B5EF4-FFF2-40B4-BE49-F238E27FC236}">
                <a16:creationId xmlns:a16="http://schemas.microsoft.com/office/drawing/2014/main" id="{2EED7E0B-1C52-7AD6-4099-51349FA9C9A0}"/>
              </a:ext>
            </a:extLst>
          </p:cNvPr>
          <p:cNvSpPr txBox="1"/>
          <p:nvPr/>
        </p:nvSpPr>
        <p:spPr>
          <a:xfrm>
            <a:off x="416560" y="3545840"/>
            <a:ext cx="11602720" cy="3139321"/>
          </a:xfrm>
          <a:prstGeom prst="rect">
            <a:avLst/>
          </a:prstGeom>
          <a:solidFill>
            <a:schemeClr val="tx1"/>
          </a:solidFill>
        </p:spPr>
        <p:txBody>
          <a:bodyPr wrap="square" rtlCol="0">
            <a:spAutoFit/>
          </a:bodyPr>
          <a:lstStyle/>
          <a:p>
            <a:r>
              <a:rPr lang="en-US" dirty="0">
                <a:solidFill>
                  <a:schemeClr val="bg1"/>
                </a:solidFill>
                <a:latin typeface="Times New Roman" panose="02020603050405020304" pitchFamily="18" charset="0"/>
                <a:cs typeface="Times New Roman" panose="02020603050405020304" pitchFamily="18" charset="0"/>
              </a:rPr>
              <a:t>The Good News of Jesus Christ is not just about the Cross at Calvary.  The Good News is that Jesus Christ was the atoning sacrifice for all sins for all of humankind, and on the Cross, he paid my debt and your debt.  Jesus Christ was born of the Virgin Mary, lived a sinless life, went to Calvary, rose on the Third Day, and is pleading our innocence to God The Father.  The Good News is that Jesus Christ will be coming back one day.  His return could be soon.  It is imminent.</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I would encourage all folks to study prophecy.  1/3 of the Bible is prophecy, and if one is not studying prophecy, this will change one’s worldview.  If one is not studying prophecy, one is not under the full counsel of God.</a:t>
            </a:r>
          </a:p>
          <a:p>
            <a:endParaRPr lang="en-US" dirty="0">
              <a:solidFill>
                <a:schemeClr val="bg1"/>
              </a:solidFill>
              <a:latin typeface="Times New Roman" panose="02020603050405020304" pitchFamily="18" charset="0"/>
              <a:cs typeface="Times New Roman" panose="02020603050405020304" pitchFamily="18" charset="0"/>
            </a:endParaRPr>
          </a:p>
          <a:p>
            <a:r>
              <a:rPr lang="en-US" dirty="0">
                <a:solidFill>
                  <a:schemeClr val="bg1"/>
                </a:solidFill>
                <a:latin typeface="Times New Roman" panose="02020603050405020304" pitchFamily="18" charset="0"/>
                <a:cs typeface="Times New Roman" panose="02020603050405020304" pitchFamily="18" charset="0"/>
              </a:rPr>
              <a:t>Some may be concerned for the times in which we live, but prophecy is meant to bless us.  Revelation 1:3: “</a:t>
            </a:r>
            <a:r>
              <a:rPr lang="en-US" b="1" i="0" baseline="30000" dirty="0">
                <a:solidFill>
                  <a:schemeClr val="bg1"/>
                </a:solidFill>
                <a:effectLst/>
                <a:latin typeface="Times New Roman" panose="02020603050405020304" pitchFamily="18" charset="0"/>
                <a:cs typeface="Times New Roman" panose="02020603050405020304" pitchFamily="18" charset="0"/>
              </a:rPr>
              <a:t>3 </a:t>
            </a:r>
            <a:r>
              <a:rPr lang="en-US" b="0" i="0" dirty="0">
                <a:solidFill>
                  <a:schemeClr val="bg1"/>
                </a:solidFill>
                <a:effectLst/>
                <a:latin typeface="Times New Roman" panose="02020603050405020304" pitchFamily="18" charset="0"/>
                <a:cs typeface="Times New Roman" panose="02020603050405020304" pitchFamily="18" charset="0"/>
              </a:rPr>
              <a:t>Blessed is the one who reads, and those who hear the words of the prophecy and </a:t>
            </a:r>
            <a:r>
              <a:rPr lang="en-US" b="0" i="0" baseline="30000" dirty="0">
                <a:solidFill>
                  <a:schemeClr val="bg1"/>
                </a:solidFill>
                <a:effectLst/>
                <a:latin typeface="Times New Roman" panose="02020603050405020304" pitchFamily="18" charset="0"/>
                <a:cs typeface="Times New Roman" panose="02020603050405020304" pitchFamily="18" charset="0"/>
              </a:rPr>
              <a:t>[</a:t>
            </a:r>
            <a:r>
              <a:rPr lang="en-US" b="0" i="0" baseline="30000" dirty="0">
                <a:solidFill>
                  <a:schemeClr val="bg1"/>
                </a:solidFill>
                <a:effectLst/>
                <a:latin typeface="Times New Roman" panose="02020603050405020304" pitchFamily="18" charset="0"/>
                <a:cs typeface="Times New Roman" panose="02020603050405020304" pitchFamily="18" charset="0"/>
                <a:hlinkClick r:id="rId3" tooltip="See footnote a">
                  <a:extLst>
                    <a:ext uri="{A12FA001-AC4F-418D-AE19-62706E023703}">
                      <ahyp:hlinkClr xmlns:ahyp="http://schemas.microsoft.com/office/drawing/2018/hyperlinkcolor" val="tx"/>
                    </a:ext>
                  </a:extLst>
                </a:hlinkClick>
              </a:rPr>
              <a:t>a</a:t>
            </a:r>
            <a:r>
              <a:rPr lang="en-US" b="0" i="0" baseline="30000" dirty="0">
                <a:solidFill>
                  <a:schemeClr val="bg1"/>
                </a:solidFill>
                <a:effectLst/>
                <a:latin typeface="Times New Roman" panose="02020603050405020304" pitchFamily="18" charset="0"/>
                <a:cs typeface="Times New Roman" panose="02020603050405020304" pitchFamily="18" charset="0"/>
              </a:rPr>
              <a:t>]</a:t>
            </a:r>
            <a:r>
              <a:rPr lang="en-US" b="0" i="0" dirty="0">
                <a:solidFill>
                  <a:schemeClr val="bg1"/>
                </a:solidFill>
                <a:effectLst/>
                <a:latin typeface="Times New Roman" panose="02020603050405020304" pitchFamily="18" charset="0"/>
                <a:cs typeface="Times New Roman" panose="02020603050405020304" pitchFamily="18" charset="0"/>
              </a:rPr>
              <a:t>keep the things which are written in it; for the time is near.”</a:t>
            </a:r>
            <a:endParaRPr lang="en-US"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5258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415D12-A7AA-F637-9BE5-984571280826}"/>
              </a:ext>
            </a:extLst>
          </p:cNvPr>
          <p:cNvSpPr txBox="1"/>
          <p:nvPr/>
        </p:nvSpPr>
        <p:spPr>
          <a:xfrm>
            <a:off x="6492242" y="2228671"/>
            <a:ext cx="5364478" cy="1754326"/>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Get in to the Bible today!</a:t>
            </a:r>
          </a:p>
          <a:p>
            <a:endParaRPr lang="en-US" sz="3600" dirty="0">
              <a:solidFill>
                <a:schemeClr val="bg1"/>
              </a:solidFill>
              <a:latin typeface="Times New Roman" panose="02020603050405020304" pitchFamily="18" charset="0"/>
              <a:cs typeface="Times New Roman" panose="02020603050405020304" pitchFamily="18" charset="0"/>
            </a:endParaRPr>
          </a:p>
          <a:p>
            <a:r>
              <a:rPr lang="en-US" sz="3600" dirty="0">
                <a:solidFill>
                  <a:schemeClr val="bg1"/>
                </a:solidFill>
                <a:latin typeface="Times New Roman" panose="02020603050405020304" pitchFamily="18" charset="0"/>
                <a:cs typeface="Times New Roman" panose="02020603050405020304" pitchFamily="18" charset="0"/>
              </a:rPr>
              <a:t>Questions?  Please ask.</a:t>
            </a:r>
          </a:p>
        </p:txBody>
      </p:sp>
      <p:pic>
        <p:nvPicPr>
          <p:cNvPr id="4" name="Picture 3">
            <a:extLst>
              <a:ext uri="{FF2B5EF4-FFF2-40B4-BE49-F238E27FC236}">
                <a16:creationId xmlns:a16="http://schemas.microsoft.com/office/drawing/2014/main" id="{7A3CEF5A-40D9-2172-5E71-4D087E9F82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7440" y="376494"/>
            <a:ext cx="4988560" cy="5807991"/>
          </a:xfrm>
          <a:prstGeom prst="rect">
            <a:avLst/>
          </a:prstGeom>
        </p:spPr>
      </p:pic>
    </p:spTree>
    <p:extLst>
      <p:ext uri="{BB962C8B-B14F-4D97-AF65-F5344CB8AC3E}">
        <p14:creationId xmlns:p14="http://schemas.microsoft.com/office/powerpoint/2010/main" val="11214814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272C3C0-CE51-0836-3FB8-E71B7A08B90F}"/>
              </a:ext>
            </a:extLst>
          </p:cNvPr>
          <p:cNvSpPr txBox="1"/>
          <p:nvPr/>
        </p:nvSpPr>
        <p:spPr>
          <a:xfrm>
            <a:off x="1087120" y="304800"/>
            <a:ext cx="9723120" cy="1569660"/>
          </a:xfrm>
          <a:prstGeom prst="rect">
            <a:avLst/>
          </a:prstGeom>
          <a:noFill/>
        </p:spPr>
        <p:txBody>
          <a:bodyPr wrap="square" rtlCol="0">
            <a:spAutoFit/>
          </a:bodyPr>
          <a:lstStyle/>
          <a:p>
            <a:pPr algn="ctr"/>
            <a:r>
              <a:rPr lang="en-US" sz="4800" dirty="0">
                <a:solidFill>
                  <a:schemeClr val="bg1"/>
                </a:solidFill>
                <a:latin typeface="Mistral" panose="03090702030407020403" pitchFamily="66" charset="0"/>
              </a:rPr>
              <a:t>Prophecy Online Academy by Dr. David Jeremiah of Turning Point Ministries</a:t>
            </a:r>
          </a:p>
        </p:txBody>
      </p:sp>
      <p:pic>
        <p:nvPicPr>
          <p:cNvPr id="5" name="Picture 4">
            <a:extLst>
              <a:ext uri="{FF2B5EF4-FFF2-40B4-BE49-F238E27FC236}">
                <a16:creationId xmlns:a16="http://schemas.microsoft.com/office/drawing/2014/main" id="{FDC82E47-A6ED-E9A6-F704-3E4B70F74F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620241"/>
            <a:ext cx="4904828" cy="2560320"/>
          </a:xfrm>
          <a:prstGeom prst="rect">
            <a:avLst/>
          </a:prstGeom>
        </p:spPr>
      </p:pic>
      <p:sp>
        <p:nvSpPr>
          <p:cNvPr id="6" name="TextBox 5">
            <a:extLst>
              <a:ext uri="{FF2B5EF4-FFF2-40B4-BE49-F238E27FC236}">
                <a16:creationId xmlns:a16="http://schemas.microsoft.com/office/drawing/2014/main" id="{75415D12-A7AA-F637-9BE5-984571280826}"/>
              </a:ext>
            </a:extLst>
          </p:cNvPr>
          <p:cNvSpPr txBox="1"/>
          <p:nvPr/>
        </p:nvSpPr>
        <p:spPr>
          <a:xfrm>
            <a:off x="1219200" y="5808394"/>
            <a:ext cx="10464800" cy="646331"/>
          </a:xfrm>
          <a:prstGeom prst="rect">
            <a:avLst/>
          </a:prstGeom>
          <a:noFill/>
        </p:spPr>
        <p:txBody>
          <a:bodyPr wrap="square" rtlCol="0">
            <a:spAutoFit/>
          </a:bodyPr>
          <a:lstStyle/>
          <a:p>
            <a:r>
              <a:rPr lang="en-US" sz="3600" dirty="0">
                <a:solidFill>
                  <a:schemeClr val="bg1"/>
                </a:solidFill>
                <a:latin typeface="Times New Roman" panose="02020603050405020304" pitchFamily="18" charset="0"/>
                <a:cs typeface="Times New Roman" panose="02020603050405020304" pitchFamily="18" charset="0"/>
              </a:rPr>
              <a:t>https://www.davidjeremiah.org/this-could-be-the-day</a:t>
            </a:r>
          </a:p>
        </p:txBody>
      </p:sp>
      <p:pic>
        <p:nvPicPr>
          <p:cNvPr id="3" name="Picture 2">
            <a:extLst>
              <a:ext uri="{FF2B5EF4-FFF2-40B4-BE49-F238E27FC236}">
                <a16:creationId xmlns:a16="http://schemas.microsoft.com/office/drawing/2014/main" id="{E4DC3963-77EC-AA6E-173E-87947D19A9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8084" y="2592235"/>
            <a:ext cx="4077036" cy="2707152"/>
          </a:xfrm>
          <a:prstGeom prst="rect">
            <a:avLst/>
          </a:prstGeom>
        </p:spPr>
      </p:pic>
    </p:spTree>
    <p:extLst>
      <p:ext uri="{BB962C8B-B14F-4D97-AF65-F5344CB8AC3E}">
        <p14:creationId xmlns:p14="http://schemas.microsoft.com/office/powerpoint/2010/main" val="146364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3B6C0-45C2-9024-25CB-08306C8C66E2}"/>
              </a:ext>
            </a:extLst>
          </p:cNvPr>
          <p:cNvSpPr>
            <a:spLocks noGrp="1"/>
          </p:cNvSpPr>
          <p:nvPr>
            <p:ph type="title"/>
          </p:nvPr>
        </p:nvSpPr>
        <p:spPr/>
        <p:txBody>
          <a:bodyPr/>
          <a:lstStyle/>
          <a:p>
            <a:endParaRPr lang="en-US"/>
          </a:p>
        </p:txBody>
      </p:sp>
      <p:pic>
        <p:nvPicPr>
          <p:cNvPr id="9" name="Content Placeholder 8">
            <a:extLst>
              <a:ext uri="{FF2B5EF4-FFF2-40B4-BE49-F238E27FC236}">
                <a16:creationId xmlns:a16="http://schemas.microsoft.com/office/drawing/2014/main" id="{FA3C2936-8E94-B1A7-59D1-195717D9D2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331" y="152400"/>
            <a:ext cx="11828669" cy="6705600"/>
          </a:xfrm>
        </p:spPr>
      </p:pic>
    </p:spTree>
    <p:extLst>
      <p:ext uri="{BB962C8B-B14F-4D97-AF65-F5344CB8AC3E}">
        <p14:creationId xmlns:p14="http://schemas.microsoft.com/office/powerpoint/2010/main" val="8501517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807</Words>
  <Application>Microsoft Office PowerPoint</Application>
  <PresentationFormat>Widescreen</PresentationFormat>
  <Paragraphs>43</Paragraphs>
  <Slides>11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Calibri</vt:lpstr>
      <vt:lpstr>Calibri Light</vt:lpstr>
      <vt:lpstr>Mistral</vt:lpstr>
      <vt:lpstr>Roboto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Marcia A Lennick</dc:creator>
  <cp:lastModifiedBy>Marcia A Lennick</cp:lastModifiedBy>
  <cp:revision>158</cp:revision>
  <cp:lastPrinted>2022-05-16T14:04:37Z</cp:lastPrinted>
  <dcterms:created xsi:type="dcterms:W3CDTF">2019-10-12T16:05:08Z</dcterms:created>
  <dcterms:modified xsi:type="dcterms:W3CDTF">2024-02-10T22:09:17Z</dcterms:modified>
</cp:coreProperties>
</file>