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377" r:id="rId3"/>
    <p:sldId id="407" r:id="rId4"/>
    <p:sldId id="409" r:id="rId5"/>
    <p:sldId id="369" r:id="rId6"/>
    <p:sldId id="335" r:id="rId7"/>
    <p:sldId id="336" r:id="rId8"/>
    <p:sldId id="339" r:id="rId9"/>
    <p:sldId id="343" r:id="rId10"/>
    <p:sldId id="367" r:id="rId11"/>
    <p:sldId id="344" r:id="rId12"/>
    <p:sldId id="345" r:id="rId13"/>
    <p:sldId id="346" r:id="rId14"/>
    <p:sldId id="347" r:id="rId15"/>
    <p:sldId id="348" r:id="rId16"/>
    <p:sldId id="349" r:id="rId17"/>
    <p:sldId id="350" r:id="rId18"/>
    <p:sldId id="370" r:id="rId19"/>
    <p:sldId id="412" r:id="rId20"/>
    <p:sldId id="413" r:id="rId21"/>
    <p:sldId id="414" r:id="rId22"/>
    <p:sldId id="368" r:id="rId23"/>
    <p:sldId id="371" r:id="rId24"/>
    <p:sldId id="396" r:id="rId25"/>
    <p:sldId id="397" r:id="rId26"/>
    <p:sldId id="399" r:id="rId27"/>
    <p:sldId id="400" r:id="rId28"/>
    <p:sldId id="401" r:id="rId29"/>
    <p:sldId id="402" r:id="rId30"/>
    <p:sldId id="403" r:id="rId31"/>
    <p:sldId id="404" r:id="rId32"/>
    <p:sldId id="405" r:id="rId33"/>
    <p:sldId id="375" r:id="rId34"/>
    <p:sldId id="379" r:id="rId35"/>
    <p:sldId id="380" r:id="rId36"/>
    <p:sldId id="381" r:id="rId37"/>
    <p:sldId id="382" r:id="rId38"/>
    <p:sldId id="383" r:id="rId39"/>
    <p:sldId id="384" r:id="rId40"/>
    <p:sldId id="373" r:id="rId41"/>
    <p:sldId id="385" r:id="rId42"/>
    <p:sldId id="387" r:id="rId43"/>
    <p:sldId id="386" r:id="rId44"/>
    <p:sldId id="388" r:id="rId45"/>
    <p:sldId id="389" r:id="rId46"/>
    <p:sldId id="390" r:id="rId47"/>
    <p:sldId id="391" r:id="rId48"/>
    <p:sldId id="392" r:id="rId49"/>
    <p:sldId id="393" r:id="rId50"/>
    <p:sldId id="372" r:id="rId51"/>
    <p:sldId id="374" r:id="rId52"/>
    <p:sldId id="395" r:id="rId53"/>
    <p:sldId id="406" r:id="rId54"/>
    <p:sldId id="378" r:id="rId55"/>
    <p:sldId id="410" r:id="rId56"/>
    <p:sldId id="411"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A Lennick" initials="MAL" lastIdx="1" clrIdx="0">
    <p:extLst>
      <p:ext uri="{19B8F6BF-5375-455C-9EA6-DF929625EA0E}">
        <p15:presenceInfo xmlns:p15="http://schemas.microsoft.com/office/powerpoint/2012/main" userId="ac0cf61c49fc8f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1" d="100"/>
          <a:sy n="41"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5T19:24:40.345" idx="1">
    <p:pos x="6515" y="3475"/>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FE7697FC-A66E-4C35-B9DB-2DD176668B1D}" type="datetimeFigureOut">
              <a:rPr lang="en-US" smtClean="0"/>
              <a:t>3/11/2022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F3D6E1B0-310F-4EFA-9045-84BEC7D016CF}" type="slidenum">
              <a:rPr lang="en-US" smtClean="0"/>
              <a:t>‹#›</a:t>
            </a:fld>
            <a:endParaRPr lang="en-US"/>
          </a:p>
        </p:txBody>
      </p:sp>
    </p:spTree>
    <p:extLst>
      <p:ext uri="{BB962C8B-B14F-4D97-AF65-F5344CB8AC3E}">
        <p14:creationId xmlns:p14="http://schemas.microsoft.com/office/powerpoint/2010/main" val="334356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056C10B7-F9D7-479E-A59F-12658BFA3053}" type="datetimeFigureOut">
              <a:rPr lang="en-US" smtClean="0"/>
              <a:t>3/11/2022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DB51978A-CD39-45D8-9292-F57919F7AA63}" type="slidenum">
              <a:rPr lang="en-US" smtClean="0"/>
              <a:t>‹#›</a:t>
            </a:fld>
            <a:endParaRPr lang="en-US"/>
          </a:p>
        </p:txBody>
      </p:sp>
    </p:spTree>
    <p:extLst>
      <p:ext uri="{BB962C8B-B14F-4D97-AF65-F5344CB8AC3E}">
        <p14:creationId xmlns:p14="http://schemas.microsoft.com/office/powerpoint/2010/main" val="8027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a:t>
            </a:fld>
            <a:endParaRPr lang="en-US"/>
          </a:p>
        </p:txBody>
      </p:sp>
    </p:spTree>
    <p:extLst>
      <p:ext uri="{BB962C8B-B14F-4D97-AF65-F5344CB8AC3E}">
        <p14:creationId xmlns:p14="http://schemas.microsoft.com/office/powerpoint/2010/main" val="298409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11</a:t>
            </a:fld>
            <a:endParaRPr lang="en-US"/>
          </a:p>
        </p:txBody>
      </p:sp>
    </p:spTree>
    <p:extLst>
      <p:ext uri="{BB962C8B-B14F-4D97-AF65-F5344CB8AC3E}">
        <p14:creationId xmlns:p14="http://schemas.microsoft.com/office/powerpoint/2010/main" val="915773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12</a:t>
            </a:fld>
            <a:endParaRPr lang="en-US"/>
          </a:p>
        </p:txBody>
      </p:sp>
    </p:spTree>
    <p:extLst>
      <p:ext uri="{BB962C8B-B14F-4D97-AF65-F5344CB8AC3E}">
        <p14:creationId xmlns:p14="http://schemas.microsoft.com/office/powerpoint/2010/main" val="2937211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13</a:t>
            </a:fld>
            <a:endParaRPr lang="en-US"/>
          </a:p>
        </p:txBody>
      </p:sp>
    </p:spTree>
    <p:extLst>
      <p:ext uri="{BB962C8B-B14F-4D97-AF65-F5344CB8AC3E}">
        <p14:creationId xmlns:p14="http://schemas.microsoft.com/office/powerpoint/2010/main" val="262366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14</a:t>
            </a:fld>
            <a:endParaRPr lang="en-US"/>
          </a:p>
        </p:txBody>
      </p:sp>
    </p:spTree>
    <p:extLst>
      <p:ext uri="{BB962C8B-B14F-4D97-AF65-F5344CB8AC3E}">
        <p14:creationId xmlns:p14="http://schemas.microsoft.com/office/powerpoint/2010/main" val="152184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15</a:t>
            </a:fld>
            <a:endParaRPr lang="en-US"/>
          </a:p>
        </p:txBody>
      </p:sp>
    </p:spTree>
    <p:extLst>
      <p:ext uri="{BB962C8B-B14F-4D97-AF65-F5344CB8AC3E}">
        <p14:creationId xmlns:p14="http://schemas.microsoft.com/office/powerpoint/2010/main" val="182680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16</a:t>
            </a:fld>
            <a:endParaRPr lang="en-US"/>
          </a:p>
        </p:txBody>
      </p:sp>
    </p:spTree>
    <p:extLst>
      <p:ext uri="{BB962C8B-B14F-4D97-AF65-F5344CB8AC3E}">
        <p14:creationId xmlns:p14="http://schemas.microsoft.com/office/powerpoint/2010/main" val="2638002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17</a:t>
            </a:fld>
            <a:endParaRPr lang="en-US"/>
          </a:p>
        </p:txBody>
      </p:sp>
    </p:spTree>
    <p:extLst>
      <p:ext uri="{BB962C8B-B14F-4D97-AF65-F5344CB8AC3E}">
        <p14:creationId xmlns:p14="http://schemas.microsoft.com/office/powerpoint/2010/main" val="3526042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18</a:t>
            </a:fld>
            <a:endParaRPr lang="en-US"/>
          </a:p>
        </p:txBody>
      </p:sp>
    </p:spTree>
    <p:extLst>
      <p:ext uri="{BB962C8B-B14F-4D97-AF65-F5344CB8AC3E}">
        <p14:creationId xmlns:p14="http://schemas.microsoft.com/office/powerpoint/2010/main" val="186566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22</a:t>
            </a:fld>
            <a:endParaRPr lang="en-US"/>
          </a:p>
        </p:txBody>
      </p:sp>
    </p:spTree>
    <p:extLst>
      <p:ext uri="{BB962C8B-B14F-4D97-AF65-F5344CB8AC3E}">
        <p14:creationId xmlns:p14="http://schemas.microsoft.com/office/powerpoint/2010/main" val="291504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23</a:t>
            </a:fld>
            <a:endParaRPr lang="en-US"/>
          </a:p>
        </p:txBody>
      </p:sp>
    </p:spTree>
    <p:extLst>
      <p:ext uri="{BB962C8B-B14F-4D97-AF65-F5344CB8AC3E}">
        <p14:creationId xmlns:p14="http://schemas.microsoft.com/office/powerpoint/2010/main" val="110411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2</a:t>
            </a:fld>
            <a:endParaRPr lang="en-US"/>
          </a:p>
        </p:txBody>
      </p:sp>
    </p:spTree>
    <p:extLst>
      <p:ext uri="{BB962C8B-B14F-4D97-AF65-F5344CB8AC3E}">
        <p14:creationId xmlns:p14="http://schemas.microsoft.com/office/powerpoint/2010/main" val="3396610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33</a:t>
            </a:fld>
            <a:endParaRPr lang="en-US"/>
          </a:p>
        </p:txBody>
      </p:sp>
    </p:spTree>
    <p:extLst>
      <p:ext uri="{BB962C8B-B14F-4D97-AF65-F5344CB8AC3E}">
        <p14:creationId xmlns:p14="http://schemas.microsoft.com/office/powerpoint/2010/main" val="2676052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34</a:t>
            </a:fld>
            <a:endParaRPr lang="en-US"/>
          </a:p>
        </p:txBody>
      </p:sp>
    </p:spTree>
    <p:extLst>
      <p:ext uri="{BB962C8B-B14F-4D97-AF65-F5344CB8AC3E}">
        <p14:creationId xmlns:p14="http://schemas.microsoft.com/office/powerpoint/2010/main" val="3431194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35</a:t>
            </a:fld>
            <a:endParaRPr lang="en-US"/>
          </a:p>
        </p:txBody>
      </p:sp>
    </p:spTree>
    <p:extLst>
      <p:ext uri="{BB962C8B-B14F-4D97-AF65-F5344CB8AC3E}">
        <p14:creationId xmlns:p14="http://schemas.microsoft.com/office/powerpoint/2010/main" val="4163940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36</a:t>
            </a:fld>
            <a:endParaRPr lang="en-US"/>
          </a:p>
        </p:txBody>
      </p:sp>
    </p:spTree>
    <p:extLst>
      <p:ext uri="{BB962C8B-B14F-4D97-AF65-F5344CB8AC3E}">
        <p14:creationId xmlns:p14="http://schemas.microsoft.com/office/powerpoint/2010/main" val="2410862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37</a:t>
            </a:fld>
            <a:endParaRPr lang="en-US"/>
          </a:p>
        </p:txBody>
      </p:sp>
    </p:spTree>
    <p:extLst>
      <p:ext uri="{BB962C8B-B14F-4D97-AF65-F5344CB8AC3E}">
        <p14:creationId xmlns:p14="http://schemas.microsoft.com/office/powerpoint/2010/main" val="2190117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38</a:t>
            </a:fld>
            <a:endParaRPr lang="en-US"/>
          </a:p>
        </p:txBody>
      </p:sp>
    </p:spTree>
    <p:extLst>
      <p:ext uri="{BB962C8B-B14F-4D97-AF65-F5344CB8AC3E}">
        <p14:creationId xmlns:p14="http://schemas.microsoft.com/office/powerpoint/2010/main" val="2028382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39</a:t>
            </a:fld>
            <a:endParaRPr lang="en-US"/>
          </a:p>
        </p:txBody>
      </p:sp>
    </p:spTree>
    <p:extLst>
      <p:ext uri="{BB962C8B-B14F-4D97-AF65-F5344CB8AC3E}">
        <p14:creationId xmlns:p14="http://schemas.microsoft.com/office/powerpoint/2010/main" val="131199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40</a:t>
            </a:fld>
            <a:endParaRPr lang="en-US"/>
          </a:p>
        </p:txBody>
      </p:sp>
    </p:spTree>
    <p:extLst>
      <p:ext uri="{BB962C8B-B14F-4D97-AF65-F5344CB8AC3E}">
        <p14:creationId xmlns:p14="http://schemas.microsoft.com/office/powerpoint/2010/main" val="3460015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50</a:t>
            </a:fld>
            <a:endParaRPr lang="en-US"/>
          </a:p>
        </p:txBody>
      </p:sp>
    </p:spTree>
    <p:extLst>
      <p:ext uri="{BB962C8B-B14F-4D97-AF65-F5344CB8AC3E}">
        <p14:creationId xmlns:p14="http://schemas.microsoft.com/office/powerpoint/2010/main" val="129717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51</a:t>
            </a:fld>
            <a:endParaRPr lang="en-US"/>
          </a:p>
        </p:txBody>
      </p:sp>
    </p:spTree>
    <p:extLst>
      <p:ext uri="{BB962C8B-B14F-4D97-AF65-F5344CB8AC3E}">
        <p14:creationId xmlns:p14="http://schemas.microsoft.com/office/powerpoint/2010/main" val="238964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4</a:t>
            </a:fld>
            <a:endParaRPr lang="en-US"/>
          </a:p>
        </p:txBody>
      </p:sp>
    </p:spTree>
    <p:extLst>
      <p:ext uri="{BB962C8B-B14F-4D97-AF65-F5344CB8AC3E}">
        <p14:creationId xmlns:p14="http://schemas.microsoft.com/office/powerpoint/2010/main" val="375793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5</a:t>
            </a:fld>
            <a:endParaRPr lang="en-US"/>
          </a:p>
        </p:txBody>
      </p:sp>
    </p:spTree>
    <p:extLst>
      <p:ext uri="{BB962C8B-B14F-4D97-AF65-F5344CB8AC3E}">
        <p14:creationId xmlns:p14="http://schemas.microsoft.com/office/powerpoint/2010/main" val="130840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6</a:t>
            </a:fld>
            <a:endParaRPr lang="en-US"/>
          </a:p>
        </p:txBody>
      </p:sp>
    </p:spTree>
    <p:extLst>
      <p:ext uri="{BB962C8B-B14F-4D97-AF65-F5344CB8AC3E}">
        <p14:creationId xmlns:p14="http://schemas.microsoft.com/office/powerpoint/2010/main" val="368447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7</a:t>
            </a:fld>
            <a:endParaRPr lang="en-US"/>
          </a:p>
        </p:txBody>
      </p:sp>
    </p:spTree>
    <p:extLst>
      <p:ext uri="{BB962C8B-B14F-4D97-AF65-F5344CB8AC3E}">
        <p14:creationId xmlns:p14="http://schemas.microsoft.com/office/powerpoint/2010/main" val="57548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8</a:t>
            </a:fld>
            <a:endParaRPr lang="en-US"/>
          </a:p>
        </p:txBody>
      </p:sp>
    </p:spTree>
    <p:extLst>
      <p:ext uri="{BB962C8B-B14F-4D97-AF65-F5344CB8AC3E}">
        <p14:creationId xmlns:p14="http://schemas.microsoft.com/office/powerpoint/2010/main" val="140785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9</a:t>
            </a:fld>
            <a:endParaRPr lang="en-US"/>
          </a:p>
        </p:txBody>
      </p:sp>
    </p:spTree>
    <p:extLst>
      <p:ext uri="{BB962C8B-B14F-4D97-AF65-F5344CB8AC3E}">
        <p14:creationId xmlns:p14="http://schemas.microsoft.com/office/powerpoint/2010/main" val="35586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10</a:t>
            </a:fld>
            <a:endParaRPr lang="en-US"/>
          </a:p>
        </p:txBody>
      </p:sp>
    </p:spTree>
    <p:extLst>
      <p:ext uri="{BB962C8B-B14F-4D97-AF65-F5344CB8AC3E}">
        <p14:creationId xmlns:p14="http://schemas.microsoft.com/office/powerpoint/2010/main" val="23401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6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549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6326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2372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467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9354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836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2237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298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279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3/11/2022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68477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usconstitution.net/glossary.html#REPUBLI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fif"/></Relationships>
</file>

<file path=ppt/slides/_rels/slide51.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biblicalcitizens.com/"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bostoncentral.com/activities/landmarks/p1496.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4813"/>
            <a:ext cx="9144000" cy="1934617"/>
          </a:xfrm>
        </p:spPr>
        <p:txBody>
          <a:bodyPr>
            <a:normAutofit/>
          </a:bodyPr>
          <a:lstStyle/>
          <a:p>
            <a:r>
              <a:rPr lang="en-US" sz="6600" dirty="0">
                <a:solidFill>
                  <a:schemeClr val="bg1"/>
                </a:solidFill>
                <a:latin typeface="Mistral" panose="03090702030407020403" pitchFamily="66" charset="0"/>
              </a:rPr>
              <a:t>Voter Registration Drive Training for Churches</a:t>
            </a:r>
          </a:p>
        </p:txBody>
      </p:sp>
      <p:sp>
        <p:nvSpPr>
          <p:cNvPr id="3" name="Subtitle 2"/>
          <p:cNvSpPr>
            <a:spLocks noGrp="1"/>
          </p:cNvSpPr>
          <p:nvPr>
            <p:ph type="subTitle" idx="1"/>
          </p:nvPr>
        </p:nvSpPr>
        <p:spPr>
          <a:xfrm>
            <a:off x="1524000" y="2368446"/>
            <a:ext cx="9144000" cy="1993692"/>
          </a:xfrm>
        </p:spPr>
        <p:txBody>
          <a:bodyPr>
            <a:normAutofit fontScale="92500" lnSpcReduction="20000"/>
          </a:bodyPr>
          <a:lstStyle/>
          <a:p>
            <a:endParaRPr lang="en-US" sz="3600" dirty="0">
              <a:solidFill>
                <a:schemeClr val="bg1"/>
              </a:solidFill>
              <a:latin typeface="Mistral" panose="03090702030407020403" pitchFamily="66" charset="0"/>
            </a:endParaRPr>
          </a:p>
          <a:p>
            <a:r>
              <a:rPr lang="en-US" sz="3600" dirty="0">
                <a:solidFill>
                  <a:schemeClr val="bg1"/>
                </a:solidFill>
                <a:latin typeface="Mistral" panose="03090702030407020403" pitchFamily="66" charset="0"/>
              </a:rPr>
              <a:t>By: Caleb </a:t>
            </a:r>
            <a:r>
              <a:rPr lang="en-US" sz="3600" dirty="0" err="1">
                <a:solidFill>
                  <a:schemeClr val="bg1"/>
                </a:solidFill>
                <a:latin typeface="Mistral" panose="03090702030407020403" pitchFamily="66" charset="0"/>
              </a:rPr>
              <a:t>Oriet</a:t>
            </a:r>
            <a:endParaRPr lang="en-US" sz="3600" dirty="0">
              <a:solidFill>
                <a:schemeClr val="bg1"/>
              </a:solidFill>
              <a:latin typeface="Mistral" panose="03090702030407020403" pitchFamily="66" charset="0"/>
            </a:endParaRPr>
          </a:p>
          <a:p>
            <a:r>
              <a:rPr lang="en-US" sz="3600" dirty="0">
                <a:solidFill>
                  <a:schemeClr val="bg1"/>
                </a:solidFill>
                <a:latin typeface="Mistral" panose="03090702030407020403" pitchFamily="66" charset="0"/>
              </a:rPr>
              <a:t>And</a:t>
            </a:r>
          </a:p>
          <a:p>
            <a:r>
              <a:rPr lang="en-US" sz="3600" dirty="0">
                <a:solidFill>
                  <a:schemeClr val="bg1"/>
                </a:solidFill>
                <a:latin typeface="Mistral" panose="03090702030407020403" pitchFamily="66" charset="0"/>
              </a:rPr>
              <a:t>Marcia A. Lennick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561" y="4170451"/>
            <a:ext cx="3502701" cy="2200134"/>
          </a:xfrm>
          <a:prstGeom prst="rect">
            <a:avLst/>
          </a:prstGeom>
        </p:spPr>
      </p:pic>
    </p:spTree>
    <p:extLst>
      <p:ext uri="{BB962C8B-B14F-4D97-AF65-F5344CB8AC3E}">
        <p14:creationId xmlns:p14="http://schemas.microsoft.com/office/powerpoint/2010/main" val="115724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61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Separation</a:t>
            </a:r>
            <a:r>
              <a:rPr lang="en-US" dirty="0">
                <a:solidFill>
                  <a:schemeClr val="bg1"/>
                </a:solidFill>
              </a:rPr>
              <a:t> </a:t>
            </a:r>
            <a:r>
              <a:rPr lang="en-US" dirty="0">
                <a:solidFill>
                  <a:schemeClr val="bg1"/>
                </a:solidFill>
                <a:latin typeface="Mistral" panose="03090702030407020403" pitchFamily="66" charset="0"/>
              </a:rPr>
              <a:t>of Church and State</a:t>
            </a:r>
          </a:p>
        </p:txBody>
      </p:sp>
      <p:sp>
        <p:nvSpPr>
          <p:cNvPr id="3" name="Content Placeholder 2"/>
          <p:cNvSpPr>
            <a:spLocks noGrp="1"/>
          </p:cNvSpPr>
          <p:nvPr>
            <p:ph idx="1"/>
          </p:nvPr>
        </p:nvSpPr>
        <p:spPr>
          <a:xfrm>
            <a:off x="528320" y="1394084"/>
            <a:ext cx="10825480" cy="5098791"/>
          </a:xfrm>
        </p:spPr>
        <p:txBody>
          <a:bodyPr>
            <a:normAutofit fontScale="92500" lnSpcReduction="20000"/>
          </a:bodyPr>
          <a:lstStyle/>
          <a:p>
            <a:r>
              <a:rPr lang="en-US" u="sng" dirty="0">
                <a:solidFill>
                  <a:srgbClr val="FFFF00"/>
                </a:solidFill>
                <a:latin typeface="Times New Roman" panose="02020603050405020304" pitchFamily="18" charset="0"/>
                <a:cs typeface="Times New Roman" panose="02020603050405020304" pitchFamily="18" charset="0"/>
              </a:rPr>
              <a:t>Different types of government:</a:t>
            </a:r>
          </a:p>
          <a:p>
            <a:r>
              <a:rPr lang="en-US" dirty="0">
                <a:solidFill>
                  <a:srgbClr val="FFFF00"/>
                </a:solidFill>
                <a:latin typeface="Times New Roman" panose="02020603050405020304" pitchFamily="18" charset="0"/>
                <a:cs typeface="Times New Roman" panose="02020603050405020304" pitchFamily="18" charset="0"/>
              </a:rPr>
              <a:t>totalitarianism: </a:t>
            </a:r>
            <a:r>
              <a:rPr lang="en-US" dirty="0">
                <a:solidFill>
                  <a:schemeClr val="bg1"/>
                </a:solidFill>
                <a:latin typeface="Times New Roman" panose="02020603050405020304" pitchFamily="18" charset="0"/>
                <a:cs typeface="Times New Roman" panose="02020603050405020304" pitchFamily="18" charset="0"/>
              </a:rPr>
              <a:t>communistic/socialistic and led by a dictator or a czar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(Emperors – Lk: 2:1; Caesars – Mk 12:17; Pharaohs: Ex:1-14).</a:t>
            </a:r>
          </a:p>
          <a:p>
            <a:r>
              <a:rPr lang="en-US" dirty="0">
                <a:solidFill>
                  <a:srgbClr val="FFFF00"/>
                </a:solidFill>
                <a:latin typeface="Times New Roman" panose="02020603050405020304" pitchFamily="18" charset="0"/>
                <a:cs typeface="Times New Roman" panose="02020603050405020304" pitchFamily="18" charset="0"/>
              </a:rPr>
              <a:t>monarchy: </a:t>
            </a:r>
            <a:r>
              <a:rPr lang="en-US" dirty="0">
                <a:solidFill>
                  <a:schemeClr val="bg1"/>
                </a:solidFill>
                <a:latin typeface="Times New Roman" panose="02020603050405020304" pitchFamily="18" charset="0"/>
                <a:cs typeface="Times New Roman" panose="02020603050405020304" pitchFamily="18" charset="0"/>
              </a:rPr>
              <a:t>king or queen get to dictate.</a:t>
            </a:r>
          </a:p>
          <a:p>
            <a:r>
              <a:rPr lang="en-US" dirty="0">
                <a:solidFill>
                  <a:srgbClr val="FFFF00"/>
                </a:solidFill>
                <a:latin typeface="Times New Roman" panose="02020603050405020304" pitchFamily="18" charset="0"/>
                <a:cs typeface="Times New Roman" panose="02020603050405020304" pitchFamily="18" charset="0"/>
              </a:rPr>
              <a:t>republic and constitutional republic </a:t>
            </a:r>
            <a:r>
              <a:rPr lang="en-US" dirty="0">
                <a:solidFill>
                  <a:schemeClr val="bg1"/>
                </a:solidFill>
                <a:latin typeface="Times New Roman" panose="02020603050405020304" pitchFamily="18" charset="0"/>
                <a:cs typeface="Times New Roman" panose="02020603050405020304" pitchFamily="18" charset="0"/>
              </a:rPr>
              <a:t>(Ex. 18:21; Deut. 1:15-16; 16:18)</a:t>
            </a:r>
          </a:p>
          <a:p>
            <a:r>
              <a:rPr lang="en-US" dirty="0">
                <a:solidFill>
                  <a:srgbClr val="FFFF00"/>
                </a:solidFill>
                <a:latin typeface="Times New Roman" panose="02020603050405020304" pitchFamily="18" charset="0"/>
                <a:cs typeface="Times New Roman" panose="02020603050405020304" pitchFamily="18" charset="0"/>
              </a:rPr>
              <a:t>Oligarchy: </a:t>
            </a:r>
            <a:r>
              <a:rPr lang="en-US" dirty="0">
                <a:solidFill>
                  <a:schemeClr val="bg1"/>
                </a:solidFill>
                <a:latin typeface="Times New Roman" panose="02020603050405020304" pitchFamily="18" charset="0"/>
                <a:cs typeface="Times New Roman" panose="02020603050405020304" pitchFamily="18" charset="0"/>
              </a:rPr>
              <a:t>power is in elite few (Sanhedrin Lk. 22:66).</a:t>
            </a:r>
          </a:p>
          <a:p>
            <a:r>
              <a:rPr lang="en-US" dirty="0">
                <a:solidFill>
                  <a:srgbClr val="FFFF00"/>
                </a:solidFill>
                <a:latin typeface="Times New Roman" panose="02020603050405020304" pitchFamily="18" charset="0"/>
                <a:cs typeface="Times New Roman" panose="02020603050405020304" pitchFamily="18" charset="0"/>
              </a:rPr>
              <a:t>anarchy or revolutionary: </a:t>
            </a:r>
            <a:r>
              <a:rPr lang="en-US" dirty="0">
                <a:solidFill>
                  <a:schemeClr val="bg1"/>
                </a:solidFill>
                <a:latin typeface="Times New Roman" panose="02020603050405020304" pitchFamily="18" charset="0"/>
                <a:cs typeface="Times New Roman" panose="02020603050405020304" pitchFamily="18" charset="0"/>
              </a:rPr>
              <a:t>government without laws and power is in each individual and we all do what is right in our own eyes (Deut. 12:8; Judges 17:6; 21:25).</a:t>
            </a:r>
          </a:p>
          <a:p>
            <a:r>
              <a:rPr lang="en-US" dirty="0">
                <a:solidFill>
                  <a:srgbClr val="FFFF00"/>
                </a:solidFill>
                <a:latin typeface="Times New Roman" panose="02020603050405020304" pitchFamily="18" charset="0"/>
                <a:cs typeface="Times New Roman" panose="02020603050405020304" pitchFamily="18" charset="0"/>
              </a:rPr>
              <a:t>democracy: </a:t>
            </a:r>
            <a:r>
              <a:rPr lang="en-US" dirty="0">
                <a:solidFill>
                  <a:schemeClr val="bg1"/>
                </a:solidFill>
                <a:latin typeface="Times New Roman" panose="02020603050405020304" pitchFamily="18" charset="0"/>
                <a:cs typeface="Times New Roman" panose="02020603050405020304" pitchFamily="18" charset="0"/>
              </a:rPr>
              <a:t>majority rules (Matt. 27:21).</a:t>
            </a:r>
          </a:p>
          <a:p>
            <a:r>
              <a:rPr lang="en-US" dirty="0">
                <a:solidFill>
                  <a:srgbClr val="FFFF00"/>
                </a:solidFill>
                <a:latin typeface="Times New Roman" panose="02020603050405020304" pitchFamily="18" charset="0"/>
                <a:cs typeface="Times New Roman" panose="02020603050405020304" pitchFamily="18" charset="0"/>
              </a:rPr>
              <a:t>theocracy: </a:t>
            </a:r>
            <a:r>
              <a:rPr lang="en-US" dirty="0">
                <a:solidFill>
                  <a:schemeClr val="bg1"/>
                </a:solidFill>
                <a:latin typeface="Times New Roman" panose="02020603050405020304" pitchFamily="18" charset="0"/>
                <a:cs typeface="Times New Roman" panose="02020603050405020304" pitchFamily="18" charset="0"/>
              </a:rPr>
              <a:t>where representatives say they here from God and these are His direct steps – without a proper view of Separation of Church and State.  This is the reason why we left Great Britain.</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79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Separation</a:t>
            </a:r>
            <a:r>
              <a:rPr lang="en-US" dirty="0">
                <a:solidFill>
                  <a:schemeClr val="bg1"/>
                </a:solidFill>
              </a:rPr>
              <a:t> </a:t>
            </a:r>
            <a:r>
              <a:rPr lang="en-US" dirty="0">
                <a:solidFill>
                  <a:schemeClr val="bg1"/>
                </a:solidFill>
                <a:latin typeface="Mistral" panose="03090702030407020403" pitchFamily="66" charset="0"/>
              </a:rPr>
              <a:t>of Church and State</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u="sng" dirty="0">
                <a:solidFill>
                  <a:srgbClr val="FFFF00"/>
                </a:solidFill>
                <a:latin typeface="Times New Roman" panose="02020603050405020304" pitchFamily="18" charset="0"/>
                <a:cs typeface="Times New Roman" panose="02020603050405020304" pitchFamily="18" charset="0"/>
              </a:rPr>
              <a:t>America is Republic form of Government:</a:t>
            </a: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a:solidFill>
                  <a:srgbClr val="FFFF00"/>
                </a:solidFill>
                <a:latin typeface="Times New Roman" panose="02020603050405020304" pitchFamily="18" charset="0"/>
                <a:cs typeface="Times New Roman" panose="02020603050405020304" pitchFamily="18" charset="0"/>
              </a:rPr>
              <a:t>Article 4, Section 4, of the US Constitution: </a:t>
            </a:r>
            <a:r>
              <a:rPr lang="en-US" dirty="0">
                <a:solidFill>
                  <a:schemeClr val="bg1"/>
                </a:solidFill>
                <a:latin typeface="Times New Roman" panose="02020603050405020304" pitchFamily="18" charset="0"/>
                <a:cs typeface="Times New Roman" panose="02020603050405020304" pitchFamily="18" charset="0"/>
              </a:rPr>
              <a:t>The United States shall guarantee to every State in this Union a </a:t>
            </a:r>
            <a:r>
              <a:rPr lang="en-US" u="sng" dirty="0">
                <a:solidFill>
                  <a:srgbClr val="FFFF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Republican</a:t>
            </a:r>
            <a:r>
              <a:rPr lang="en-US" dirty="0">
                <a:solidFill>
                  <a:srgbClr val="FFFF00"/>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Form of Government, and shall protect each of them against Invasion; and on Application of the Legislature, or of the Executive (when the Legislature cannot be convened) against domestic Violence.</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020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Separation</a:t>
            </a:r>
            <a:r>
              <a:rPr lang="en-US" dirty="0">
                <a:solidFill>
                  <a:schemeClr val="bg1"/>
                </a:solidFill>
              </a:rPr>
              <a:t> </a:t>
            </a:r>
            <a:r>
              <a:rPr lang="en-US" dirty="0">
                <a:solidFill>
                  <a:schemeClr val="bg1"/>
                </a:solidFill>
                <a:latin typeface="Mistral" panose="03090702030407020403" pitchFamily="66" charset="0"/>
              </a:rPr>
              <a:t>of Church and State</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latin typeface="Times New Roman" panose="02020603050405020304" pitchFamily="18" charset="0"/>
                <a:cs typeface="Times New Roman" panose="02020603050405020304" pitchFamily="18" charset="0"/>
              </a:rPr>
              <a:t>Lets talk about Separation of Church and State.  It is not what modern folks think it is – that the Church can DOMINATE the government, but it also is not the idea that folks cannot express their religious views in the public square.  </a:t>
            </a:r>
          </a:p>
          <a:p>
            <a:r>
              <a:rPr lang="en-US" dirty="0">
                <a:solidFill>
                  <a:srgbClr val="FFFF00"/>
                </a:solidFill>
                <a:latin typeface="Times New Roman" panose="02020603050405020304" pitchFamily="18" charset="0"/>
                <a:cs typeface="Times New Roman" panose="02020603050405020304" pitchFamily="18" charset="0"/>
              </a:rPr>
              <a:t>We are not a theocracy.  </a:t>
            </a:r>
            <a:r>
              <a:rPr lang="en-US" dirty="0">
                <a:solidFill>
                  <a:schemeClr val="bg1"/>
                </a:solidFill>
                <a:latin typeface="Times New Roman" panose="02020603050405020304" pitchFamily="18" charset="0"/>
                <a:cs typeface="Times New Roman" panose="02020603050405020304" pitchFamily="18" charset="0"/>
              </a:rPr>
              <a:t>We are not an oligarchy or a monarchy or an anarchy.  We believe in the people’s right to choose their leaders, and there should not be a special group of people in charge either.  Anarchy would be purely scary – so government has a job to establish rule and order.</a:t>
            </a:r>
          </a:p>
          <a:p>
            <a:r>
              <a:rPr lang="en-US" dirty="0">
                <a:solidFill>
                  <a:schemeClr val="bg1"/>
                </a:solidFill>
                <a:latin typeface="Times New Roman" panose="02020603050405020304" pitchFamily="18" charset="0"/>
                <a:cs typeface="Times New Roman" panose="02020603050405020304" pitchFamily="18" charset="0"/>
              </a:rPr>
              <a:t>Deuteronomy 15:11 tells us that the poor will always be among us.  God gave certain instructions for the Israelites and how to care of the poor.  For example, if the owner of the land gleaned a field, and they forgot certain produce, they were to leave it for the poor to come and get it.</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69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Separation</a:t>
            </a:r>
            <a:r>
              <a:rPr lang="en-US" dirty="0">
                <a:solidFill>
                  <a:schemeClr val="bg1"/>
                </a:solidFill>
              </a:rPr>
              <a:t> </a:t>
            </a:r>
            <a:r>
              <a:rPr lang="en-US" dirty="0">
                <a:solidFill>
                  <a:schemeClr val="bg1"/>
                </a:solidFill>
                <a:latin typeface="Mistral" panose="03090702030407020403" pitchFamily="66" charset="0"/>
              </a:rPr>
              <a:t>of Church and State</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The </a:t>
            </a:r>
            <a:r>
              <a:rPr lang="en-US" b="1" dirty="0">
                <a:solidFill>
                  <a:srgbClr val="FFFF00"/>
                </a:solidFill>
                <a:latin typeface="Times New Roman" panose="02020603050405020304" pitchFamily="18" charset="0"/>
                <a:cs typeface="Times New Roman" panose="02020603050405020304" pitchFamily="18" charset="0"/>
              </a:rPr>
              <a:t>individual and the Church</a:t>
            </a:r>
            <a:r>
              <a:rPr lang="en-US" dirty="0">
                <a:solidFill>
                  <a:srgbClr val="FFFF00"/>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are responsible to assist the poor with food, clothing, physical effects of this nature.  The priest could grant proportional relief to an individual after determining the need of an individual.</a:t>
            </a:r>
          </a:p>
          <a:p>
            <a:pPr lvl="0"/>
            <a:r>
              <a:rPr lang="en-US" dirty="0">
                <a:solidFill>
                  <a:srgbClr val="FFFF00"/>
                </a:solidFill>
                <a:latin typeface="Times New Roman" panose="02020603050405020304" pitchFamily="18" charset="0"/>
                <a:cs typeface="Times New Roman" panose="02020603050405020304" pitchFamily="18" charset="0"/>
              </a:rPr>
              <a:t>Individually</a:t>
            </a:r>
            <a:r>
              <a:rPr lang="en-US" dirty="0">
                <a:solidFill>
                  <a:schemeClr val="bg1"/>
                </a:solidFill>
                <a:latin typeface="Times New Roman" panose="02020603050405020304" pitchFamily="18" charset="0"/>
                <a:cs typeface="Times New Roman" panose="02020603050405020304" pitchFamily="18" charset="0"/>
              </a:rPr>
              <a:t>: Deuteronomy 15:7-8, 10-11; Matthew 25:34-40.</a:t>
            </a:r>
          </a:p>
          <a:p>
            <a:pPr lvl="0"/>
            <a:r>
              <a:rPr lang="en-US" dirty="0">
                <a:solidFill>
                  <a:srgbClr val="FFFF00"/>
                </a:solidFill>
                <a:latin typeface="Times New Roman" panose="02020603050405020304" pitchFamily="18" charset="0"/>
                <a:cs typeface="Times New Roman" panose="02020603050405020304" pitchFamily="18" charset="0"/>
              </a:rPr>
              <a:t>Church: </a:t>
            </a:r>
            <a:r>
              <a:rPr lang="en-US" dirty="0">
                <a:solidFill>
                  <a:schemeClr val="bg1"/>
                </a:solidFill>
                <a:latin typeface="Times New Roman" panose="02020603050405020304" pitchFamily="18" charset="0"/>
                <a:cs typeface="Times New Roman" panose="02020603050405020304" pitchFamily="18" charset="0"/>
              </a:rPr>
              <a:t>Leviticus 27:8; Acts 4:34-35.</a:t>
            </a:r>
          </a:p>
          <a:p>
            <a:r>
              <a:rPr lang="en-US" dirty="0">
                <a:solidFill>
                  <a:srgbClr val="FFFF00"/>
                </a:solidFill>
                <a:latin typeface="Times New Roman" panose="02020603050405020304" pitchFamily="18" charset="0"/>
                <a:cs typeface="Times New Roman" panose="02020603050405020304" pitchFamily="18" charset="0"/>
              </a:rPr>
              <a:t>The </a:t>
            </a:r>
            <a:r>
              <a:rPr lang="en-US" b="1" dirty="0">
                <a:solidFill>
                  <a:srgbClr val="FFFF00"/>
                </a:solidFill>
                <a:latin typeface="Times New Roman" panose="02020603050405020304" pitchFamily="18" charset="0"/>
                <a:cs typeface="Times New Roman" panose="02020603050405020304" pitchFamily="18" charset="0"/>
              </a:rPr>
              <a:t>government's </a:t>
            </a:r>
            <a:r>
              <a:rPr lang="en-US" dirty="0">
                <a:solidFill>
                  <a:srgbClr val="FFFF00"/>
                </a:solidFill>
                <a:latin typeface="Times New Roman" panose="02020603050405020304" pitchFamily="18" charset="0"/>
                <a:cs typeface="Times New Roman" panose="02020603050405020304" pitchFamily="18" charset="0"/>
              </a:rPr>
              <a:t>job is to provide justice to the poor and to maintain the rights of the poor.</a:t>
            </a:r>
          </a:p>
          <a:p>
            <a:pPr lvl="0"/>
            <a:r>
              <a:rPr lang="en-US" dirty="0">
                <a:solidFill>
                  <a:schemeClr val="bg1"/>
                </a:solidFill>
                <a:latin typeface="Times New Roman" panose="02020603050405020304" pitchFamily="18" charset="0"/>
                <a:cs typeface="Times New Roman" panose="02020603050405020304" pitchFamily="18" charset="0"/>
              </a:rPr>
              <a:t>Exodus 23:3,6; Leviticus 19:15; Proverbs 29:14.</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59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Separation</a:t>
            </a:r>
            <a:r>
              <a:rPr lang="en-US" dirty="0">
                <a:solidFill>
                  <a:schemeClr val="bg1"/>
                </a:solidFill>
              </a:rPr>
              <a:t> </a:t>
            </a:r>
            <a:r>
              <a:rPr lang="en-US" dirty="0">
                <a:solidFill>
                  <a:schemeClr val="bg1"/>
                </a:solidFill>
                <a:latin typeface="Mistral" panose="03090702030407020403" pitchFamily="66" charset="0"/>
              </a:rPr>
              <a:t>of Church and State</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u="sng" dirty="0">
                <a:solidFill>
                  <a:srgbClr val="FFFF00"/>
                </a:solidFill>
                <a:latin typeface="Times New Roman" panose="02020603050405020304" pitchFamily="18" charset="0"/>
                <a:cs typeface="Times New Roman" panose="02020603050405020304" pitchFamily="18" charset="0"/>
              </a:rPr>
              <a:t>Truth behind Separation of Church and State</a:t>
            </a:r>
          </a:p>
          <a:p>
            <a:pPr marL="0" indent="0">
              <a:buNone/>
            </a:pPr>
            <a:r>
              <a:rPr lang="en-US" dirty="0">
                <a:solidFill>
                  <a:schemeClr val="bg1"/>
                </a:solidFill>
                <a:latin typeface="Times New Roman" panose="02020603050405020304" pitchFamily="18" charset="0"/>
                <a:cs typeface="Times New Roman" panose="02020603050405020304" pitchFamily="18" charset="0"/>
              </a:rPr>
              <a:t>When drafting the First Amendment – and Separation of Church and State:</a:t>
            </a:r>
          </a:p>
          <a:p>
            <a:pPr lvl="1"/>
            <a:r>
              <a:rPr lang="en-US" dirty="0">
                <a:solidFill>
                  <a:schemeClr val="bg1"/>
                </a:solidFill>
                <a:latin typeface="Times New Roman" panose="02020603050405020304" pitchFamily="18" charset="0"/>
                <a:cs typeface="Times New Roman" panose="02020603050405020304" pitchFamily="18" charset="0"/>
              </a:rPr>
              <a:t>there is nothing in legislative intent with the journals.</a:t>
            </a:r>
          </a:p>
          <a:p>
            <a:pPr lvl="1"/>
            <a:r>
              <a:rPr lang="en-US" dirty="0">
                <a:solidFill>
                  <a:schemeClr val="bg1"/>
                </a:solidFill>
                <a:latin typeface="Times New Roman" panose="02020603050405020304" pitchFamily="18" charset="0"/>
                <a:cs typeface="Times New Roman" panose="02020603050405020304" pitchFamily="18" charset="0"/>
              </a:rPr>
              <a:t>Jefferson paid the Marine Marching band to play hymns.</a:t>
            </a:r>
          </a:p>
          <a:p>
            <a:pPr lvl="1"/>
            <a:r>
              <a:rPr lang="en-US" dirty="0">
                <a:solidFill>
                  <a:schemeClr val="bg1"/>
                </a:solidFill>
                <a:latin typeface="Times New Roman" panose="02020603050405020304" pitchFamily="18" charset="0"/>
                <a:cs typeface="Times New Roman" panose="02020603050405020304" pitchFamily="18" charset="0"/>
              </a:rPr>
              <a:t>Jefferson funded Bible Studies.</a:t>
            </a:r>
          </a:p>
          <a:p>
            <a:pPr lvl="1"/>
            <a:r>
              <a:rPr lang="en-US" dirty="0">
                <a:solidFill>
                  <a:schemeClr val="bg1"/>
                </a:solidFill>
                <a:latin typeface="Times New Roman" panose="02020603050405020304" pitchFamily="18" charset="0"/>
                <a:cs typeface="Times New Roman" panose="02020603050405020304" pitchFamily="18" charset="0"/>
              </a:rPr>
              <a:t>Jefferson had his own Bibles printed (1804 and 1820 versions).</a:t>
            </a:r>
          </a:p>
          <a:p>
            <a:pPr lvl="1"/>
            <a:r>
              <a:rPr lang="en-US" dirty="0">
                <a:solidFill>
                  <a:schemeClr val="bg1"/>
                </a:solidFill>
                <a:latin typeface="Times New Roman" panose="02020603050405020304" pitchFamily="18" charset="0"/>
                <a:cs typeface="Times New Roman" panose="02020603050405020304" pitchFamily="18" charset="0"/>
              </a:rPr>
              <a:t>Jefferson actually attended Church on Capitol Hill two days AFTER drafting Separation of Church of and State letter.</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398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Separation</a:t>
            </a:r>
            <a:r>
              <a:rPr lang="en-US" dirty="0">
                <a:solidFill>
                  <a:schemeClr val="bg1"/>
                </a:solidFill>
              </a:rPr>
              <a:t> </a:t>
            </a:r>
            <a:r>
              <a:rPr lang="en-US" dirty="0">
                <a:solidFill>
                  <a:schemeClr val="bg1"/>
                </a:solidFill>
                <a:latin typeface="Mistral" panose="03090702030407020403" pitchFamily="66" charset="0"/>
              </a:rPr>
              <a:t>of Church and State</a:t>
            </a:r>
            <a:endParaRPr lang="en-US" dirty="0">
              <a:solidFill>
                <a:schemeClr val="bg1"/>
              </a:solidFill>
            </a:endParaRPr>
          </a:p>
        </p:txBody>
      </p:sp>
      <p:sp>
        <p:nvSpPr>
          <p:cNvPr id="3" name="Content Placeholder 2"/>
          <p:cNvSpPr>
            <a:spLocks noGrp="1"/>
          </p:cNvSpPr>
          <p:nvPr>
            <p:ph idx="1"/>
          </p:nvPr>
        </p:nvSpPr>
        <p:spPr>
          <a:xfrm>
            <a:off x="269823" y="1473200"/>
            <a:ext cx="11512445" cy="4703763"/>
          </a:xfrm>
          <a:noFill/>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Since this was Jefferson’s view concerning religious expression, in his short and polite reply to the Danbury Baptists on January 1, 1802, he assured them that they need not fear; that the free exercise of religion would </a:t>
            </a:r>
            <a:r>
              <a:rPr lang="en-US" b="1" i="1" dirty="0">
                <a:solidFill>
                  <a:schemeClr val="bg1"/>
                </a:solidFill>
                <a:latin typeface="Times New Roman" panose="02020603050405020304" pitchFamily="18" charset="0"/>
                <a:cs typeface="Times New Roman" panose="02020603050405020304" pitchFamily="18" charset="0"/>
              </a:rPr>
              <a:t>never </a:t>
            </a:r>
            <a:r>
              <a:rPr lang="en-US" dirty="0">
                <a:solidFill>
                  <a:schemeClr val="bg1"/>
                </a:solidFill>
                <a:latin typeface="Times New Roman" panose="02020603050405020304" pitchFamily="18" charset="0"/>
                <a:cs typeface="Times New Roman" panose="02020603050405020304" pitchFamily="18" charset="0"/>
              </a:rPr>
              <a:t>be interfered with by the federal government. As he explained: </a:t>
            </a:r>
          </a:p>
          <a:p>
            <a:pPr lvl="1"/>
            <a:r>
              <a:rPr lang="en-US" dirty="0">
                <a:solidFill>
                  <a:schemeClr val="bg1"/>
                </a:solidFill>
                <a:latin typeface="Times New Roman" panose="02020603050405020304" pitchFamily="18" charset="0"/>
                <a:cs typeface="Times New Roman" panose="02020603050405020304" pitchFamily="18" charset="0"/>
              </a:rPr>
              <a:t>“Gentlemen, – The affectionate sentiments of esteem and approbation which you are so good as to express towards me on behalf of the Danbury Baptist Association give me the highest satisfaction. . . . Believing with you that religion is a matter which lies solely between man and his God; that he owes account to none other for his faith or his worship; that the legislative powers of government reach actions only and not opinions, </a:t>
            </a:r>
            <a:r>
              <a:rPr lang="en-US" dirty="0">
                <a:solidFill>
                  <a:srgbClr val="FFFF00"/>
                </a:solidFill>
                <a:latin typeface="Times New Roman" panose="02020603050405020304" pitchFamily="18" charset="0"/>
                <a:cs typeface="Times New Roman" panose="02020603050405020304" pitchFamily="18" charset="0"/>
              </a:rPr>
              <a:t>I contemplate with sovereign reverence that act of the whole American people which declared that their legislature should “make no law respecting an establishment of religion or prohibiting the free exercise thereof,” thus building a wall of separation between Church and State</a:t>
            </a:r>
            <a:r>
              <a:rPr lang="en-US" dirty="0">
                <a:solidFill>
                  <a:schemeClr val="bg1"/>
                </a:solidFill>
                <a:latin typeface="Times New Roman" panose="02020603050405020304" pitchFamily="18" charset="0"/>
                <a:cs typeface="Times New Roman" panose="02020603050405020304" pitchFamily="18" charset="0"/>
              </a:rPr>
              <a:t>. Adhering to this expression of the supreme will of the nation in behalf of the rights of conscience, I shall see with sincere satisfaction the progress of those sentiments which tend to restore to man all his natural rights, convinced he has no natural right in opposition to his social duties. I reciprocate your kind prayers for the protection and blessing of the common Father and Creator of man, and tender you for yourselves and your religious association assurances of my high respect and esteem.”</a:t>
            </a:r>
          </a:p>
        </p:txBody>
      </p:sp>
    </p:spTree>
    <p:extLst>
      <p:ext uri="{BB962C8B-B14F-4D97-AF65-F5344CB8AC3E}">
        <p14:creationId xmlns:p14="http://schemas.microsoft.com/office/powerpoint/2010/main" val="312502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Separation</a:t>
            </a:r>
            <a:r>
              <a:rPr lang="en-US" dirty="0">
                <a:solidFill>
                  <a:schemeClr val="bg1"/>
                </a:solidFill>
              </a:rPr>
              <a:t> </a:t>
            </a:r>
            <a:r>
              <a:rPr lang="en-US" dirty="0">
                <a:solidFill>
                  <a:schemeClr val="bg1"/>
                </a:solidFill>
                <a:latin typeface="Mistral" panose="03090702030407020403" pitchFamily="66" charset="0"/>
              </a:rPr>
              <a:t>of Church and State</a:t>
            </a:r>
            <a:endParaRPr lang="en-US" dirty="0">
              <a:solidFill>
                <a:schemeClr val="bg1"/>
              </a:solidFill>
            </a:endParaRPr>
          </a:p>
        </p:txBody>
      </p:sp>
      <p:sp>
        <p:nvSpPr>
          <p:cNvPr id="3" name="Content Placeholder 2"/>
          <p:cNvSpPr>
            <a:spLocks noGrp="1"/>
          </p:cNvSpPr>
          <p:nvPr>
            <p:ph idx="1"/>
          </p:nvPr>
        </p:nvSpPr>
        <p:spPr>
          <a:xfrm>
            <a:off x="524656" y="1825625"/>
            <a:ext cx="11167672" cy="4351338"/>
          </a:xfrm>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In 1947, in the case </a:t>
            </a:r>
            <a:r>
              <a:rPr lang="en-US" i="1" dirty="0">
                <a:solidFill>
                  <a:schemeClr val="bg1"/>
                </a:solidFill>
                <a:latin typeface="Times New Roman" panose="02020603050405020304" pitchFamily="18" charset="0"/>
                <a:cs typeface="Times New Roman" panose="02020603050405020304" pitchFamily="18" charset="0"/>
              </a:rPr>
              <a:t>Everson v. Board of Education</a:t>
            </a:r>
            <a:r>
              <a:rPr lang="en-US" dirty="0">
                <a:solidFill>
                  <a:schemeClr val="bg1"/>
                </a:solidFill>
                <a:latin typeface="Times New Roman" panose="02020603050405020304" pitchFamily="18" charset="0"/>
                <a:cs typeface="Times New Roman" panose="02020603050405020304" pitchFamily="18" charset="0"/>
              </a:rPr>
              <a:t>, the Supreme Court declared, “The First Amendment has erected a wall between church and state. That wall must be kept high and impregnable. We could not approve the slightest breach.” The “separation of church and state” phrase which they invoked, and which has today become so familiar, was taken from an exchange of letters between President Thomas Jefferson and the Baptist Association of Danbury, Connecticut, shortly after Jefferson became President.</a:t>
            </a:r>
          </a:p>
          <a:p>
            <a:r>
              <a:rPr lang="en-US" dirty="0">
                <a:solidFill>
                  <a:schemeClr val="bg1"/>
                </a:solidFill>
                <a:latin typeface="Times New Roman" panose="02020603050405020304" pitchFamily="18" charset="0"/>
                <a:cs typeface="Times New Roman" panose="02020603050405020304" pitchFamily="18" charset="0"/>
              </a:rPr>
              <a:t>-We need to understand Jefferson helped draft the Dec. of Independence (1776), not the Constitution (1787), not the Bill of Rights (1791), Separation of Church and State Letter (1802)</a:t>
            </a:r>
          </a:p>
          <a:p>
            <a:pPr lvl="1"/>
            <a:r>
              <a:rPr lang="en-US" dirty="0">
                <a:solidFill>
                  <a:schemeClr val="bg1"/>
                </a:solidFill>
                <a:latin typeface="Times New Roman" panose="02020603050405020304" pitchFamily="18" charset="0"/>
                <a:cs typeface="Times New Roman" panose="02020603050405020304" pitchFamily="18" charset="0"/>
              </a:rPr>
              <a:t>Three separate documents.  Not many folks realize these are three separate documents. </a:t>
            </a:r>
          </a:p>
          <a:p>
            <a:pPr lvl="1"/>
            <a:r>
              <a:rPr lang="en-US" dirty="0">
                <a:solidFill>
                  <a:schemeClr val="bg1"/>
                </a:solidFill>
                <a:latin typeface="Times New Roman" panose="02020603050405020304" pitchFamily="18" charset="0"/>
                <a:cs typeface="Times New Roman" panose="02020603050405020304" pitchFamily="18" charset="0"/>
              </a:rPr>
              <a:t>When the Constitution was drafted Jefferson was not in the USA.</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21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Separation</a:t>
            </a:r>
            <a:r>
              <a:rPr lang="en-US" dirty="0">
                <a:solidFill>
                  <a:schemeClr val="bg1"/>
                </a:solidFill>
              </a:rPr>
              <a:t> </a:t>
            </a:r>
            <a:r>
              <a:rPr lang="en-US" dirty="0">
                <a:solidFill>
                  <a:schemeClr val="bg1"/>
                </a:solidFill>
                <a:latin typeface="Mistral" panose="03090702030407020403" pitchFamily="66" charset="0"/>
              </a:rPr>
              <a:t>of Church and State</a:t>
            </a:r>
            <a:endParaRPr lang="en-US" dirty="0">
              <a:solidFill>
                <a:schemeClr val="bg1"/>
              </a:solidFill>
            </a:endParaRPr>
          </a:p>
        </p:txBody>
      </p:sp>
      <p:sp>
        <p:nvSpPr>
          <p:cNvPr id="3" name="Content Placeholder 2"/>
          <p:cNvSpPr>
            <a:spLocks noGrp="1"/>
          </p:cNvSpPr>
          <p:nvPr>
            <p:ph idx="1"/>
          </p:nvPr>
        </p:nvSpPr>
        <p:spPr>
          <a:xfrm>
            <a:off x="524656" y="1825625"/>
            <a:ext cx="11167672" cy="4351338"/>
          </a:xfrm>
        </p:spPr>
        <p:txBody>
          <a:bodyPr>
            <a:normAutofit fontScale="85000" lnSpcReduction="10000"/>
          </a:bodyPr>
          <a:lstStyle/>
          <a:p>
            <a:r>
              <a:rPr lang="en-US" u="sng" dirty="0">
                <a:solidFill>
                  <a:schemeClr val="bg1"/>
                </a:solidFill>
                <a:latin typeface="Times New Roman" panose="02020603050405020304" pitchFamily="18" charset="0"/>
                <a:cs typeface="Times New Roman" panose="02020603050405020304" pitchFamily="18" charset="0"/>
              </a:rPr>
              <a:t>First Amendment from The Bill of Rights:</a:t>
            </a:r>
          </a:p>
          <a:p>
            <a:r>
              <a:rPr lang="en-US" dirty="0">
                <a:solidFill>
                  <a:schemeClr val="bg1"/>
                </a:solidFill>
                <a:latin typeface="Times New Roman" panose="02020603050405020304" pitchFamily="18" charset="0"/>
                <a:cs typeface="Times New Roman" panose="02020603050405020304" pitchFamily="18"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r>
              <a:rPr lang="en-US" dirty="0">
                <a:solidFill>
                  <a:schemeClr val="bg1"/>
                </a:solidFill>
                <a:latin typeface="Times New Roman" panose="02020603050405020304" pitchFamily="18" charset="0"/>
                <a:cs typeface="Times New Roman" panose="02020603050405020304" pitchFamily="18" charset="0"/>
              </a:rPr>
              <a:t>Our founding fathers never wanted a theocracy (establishment clause).  Our founding fathers wanted us to be able to live out our religious faith (free exercise clause).</a:t>
            </a:r>
          </a:p>
          <a:p>
            <a:r>
              <a:rPr lang="en-US" dirty="0">
                <a:solidFill>
                  <a:schemeClr val="bg1"/>
                </a:solidFill>
                <a:latin typeface="Times New Roman" panose="02020603050405020304" pitchFamily="18" charset="0"/>
                <a:cs typeface="Times New Roman" panose="02020603050405020304" pitchFamily="18" charset="0"/>
              </a:rPr>
              <a:t>-Exhibit S– No the Founding Fathers Did Not Want Pastors to Stay out of Politics</a:t>
            </a:r>
          </a:p>
          <a:p>
            <a:r>
              <a:rPr lang="en-US" dirty="0">
                <a:solidFill>
                  <a:schemeClr val="bg1"/>
                </a:solidFill>
                <a:latin typeface="Times New Roman" panose="02020603050405020304" pitchFamily="18" charset="0"/>
                <a:cs typeface="Times New Roman" panose="02020603050405020304" pitchFamily="18" charset="0"/>
              </a:rPr>
              <a:t>-Exhibit T – The FF on the Bible and Jesus</a:t>
            </a:r>
          </a:p>
          <a:p>
            <a:r>
              <a:rPr lang="en-US" dirty="0">
                <a:solidFill>
                  <a:schemeClr val="bg1"/>
                </a:solidFill>
                <a:latin typeface="Times New Roman" panose="02020603050405020304" pitchFamily="18" charset="0"/>
                <a:cs typeface="Times New Roman" panose="02020603050405020304" pitchFamily="18" charset="0"/>
              </a:rPr>
              <a:t>-Exhibit U – Separation of Church and State</a:t>
            </a:r>
          </a:p>
          <a:p>
            <a:r>
              <a:rPr lang="en-US" b="1" dirty="0">
                <a:solidFill>
                  <a:srgbClr val="FFFF00"/>
                </a:solidFill>
                <a:highlight>
                  <a:srgbClr val="000000"/>
                </a:highlight>
                <a:latin typeface="Times New Roman" panose="02020603050405020304" pitchFamily="18" charset="0"/>
                <a:cs typeface="Times New Roman" panose="02020603050405020304" pitchFamily="18" charset="0"/>
              </a:rPr>
              <a:t>All Exhibits can be found under America’s Unknown Known History Lecture</a:t>
            </a:r>
          </a:p>
        </p:txBody>
      </p:sp>
    </p:spTree>
    <p:extLst>
      <p:ext uri="{BB962C8B-B14F-4D97-AF65-F5344CB8AC3E}">
        <p14:creationId xmlns:p14="http://schemas.microsoft.com/office/powerpoint/2010/main" val="397541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0B5774-8111-48B5-8D91-E4DE25E40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14FBE14-9A8B-482F-B64B-06F02D79DA91}"/>
              </a:ext>
            </a:extLst>
          </p:cNvPr>
          <p:cNvSpPr txBox="1"/>
          <p:nvPr/>
        </p:nvSpPr>
        <p:spPr>
          <a:xfrm>
            <a:off x="571500" y="5153025"/>
            <a:ext cx="10858500" cy="1323439"/>
          </a:xfrm>
          <a:prstGeom prst="rect">
            <a:avLst/>
          </a:prstGeom>
          <a:noFill/>
        </p:spPr>
        <p:txBody>
          <a:bodyPr wrap="square" rtlCol="0">
            <a:spAutoFit/>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We hear this famous Bible Scripture quoted all the time: “Render unto Caesar what is Caesar’s”. My question, should we be rendering unto Caesar what belongs to God? This is how our nation keeps getting messed up.  We are of alignment with the boundaries God has ordained.</a:t>
            </a:r>
          </a:p>
        </p:txBody>
      </p:sp>
    </p:spTree>
    <p:extLst>
      <p:ext uri="{BB962C8B-B14F-4D97-AF65-F5344CB8AC3E}">
        <p14:creationId xmlns:p14="http://schemas.microsoft.com/office/powerpoint/2010/main" val="354745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B1AD-35DC-471F-919F-8800153C0062}"/>
              </a:ext>
            </a:extLst>
          </p:cNvPr>
          <p:cNvSpPr>
            <a:spLocks noGrp="1"/>
          </p:cNvSpPr>
          <p:nvPr>
            <p:ph type="title"/>
          </p:nvPr>
        </p:nvSpPr>
        <p:spPr/>
        <p:txBody>
          <a:bodyPr/>
          <a:lstStyle/>
          <a:p>
            <a:pPr algn="ctr"/>
            <a:r>
              <a:rPr lang="en-US" dirty="0">
                <a:solidFill>
                  <a:schemeClr val="bg1"/>
                </a:solidFill>
                <a:latin typeface="Mistral" panose="03090702030407020403" pitchFamily="66" charset="0"/>
              </a:rPr>
              <a:t>Format for today:</a:t>
            </a:r>
          </a:p>
        </p:txBody>
      </p:sp>
      <p:sp>
        <p:nvSpPr>
          <p:cNvPr id="3" name="Content Placeholder 2">
            <a:extLst>
              <a:ext uri="{FF2B5EF4-FFF2-40B4-BE49-F238E27FC236}">
                <a16:creationId xmlns:a16="http://schemas.microsoft.com/office/drawing/2014/main" id="{993B997C-3800-401C-A6DB-3B6E4A10BB44}"/>
              </a:ext>
            </a:extLst>
          </p:cNvPr>
          <p:cNvSpPr>
            <a:spLocks noGrp="1"/>
          </p:cNvSpPr>
          <p:nvPr>
            <p:ph idx="1"/>
          </p:nvPr>
        </p:nvSpPr>
        <p:spPr>
          <a:xfrm>
            <a:off x="721360" y="1825625"/>
            <a:ext cx="10632440" cy="4351338"/>
          </a:xfrm>
        </p:spPr>
        <p:txBody>
          <a:bodyPr>
            <a:normAutofit fontScale="62500" lnSpcReduction="20000"/>
          </a:bodyPr>
          <a:lstStyle/>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-Welcome</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-First class is from 9 a.m. to 10:30 a.m./half hour break/How to be a Constitution Coach at 11 a.m. to 12 p.m.</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-Prayer</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-Pledge</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-Caleb </a:t>
            </a:r>
            <a:r>
              <a:rPr lang="en-US" dirty="0" err="1">
                <a:solidFill>
                  <a:schemeClr val="bg1"/>
                </a:solidFill>
                <a:latin typeface="Tahoma" panose="020B0604030504040204" pitchFamily="34" charset="0"/>
                <a:ea typeface="Tahoma" panose="020B0604030504040204" pitchFamily="34" charset="0"/>
                <a:cs typeface="Tahoma" panose="020B0604030504040204" pitchFamily="34" charset="0"/>
              </a:rPr>
              <a:t>Oriet</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-Alexis de Tocqueville</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-How do we keep the churches righteous?</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-Discuss the Black Robed Regiment, Separation of Church and State, proper view of Romans 13, what our Founding Father’s thought of Romans 13, Doctrine of Lesser Magistrates</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-RESOURCES, RESOURCES, RESOURCES on my website for you</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-Hosting a Voter Registration Drive (how to get one going, legal does and don’ts).</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-How do I register someone? SO MANY platforms to do this.</a:t>
            </a:r>
          </a:p>
          <a:p>
            <a:pPr marL="0" inden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-Other classes I offer</a:t>
            </a:r>
          </a:p>
        </p:txBody>
      </p:sp>
    </p:spTree>
    <p:extLst>
      <p:ext uri="{BB962C8B-B14F-4D97-AF65-F5344CB8AC3E}">
        <p14:creationId xmlns:p14="http://schemas.microsoft.com/office/powerpoint/2010/main" val="211615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4FBE14-9A8B-482F-B64B-06F02D79DA91}"/>
              </a:ext>
            </a:extLst>
          </p:cNvPr>
          <p:cNvSpPr txBox="1"/>
          <p:nvPr/>
        </p:nvSpPr>
        <p:spPr>
          <a:xfrm>
            <a:off x="7389495" y="1830070"/>
            <a:ext cx="3918585" cy="2862322"/>
          </a:xfrm>
          <a:prstGeom prst="rect">
            <a:avLst/>
          </a:prstGeom>
          <a:noFill/>
        </p:spPr>
        <p:txBody>
          <a:bodyPr wrap="square" rtlCol="0">
            <a:spAutoFit/>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I recommend this book: “Slaying</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Leviathan” by Glenn S. Sunshine</a:t>
            </a:r>
          </a:p>
          <a:p>
            <a:endPar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From Canon Press</a:t>
            </a:r>
          </a:p>
          <a:p>
            <a:endPar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Glenn will be in Billings in April of 2022 with The Big Sky Worldview Forum, if you want to hear him speak.</a:t>
            </a:r>
          </a:p>
        </p:txBody>
      </p:sp>
      <p:pic>
        <p:nvPicPr>
          <p:cNvPr id="7" name="Picture 6">
            <a:extLst>
              <a:ext uri="{FF2B5EF4-FFF2-40B4-BE49-F238E27FC236}">
                <a16:creationId xmlns:a16="http://schemas.microsoft.com/office/drawing/2014/main" id="{97D74838-0D86-4348-905C-068684AE5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237" y="0"/>
            <a:ext cx="4434778" cy="6858000"/>
          </a:xfrm>
          <a:prstGeom prst="rect">
            <a:avLst/>
          </a:prstGeom>
        </p:spPr>
      </p:pic>
    </p:spTree>
    <p:extLst>
      <p:ext uri="{BB962C8B-B14F-4D97-AF65-F5344CB8AC3E}">
        <p14:creationId xmlns:p14="http://schemas.microsoft.com/office/powerpoint/2010/main" val="163373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4FBE14-9A8B-482F-B64B-06F02D79DA91}"/>
              </a:ext>
            </a:extLst>
          </p:cNvPr>
          <p:cNvSpPr txBox="1"/>
          <p:nvPr/>
        </p:nvSpPr>
        <p:spPr>
          <a:xfrm>
            <a:off x="200026" y="409574"/>
            <a:ext cx="11384280" cy="6494085"/>
          </a:xfrm>
          <a:prstGeom prst="rect">
            <a:avLst/>
          </a:prstGeom>
          <a:noFill/>
        </p:spPr>
        <p:txBody>
          <a:bodyPr wrap="square" rtlCol="0">
            <a:spAutoFit/>
          </a:bodyPr>
          <a:lstStyle/>
          <a:p>
            <a:pPr algn="l"/>
            <a:r>
              <a:rPr lang="en-US" sz="1600" b="0" i="0" dirty="0">
                <a:solidFill>
                  <a:schemeClr val="bg1"/>
                </a:solidFill>
                <a:effectLst/>
                <a:latin typeface="Amazon Ember"/>
              </a:rPr>
              <a:t>"How are we to respond to the threats to liberty we are facing? Starting to answer that question begins with this book. We are remarkably unaware of our own Christian history." ~From </a:t>
            </a:r>
            <a:r>
              <a:rPr lang="en-US" sz="1600" b="0" i="1" dirty="0">
                <a:solidFill>
                  <a:schemeClr val="bg1"/>
                </a:solidFill>
                <a:effectLst/>
                <a:latin typeface="Amazon Ember"/>
              </a:rPr>
              <a:t>Slaying Leviathan</a:t>
            </a:r>
          </a:p>
          <a:p>
            <a:pPr algn="l"/>
            <a:endParaRPr lang="en-US" sz="1600" b="0" i="0" dirty="0">
              <a:solidFill>
                <a:schemeClr val="bg1"/>
              </a:solidFill>
              <a:effectLst/>
              <a:latin typeface="Amazon Ember"/>
            </a:endParaRPr>
          </a:p>
          <a:p>
            <a:pPr algn="l"/>
            <a:r>
              <a:rPr lang="en-US" sz="1600" b="0" i="0" dirty="0">
                <a:solidFill>
                  <a:schemeClr val="bg1"/>
                </a:solidFill>
                <a:effectLst/>
                <a:latin typeface="Amazon Ember"/>
              </a:rPr>
              <a:t>Leviathan is rising again, and the first weapon we must recover is the Christian tradition of resisting governmental overreach. The bloated bureaucratic state we have now would have been unrecognizable to the Founders, and our acceptance of its encroachments on liberty would have infuriated them. But here is the point: our Leviathan would not have surprised them. They were well acquainted with the tendency of governments to turn tyrannical. A popular quote in the nineteenth century was "Eternal vigilance is the price we pay for liberty.“</a:t>
            </a:r>
          </a:p>
          <a:p>
            <a:pPr algn="l"/>
            <a:endParaRPr lang="en-US" sz="1600" b="0" i="0" dirty="0">
              <a:solidFill>
                <a:srgbClr val="FFFF00"/>
              </a:solidFill>
              <a:effectLst/>
              <a:latin typeface="Amazon Ember"/>
            </a:endParaRPr>
          </a:p>
          <a:p>
            <a:pPr algn="l"/>
            <a:r>
              <a:rPr lang="en-US" sz="1600" b="0" i="0" dirty="0">
                <a:solidFill>
                  <a:srgbClr val="FFFF00"/>
                </a:solidFill>
                <a:effectLst/>
                <a:latin typeface="Amazon Ember"/>
              </a:rPr>
              <a:t>In </a:t>
            </a:r>
            <a:r>
              <a:rPr lang="en-US" sz="1600" b="0" i="1" dirty="0">
                <a:solidFill>
                  <a:srgbClr val="FFFF00"/>
                </a:solidFill>
                <a:effectLst/>
                <a:latin typeface="Amazon Ember"/>
              </a:rPr>
              <a:t>Slaying Leviathan</a:t>
            </a:r>
            <a:r>
              <a:rPr lang="en-US" sz="1600" b="0" i="0" dirty="0">
                <a:solidFill>
                  <a:srgbClr val="FFFF00"/>
                </a:solidFill>
                <a:effectLst/>
                <a:latin typeface="Amazon Ember"/>
              </a:rPr>
              <a:t>, Glenn S. Sunshine surveys some of the stories and key elements of Christian political thought from Augustine to the Declaration of Independence. Specifically, the book introduces theories of unalienable rights, resistance, and limited government that were synthesized into a coherent political philosophy by John Locke. It was Locke who influenced the American founders and was, like us, fighting against the spirit of Leviathan in his day. Christians first expressed these political truths under Caesars, kings, popes, and emperors. We need them in the age of presidents.</a:t>
            </a:r>
          </a:p>
          <a:p>
            <a:pPr algn="l"/>
            <a:endParaRPr lang="en-US" sz="1600" b="0" i="0" dirty="0">
              <a:solidFill>
                <a:schemeClr val="bg1"/>
              </a:solidFill>
              <a:effectLst/>
              <a:latin typeface="Amazon Ember"/>
            </a:endParaRPr>
          </a:p>
          <a:p>
            <a:pPr algn="l"/>
            <a:r>
              <a:rPr lang="en-US" sz="1600" b="0" i="1" dirty="0">
                <a:solidFill>
                  <a:schemeClr val="bg1"/>
                </a:solidFill>
                <a:effectLst/>
                <a:latin typeface="Amazon Ember"/>
              </a:rPr>
              <a:t>This book is published by Canon Press.</a:t>
            </a:r>
            <a:r>
              <a:rPr lang="en-US" sz="1600" b="0" i="0" dirty="0">
                <a:solidFill>
                  <a:schemeClr val="bg1"/>
                </a:solidFill>
                <a:effectLst/>
                <a:latin typeface="Amazon Ember"/>
              </a:rPr>
              <a:t> At Canon Press, we’re gospel outfitters: no matter who you are or what you do, you’re called to be increasing in Biblical faithfulness. That’s because Jesus’s death and resurrection changed everything: All of Christ, for all of life, for all the world.</a:t>
            </a:r>
          </a:p>
          <a:p>
            <a:pPr algn="l"/>
            <a:endParaRPr lang="en-US" sz="1600" b="0" i="0" dirty="0">
              <a:solidFill>
                <a:schemeClr val="bg1"/>
              </a:solidFill>
              <a:effectLst/>
              <a:latin typeface="Amazon Ember"/>
            </a:endParaRPr>
          </a:p>
          <a:p>
            <a:pPr algn="l"/>
            <a:r>
              <a:rPr lang="en-US" sz="1600" b="0" i="0" dirty="0">
                <a:solidFill>
                  <a:schemeClr val="bg1"/>
                </a:solidFill>
                <a:effectLst/>
                <a:latin typeface="Amazon Ember"/>
              </a:rPr>
              <a:t>As the wisest man said, “Go, eat your bread with joy, and drink your wine with a merry heart; for God has already accepted your works” (Eccl. 9:7).</a:t>
            </a:r>
          </a:p>
          <a:p>
            <a:pPr algn="l"/>
            <a:endParaRPr lang="en-US" sz="1600" b="0" i="0" dirty="0">
              <a:solidFill>
                <a:schemeClr val="bg1"/>
              </a:solidFill>
              <a:effectLst/>
              <a:latin typeface="Amazon Ember"/>
            </a:endParaRPr>
          </a:p>
          <a:p>
            <a:pPr algn="l"/>
            <a:r>
              <a:rPr lang="en-US" sz="1600" b="0" i="0" dirty="0">
                <a:solidFill>
                  <a:schemeClr val="bg1"/>
                </a:solidFill>
                <a:effectLst/>
                <a:latin typeface="Amazon Ember"/>
              </a:rPr>
              <a:t>We believe reformation and revival start from faith in the Lord with joyful obedience to the Bible, and that is what makes everyday tasks significant and transforms culture. Because of these beliefs, we offer books on Christian living, encouragement, contentment, raising kids, healthy marriages, educational choices, classical education, homeschooling, politics, government, feminism, identity, manhood, womanhood, singleness, virtue, and so much more.</a:t>
            </a:r>
          </a:p>
        </p:txBody>
      </p:sp>
    </p:spTree>
    <p:extLst>
      <p:ext uri="{BB962C8B-B14F-4D97-AF65-F5344CB8AC3E}">
        <p14:creationId xmlns:p14="http://schemas.microsoft.com/office/powerpoint/2010/main" val="3888798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D7DD85-4D8E-4051-B948-EF1C693A0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1" y="1526597"/>
            <a:ext cx="5283200" cy="3956827"/>
          </a:xfrm>
          <a:prstGeom prst="rect">
            <a:avLst/>
          </a:prstGeom>
        </p:spPr>
      </p:pic>
      <p:sp>
        <p:nvSpPr>
          <p:cNvPr id="6" name="TextBox 5">
            <a:extLst>
              <a:ext uri="{FF2B5EF4-FFF2-40B4-BE49-F238E27FC236}">
                <a16:creationId xmlns:a16="http://schemas.microsoft.com/office/drawing/2014/main" id="{F5AB0A91-EE0C-4186-A97E-8925A929DAF0}"/>
              </a:ext>
            </a:extLst>
          </p:cNvPr>
          <p:cNvSpPr txBox="1"/>
          <p:nvPr/>
        </p:nvSpPr>
        <p:spPr>
          <a:xfrm>
            <a:off x="6116319" y="996632"/>
            <a:ext cx="5577840" cy="5016758"/>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Did the Founding Fathers commit Biblical Rebellion to start the American Revolution? </a:t>
            </a:r>
            <a:r>
              <a:rPr lang="en-US" sz="2000" dirty="0">
                <a:solidFill>
                  <a:srgbClr val="FFFF00"/>
                </a:solidFill>
                <a:latin typeface="Times New Roman" panose="02020603050405020304" pitchFamily="18" charset="0"/>
                <a:cs typeface="Times New Roman" panose="02020603050405020304" pitchFamily="18" charset="0"/>
              </a:rPr>
              <a:t>And should we just obey our government when we are a republic?</a:t>
            </a:r>
          </a:p>
          <a:p>
            <a:endParaRPr lang="en-US" sz="2000" dirty="0">
              <a:solidFill>
                <a:srgbClr val="FFFF00"/>
              </a:solidFill>
              <a:latin typeface="Times New Roman" panose="02020603050405020304" pitchFamily="18" charset="0"/>
              <a:cs typeface="Times New Roman" panose="02020603050405020304" pitchFamily="18" charset="0"/>
            </a:endParaRPr>
          </a:p>
          <a:p>
            <a:r>
              <a:rPr lang="en-US" sz="2000" dirty="0">
                <a:solidFill>
                  <a:srgbClr val="FFFF00"/>
                </a:solidFill>
                <a:latin typeface="Times New Roman" panose="02020603050405020304" pitchFamily="18" charset="0"/>
                <a:cs typeface="Times New Roman" panose="02020603050405020304" pitchFamily="18" charset="0"/>
              </a:rPr>
              <a:t>-Colonel Parker</a:t>
            </a:r>
            <a:r>
              <a:rPr lang="en-US" sz="2000" dirty="0">
                <a:solidFill>
                  <a:schemeClr val="bg1"/>
                </a:solidFill>
                <a:latin typeface="Times New Roman" panose="02020603050405020304" pitchFamily="18" charset="0"/>
                <a:cs typeface="Times New Roman" panose="02020603050405020304" pitchFamily="18" charset="0"/>
              </a:rPr>
              <a:t>: </a:t>
            </a:r>
            <a:r>
              <a:rPr lang="en-US" sz="2000" i="0" dirty="0">
                <a:solidFill>
                  <a:schemeClr val="bg1"/>
                </a:solidFill>
                <a:effectLst/>
                <a:latin typeface="Times New Roman" panose="02020603050405020304" pitchFamily="18" charset="0"/>
                <a:cs typeface="Times New Roman" panose="02020603050405020304" pitchFamily="18" charset="0"/>
              </a:rPr>
              <a:t>“Stand your ground. Don’t fire unless fired upon, but if they mean to have a war, let it begin here.” 4/15/1775 – Battl</a:t>
            </a:r>
            <a:r>
              <a:rPr lang="en-US" sz="2000" dirty="0">
                <a:solidFill>
                  <a:schemeClr val="bg1"/>
                </a:solidFill>
                <a:latin typeface="Times New Roman" panose="02020603050405020304" pitchFamily="18" charset="0"/>
                <a:cs typeface="Times New Roman" panose="02020603050405020304" pitchFamily="18" charset="0"/>
              </a:rPr>
              <a:t>e of Lexington and Concord</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-Castle Doctrine. –Exodus 22</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-Who is in charge of the government in America? </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For more information go to: https://marciaalennick.wixsite.com/mysite/interpreting-romans-13</a:t>
            </a:r>
          </a:p>
        </p:txBody>
      </p:sp>
    </p:spTree>
    <p:extLst>
      <p:ext uri="{BB962C8B-B14F-4D97-AF65-F5344CB8AC3E}">
        <p14:creationId xmlns:p14="http://schemas.microsoft.com/office/powerpoint/2010/main" val="36833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D80AC-91AC-457B-93B1-1842C311E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3475" y="229061"/>
            <a:ext cx="8285049" cy="6399877"/>
          </a:xfrm>
          <a:prstGeom prst="rect">
            <a:avLst/>
          </a:prstGeom>
        </p:spPr>
      </p:pic>
    </p:spTree>
    <p:extLst>
      <p:ext uri="{BB962C8B-B14F-4D97-AF65-F5344CB8AC3E}">
        <p14:creationId xmlns:p14="http://schemas.microsoft.com/office/powerpoint/2010/main" val="311193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3477875"/>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BY: PASTOR TREWHELLA</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Many Americans seem to know that America's founders gave us three boxes through which we can resist tyranny, namely - the ballot box, the jury box, and the cartridge box. But a lesser-known tool which the founders themselves employed is the lesser-magistrate doctrine. </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Simply put, the lesser-magistrate doctrine declares that - when a magistrate, who is lower in authority than another higher authority, opposes and/or resists the unjust orders or laws of the higher authority, he is justified in doing so and his actions are morally right, proper, and legitimate (emphasis supplied).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235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3785652"/>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BY: PASTOR TREWHELLA</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For example, if Congress or the President makes an unjust or immoral edict, a state legislature or the governor could stand in defiance of their unjust edict and refuse to obey or implement it. They could in fact actively oppose it. Or for that matter, a city council or mayor could act in defiance or opposition of an unjust edict by a higher authority. </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The lesser-magistrate doctrine became important to Christian men during the Reformation, though it had been spoken of and practiced prior to that by Christians. For example, the Magna Carta was written by a group of barons (lesser-magistrates) who had the tyrant King John of England sign it in the year 1215 at </a:t>
            </a:r>
            <a:r>
              <a:rPr lang="en-US" sz="2000" dirty="0" err="1">
                <a:latin typeface="Tahoma" panose="020B0604030504040204" pitchFamily="34" charset="0"/>
                <a:ea typeface="Tahoma" panose="020B0604030504040204" pitchFamily="34" charset="0"/>
                <a:cs typeface="Tahoma" panose="020B0604030504040204" pitchFamily="34" charset="0"/>
              </a:rPr>
              <a:t>Runneymede</a:t>
            </a:r>
            <a:r>
              <a:rPr lang="en-US" sz="2000" dirty="0">
                <a:latin typeface="Tahoma" panose="020B0604030504040204" pitchFamily="34" charset="0"/>
                <a:ea typeface="Tahoma" panose="020B0604030504040204" pitchFamily="34" charset="0"/>
                <a:cs typeface="Tahoma" panose="020B0604030504040204" pitchFamily="34" charset="0"/>
              </a:rPr>
              <a:t>, which is located southwest of London</a:t>
            </a:r>
          </a:p>
        </p:txBody>
      </p:sp>
    </p:spTree>
    <p:extLst>
      <p:ext uri="{BB962C8B-B14F-4D97-AF65-F5344CB8AC3E}">
        <p14:creationId xmlns:p14="http://schemas.microsoft.com/office/powerpoint/2010/main" val="3390975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2862322"/>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BY: PASTOR TREWHELLA</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This great document which stands in defiance of tyranny and oppression by making clear that the State has limitations and that all are subject to the law – people and state officials alike - was penned by Christian men. </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Calvin spoke of the lesser-magistrate doctrine in his Institutes of the Christian Religion. Amazingly, he did not appeal to Scripture in his support of it, rather he appealed to pagan historical examples. But other Reformers did give a Scriptural foundation to the doctrine.</a:t>
            </a:r>
          </a:p>
        </p:txBody>
      </p:sp>
    </p:spTree>
    <p:extLst>
      <p:ext uri="{BB962C8B-B14F-4D97-AF65-F5344CB8AC3E}">
        <p14:creationId xmlns:p14="http://schemas.microsoft.com/office/powerpoint/2010/main" val="3928977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3785652"/>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BY: PASTOR TREWHELLA</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John Knox for example, in his Appellation written to the nobles of Scotland in 1558, cites many passages to support the doctrine. Knox wrote his appellation (appeal) to the nobles because the Roman church had condemned him and burned him in effigy. He wrote to declare to the nobles, as lesser-magistrates, their responsibility in protecting the innocent and opposing those who had made unjust decrees. </a:t>
            </a:r>
          </a:p>
          <a:p>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Knox makes it clear that it is the duty of lesser-magistrates to resist the tyranny of chief magistrates when the chief magistrate exceeds his God-given authority or actually makes declarations which are in rebellion to the law of God. (emphasis supplied).</a:t>
            </a:r>
          </a:p>
        </p:txBody>
      </p:sp>
    </p:spTree>
    <p:extLst>
      <p:ext uri="{BB962C8B-B14F-4D97-AF65-F5344CB8AC3E}">
        <p14:creationId xmlns:p14="http://schemas.microsoft.com/office/powerpoint/2010/main" val="1532617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60400" y="2149019"/>
            <a:ext cx="10383520" cy="4708981"/>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BY: PASTOR TREWHELLA</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He exhorts the nobles (lesser-magistrates) in his Appellation, "You are bound to correct and repress whatsoever you know him (the higher magistrate) to attempt expressly repugning to God's word, honor, glory, or what you shall espy him to do against his subjects great or small." Some of the Scripture texts Knox cites to expound on the lesser-magistrate doctrine are Daniel 3; I Kings 12; II Kings 11; and Jeremiah 26:10-16; 36:9-31; 37:11- 21 &amp; 39:7-10. </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The lesser-magistrate doctrine had a huge impact upon the thinking of our founders, and upon our nation's people regarding government and law. We however live in the midst of a statist, slave-like people where such thinking has long been forgotten. The magistrates themselves know nothing of this doctrine today because the pulpits have long been silent regarding it. (Emphasis supplied.)</a:t>
            </a:r>
          </a:p>
        </p:txBody>
      </p:sp>
    </p:spTree>
    <p:extLst>
      <p:ext uri="{BB962C8B-B14F-4D97-AF65-F5344CB8AC3E}">
        <p14:creationId xmlns:p14="http://schemas.microsoft.com/office/powerpoint/2010/main" val="45529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60400" y="2149019"/>
            <a:ext cx="10383520" cy="4708981"/>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BY: PASTOR TREWHELLA</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He exhorts the nobles (lesser-magistrates) in his Appellation, "You are bound to correct and repress whatsoever you know him (the higher magistrate) to attempt expressly repugning to God's word, honor, glory, or what you shall espy him to do against his subjects great or small." Some of the Scripture texts Knox cites to expound on the lesser-magistrate doctrine are Daniel 3; I Kings 12; II Kings 11; and Jeremiah 26:10-16; 36:9-31; 37:11- 21 &amp; 39:7-10. </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The lesser-magistrate doctrine had a huge impact upon the thinking of our founders, and upon our nation's people regarding government and law. We however live in the midst of a statist, slave-like people where such thinking has long been forgotten. The magistrates themselves know nothing of this doctrine today because the pulpits have long been silent regarding it. (Emphasis supplied.)</a:t>
            </a:r>
          </a:p>
        </p:txBody>
      </p:sp>
    </p:spTree>
    <p:extLst>
      <p:ext uri="{BB962C8B-B14F-4D97-AF65-F5344CB8AC3E}">
        <p14:creationId xmlns:p14="http://schemas.microsoft.com/office/powerpoint/2010/main" val="403687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5A556-1287-4869-BD85-348542955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7587256"/>
          </a:xfrm>
          <a:prstGeom prst="rect">
            <a:avLst/>
          </a:prstGeom>
        </p:spPr>
      </p:pic>
      <p:sp>
        <p:nvSpPr>
          <p:cNvPr id="6" name="TextBox 5">
            <a:extLst>
              <a:ext uri="{FF2B5EF4-FFF2-40B4-BE49-F238E27FC236}">
                <a16:creationId xmlns:a16="http://schemas.microsoft.com/office/drawing/2014/main" id="{3F208489-3CA8-490B-A6A6-0ED29836C7E2}"/>
              </a:ext>
            </a:extLst>
          </p:cNvPr>
          <p:cNvSpPr txBox="1"/>
          <p:nvPr/>
        </p:nvSpPr>
        <p:spPr>
          <a:xfrm>
            <a:off x="4076700" y="5476875"/>
            <a:ext cx="6438900" cy="923330"/>
          </a:xfrm>
          <a:prstGeom prst="rect">
            <a:avLst/>
          </a:prstGeom>
          <a:solidFill>
            <a:schemeClr val="tx1"/>
          </a:solidFill>
        </p:spPr>
        <p:txBody>
          <a:bodyPr wrap="square" rtlCol="0">
            <a:spAutoFit/>
          </a:bodyPr>
          <a:lstStyle/>
          <a:p>
            <a:r>
              <a:rPr lang="en-US" dirty="0">
                <a:solidFill>
                  <a:srgbClr val="FFFF00"/>
                </a:solidFill>
              </a:rPr>
              <a:t>If you want a copy of Alexis de Tocqueville's “Democracy in America” it is under my “Influence of the Bible in America” Exhibit GG</a:t>
            </a:r>
          </a:p>
        </p:txBody>
      </p:sp>
    </p:spTree>
    <p:extLst>
      <p:ext uri="{BB962C8B-B14F-4D97-AF65-F5344CB8AC3E}">
        <p14:creationId xmlns:p14="http://schemas.microsoft.com/office/powerpoint/2010/main" val="971233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90880" y="2545259"/>
            <a:ext cx="10383520" cy="3477875"/>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BY: PASTOR TREWHELLA</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If ever this nation needs to understand the lesser-magistrate doctrine, it is now. Immoral and unjust edicts are commonplace. The preborn are being murdered, and sodomy is being proliferated. </a:t>
            </a:r>
          </a:p>
          <a:p>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The assault upon our freedom and liberties is a daily undertaking by those in high office. The attacks upon the law of God are ferocious and relentless. In our nation today, the State has declared good to be evil and evil to be good. The lesser-magistrate has a duty before God to uphold the good regardless of the new definitions created by the State. (Emphasis supplied.)</a:t>
            </a:r>
          </a:p>
        </p:txBody>
      </p:sp>
    </p:spTree>
    <p:extLst>
      <p:ext uri="{BB962C8B-B14F-4D97-AF65-F5344CB8AC3E}">
        <p14:creationId xmlns:p14="http://schemas.microsoft.com/office/powerpoint/2010/main" val="1350033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90880" y="2545259"/>
            <a:ext cx="10383520" cy="4031873"/>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BY: PASTOR TREWHELLA</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We must remember that all authority is delegated. No man who holds State office rules autonomously. The authority he has is delegated to him by God. Hence, all those in positions of authority stand accountable to God. This is why the practice of the church historically has been – when the State commands that which God forbids or forbids that which God commands, we have a duty to obey God rather than man. The Bible clearly teaches this principle.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The lesser-magistrate is to apply this principle to his office as magistrate. When an unjust edict is made by a higher authority, the lesser-magistrate must choose to either join the higher magistrate in his rebellion against God, or stand with God in opposition to the unjust edict.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As our nation sinks more and more into rebellion and depravity, the lesser-magistrate doctrine needs to be taught more than ever. May the Lord grant us the strength and favor to do so.</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2293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BE67E3-5389-4E13-BAA5-D90CFF19E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30" y="482600"/>
            <a:ext cx="4229100" cy="5892800"/>
          </a:xfrm>
          <a:prstGeom prst="rect">
            <a:avLst/>
          </a:prstGeom>
        </p:spPr>
      </p:pic>
    </p:spTree>
    <p:extLst>
      <p:ext uri="{BB962C8B-B14F-4D97-AF65-F5344CB8AC3E}">
        <p14:creationId xmlns:p14="http://schemas.microsoft.com/office/powerpoint/2010/main" val="1195920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DEC1AA-1525-4DB3-93BE-A59586D6C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75189" cy="7101840"/>
          </a:xfrm>
          <a:prstGeom prst="rect">
            <a:avLst/>
          </a:prstGeom>
        </p:spPr>
      </p:pic>
    </p:spTree>
    <p:extLst>
      <p:ext uri="{BB962C8B-B14F-4D97-AF65-F5344CB8AC3E}">
        <p14:creationId xmlns:p14="http://schemas.microsoft.com/office/powerpoint/2010/main" val="1203935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471920" cy="5693866"/>
          </a:xfrm>
          <a:prstGeom prst="rect">
            <a:avLst/>
          </a:prstGeom>
          <a:noFill/>
        </p:spPr>
        <p:txBody>
          <a:bodyPr wrap="square" rtlCol="0">
            <a:spAutoFit/>
          </a:bodyPr>
          <a:lstStyle/>
          <a:p>
            <a:r>
              <a:rPr lang="en-US" sz="4800" dirty="0">
                <a:latin typeface="Monotype Corsiva" panose="03010101010201010101" pitchFamily="66" charset="0"/>
              </a:rPr>
              <a:t>LEGAL </a:t>
            </a:r>
            <a:r>
              <a:rPr lang="en-US" sz="4800" b="1" u="sng" dirty="0">
                <a:solidFill>
                  <a:srgbClr val="0070C0"/>
                </a:solidFill>
                <a:latin typeface="Monotype Corsiva" panose="03010101010201010101" pitchFamily="66" charset="0"/>
              </a:rPr>
              <a:t>DO’S</a:t>
            </a:r>
            <a:r>
              <a:rPr lang="en-US" sz="4800" dirty="0">
                <a:solidFill>
                  <a:srgbClr val="0070C0"/>
                </a:solidFill>
                <a:latin typeface="Monotype Corsiva" panose="03010101010201010101" pitchFamily="66" charset="0"/>
              </a:rPr>
              <a:t> </a:t>
            </a:r>
            <a:r>
              <a:rPr lang="en-US" sz="4800" dirty="0">
                <a:latin typeface="Monotype Corsiva" panose="03010101010201010101" pitchFamily="66" charset="0"/>
              </a:rPr>
              <a:t>FOR </a:t>
            </a:r>
            <a:r>
              <a:rPr lang="en-US" sz="4800" dirty="0">
                <a:solidFill>
                  <a:srgbClr val="0070C0"/>
                </a:solidFill>
                <a:latin typeface="Monotype Corsiva" panose="03010101010201010101" pitchFamily="66" charset="0"/>
              </a:rPr>
              <a:t>CHURCHES</a:t>
            </a:r>
          </a:p>
          <a:p>
            <a:pPr marL="342900" indent="-342900">
              <a:buFont typeface="Arial" panose="020B0604020202020204" pitchFamily="34" charset="0"/>
              <a:buChar char="•"/>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 </a:t>
            </a:r>
            <a:r>
              <a:rPr lang="en-US" sz="2000" dirty="0">
                <a:latin typeface="Tahoma" panose="020B0604030504040204" pitchFamily="34" charset="0"/>
                <a:ea typeface="Tahoma" panose="020B0604030504040204" pitchFamily="34" charset="0"/>
                <a:cs typeface="Tahoma" panose="020B0604030504040204" pitchFamily="34" charset="0"/>
              </a:rPr>
              <a:t>teach on moral issues and civic involvement </a:t>
            </a:r>
          </a:p>
          <a:p>
            <a:pPr marL="342900" indent="-342900">
              <a:buFont typeface="Arial" panose="020B0604020202020204" pitchFamily="34" charset="0"/>
              <a:buChar char="•"/>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 </a:t>
            </a:r>
            <a:r>
              <a:rPr lang="en-US" sz="2000" dirty="0">
                <a:latin typeface="Tahoma" panose="020B0604030504040204" pitchFamily="34" charset="0"/>
                <a:ea typeface="Tahoma" panose="020B0604030504040204" pitchFamily="34" charset="0"/>
                <a:cs typeface="Tahoma" panose="020B0604030504040204" pitchFamily="34" charset="0"/>
              </a:rPr>
              <a:t>educate on political process and political/social/ legislative issues </a:t>
            </a:r>
          </a:p>
          <a:p>
            <a:pPr marL="342900" indent="-342900">
              <a:buFont typeface="Arial" panose="020B0604020202020204" pitchFamily="34" charset="0"/>
              <a:buChar char="•"/>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a:t>
            </a:r>
            <a:r>
              <a:rPr lang="en-US" sz="2000" dirty="0">
                <a:latin typeface="Tahoma" panose="020B0604030504040204" pitchFamily="34" charset="0"/>
                <a:ea typeface="Tahoma" panose="020B0604030504040204" pitchFamily="34" charset="0"/>
                <a:cs typeface="Tahoma" panose="020B0604030504040204" pitchFamily="34" charset="0"/>
              </a:rPr>
              <a:t> distribute candidate surveys and incumbent voting records (avoid editorial opinions and make sure they cover a wide range of issues) </a:t>
            </a:r>
          </a:p>
          <a:p>
            <a:pPr marL="342900" indent="-342900">
              <a:buFont typeface="Arial" panose="020B0604020202020204" pitchFamily="34" charset="0"/>
              <a:buChar char="•"/>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 </a:t>
            </a:r>
            <a:r>
              <a:rPr lang="en-US" sz="2000" dirty="0">
                <a:latin typeface="Tahoma" panose="020B0604030504040204" pitchFamily="34" charset="0"/>
                <a:ea typeface="Tahoma" panose="020B0604030504040204" pitchFamily="34" charset="0"/>
                <a:cs typeface="Tahoma" panose="020B0604030504040204" pitchFamily="34" charset="0"/>
              </a:rPr>
              <a:t>encourage members to voice their opinions in favor or in opposition to certain legislation* </a:t>
            </a:r>
          </a:p>
          <a:p>
            <a:pPr marL="342900" indent="-342900">
              <a:buFont typeface="Arial" panose="020B0604020202020204" pitchFamily="34" charset="0"/>
              <a:buChar char="•"/>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a:t>
            </a:r>
            <a:r>
              <a:rPr lang="en-US" sz="2000" dirty="0">
                <a:latin typeface="Tahoma" panose="020B0604030504040204" pitchFamily="34" charset="0"/>
                <a:ea typeface="Tahoma" panose="020B0604030504040204" pitchFamily="34" charset="0"/>
                <a:cs typeface="Tahoma" panose="020B0604030504040204" pitchFamily="34" charset="0"/>
              </a:rPr>
              <a:t> discuss Biblical instruction pertaining to moral and cultural issues such as abortion, same-sex marriage, etc. </a:t>
            </a:r>
          </a:p>
          <a:p>
            <a:endParaRPr lang="en-US" sz="4800" dirty="0">
              <a:latin typeface="Monotype Corsiva" panose="03010101010201010101" pitchFamily="66" charset="0"/>
            </a:endParaRPr>
          </a:p>
        </p:txBody>
      </p:sp>
    </p:spTree>
    <p:extLst>
      <p:ext uri="{BB962C8B-B14F-4D97-AF65-F5344CB8AC3E}">
        <p14:creationId xmlns:p14="http://schemas.microsoft.com/office/powerpoint/2010/main" val="883983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5170646"/>
          </a:xfrm>
          <a:prstGeom prst="rect">
            <a:avLst/>
          </a:prstGeom>
          <a:noFill/>
        </p:spPr>
        <p:txBody>
          <a:bodyPr wrap="square" rtlCol="0">
            <a:spAutoFit/>
          </a:bodyPr>
          <a:lstStyle/>
          <a:p>
            <a:r>
              <a:rPr lang="en-US" sz="4800" dirty="0">
                <a:latin typeface="Monotype Corsiva" panose="03010101010201010101" pitchFamily="66" charset="0"/>
              </a:rPr>
              <a:t>LEGAL </a:t>
            </a:r>
            <a:r>
              <a:rPr lang="en-US" sz="4800" b="1" dirty="0">
                <a:solidFill>
                  <a:srgbClr val="0070C0"/>
                </a:solidFill>
                <a:latin typeface="Monotype Corsiva" panose="03010101010201010101" pitchFamily="66" charset="0"/>
              </a:rPr>
              <a:t>DO’S </a:t>
            </a:r>
            <a:r>
              <a:rPr lang="en-US" sz="4800" dirty="0">
                <a:latin typeface="Monotype Corsiva" panose="03010101010201010101" pitchFamily="66" charset="0"/>
              </a:rPr>
              <a:t>FOR </a:t>
            </a:r>
            <a:r>
              <a:rPr lang="en-US" sz="4800" dirty="0">
                <a:solidFill>
                  <a:srgbClr val="0070C0"/>
                </a:solidFill>
                <a:latin typeface="Monotype Corsiva" panose="03010101010201010101" pitchFamily="66" charset="0"/>
              </a:rPr>
              <a:t>CHURCHES</a:t>
            </a:r>
          </a:p>
          <a:p>
            <a:r>
              <a:rPr lang="en-US" dirty="0"/>
              <a:t>•</a:t>
            </a:r>
            <a:r>
              <a:rPr lang="en-US" dirty="0">
                <a:solidFill>
                  <a:srgbClr val="0070C0"/>
                </a:solidFill>
              </a:rPr>
              <a:t> </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Do </a:t>
            </a:r>
            <a:r>
              <a:rPr lang="en-US" dirty="0">
                <a:latin typeface="Tahoma" panose="020B0604030504040204" pitchFamily="34" charset="0"/>
                <a:ea typeface="Tahoma" panose="020B0604030504040204" pitchFamily="34" charset="0"/>
                <a:cs typeface="Tahoma" panose="020B0604030504040204" pitchFamily="34" charset="0"/>
              </a:rPr>
              <a:t>support or oppose judicial, department, or cabinet appointments </a:t>
            </a:r>
          </a:p>
          <a:p>
            <a:r>
              <a:rPr lang="en-US" dirty="0">
                <a:latin typeface="Tahoma" panose="020B0604030504040204" pitchFamily="34" charset="0"/>
                <a:ea typeface="Tahoma" panose="020B0604030504040204" pitchFamily="34" charset="0"/>
                <a:cs typeface="Tahoma" panose="020B0604030504040204" pitchFamily="34" charset="0"/>
              </a:rPr>
              <a:t>•</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 Do </a:t>
            </a:r>
            <a:r>
              <a:rPr lang="en-US" dirty="0">
                <a:latin typeface="Tahoma" panose="020B0604030504040204" pitchFamily="34" charset="0"/>
                <a:ea typeface="Tahoma" panose="020B0604030504040204" pitchFamily="34" charset="0"/>
                <a:cs typeface="Tahoma" panose="020B0604030504040204" pitchFamily="34" charset="0"/>
              </a:rPr>
              <a:t>support or oppose other political appointments of non-elected officials </a:t>
            </a:r>
          </a:p>
          <a:p>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Do</a:t>
            </a:r>
            <a:r>
              <a:rPr lang="en-US" dirty="0">
                <a:latin typeface="Tahoma" panose="020B0604030504040204" pitchFamily="34" charset="0"/>
                <a:ea typeface="Tahoma" panose="020B0604030504040204" pitchFamily="34" charset="0"/>
                <a:cs typeface="Tahoma" panose="020B0604030504040204" pitchFamily="34" charset="0"/>
              </a:rPr>
              <a:t> use church facilities by political candidates (as long as all other candidates are allowed or invited) </a:t>
            </a:r>
          </a:p>
          <a:p>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Do </a:t>
            </a:r>
            <a:r>
              <a:rPr lang="en-US" dirty="0">
                <a:latin typeface="Tahoma" panose="020B0604030504040204" pitchFamily="34" charset="0"/>
                <a:ea typeface="Tahoma" panose="020B0604030504040204" pitchFamily="34" charset="0"/>
                <a:cs typeface="Tahoma" panose="020B0604030504040204" pitchFamily="34" charset="0"/>
              </a:rPr>
              <a:t>hold petition drives supporting or opposing legislation </a:t>
            </a:r>
          </a:p>
          <a:p>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Do</a:t>
            </a:r>
            <a:r>
              <a:rPr lang="en-US" dirty="0">
                <a:latin typeface="Tahoma" panose="020B0604030504040204" pitchFamily="34" charset="0"/>
                <a:ea typeface="Tahoma" panose="020B0604030504040204" pitchFamily="34" charset="0"/>
                <a:cs typeface="Tahoma" panose="020B0604030504040204" pitchFamily="34" charset="0"/>
              </a:rPr>
              <a:t> support or oppose legislation unrelated to the church organization* </a:t>
            </a:r>
          </a:p>
          <a:p>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Do </a:t>
            </a:r>
            <a:r>
              <a:rPr lang="en-US" dirty="0">
                <a:latin typeface="Tahoma" panose="020B0604030504040204" pitchFamily="34" charset="0"/>
                <a:ea typeface="Tahoma" panose="020B0604030504040204" pitchFamily="34" charset="0"/>
                <a:cs typeface="Tahoma" panose="020B0604030504040204" pitchFamily="34" charset="0"/>
              </a:rPr>
              <a:t>support or oppose legislation that directly relates to the organization** </a:t>
            </a:r>
          </a:p>
          <a:p>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Do</a:t>
            </a:r>
            <a:r>
              <a:rPr lang="en-US" dirty="0">
                <a:latin typeface="Tahoma" panose="020B0604030504040204" pitchFamily="34" charset="0"/>
                <a:ea typeface="Tahoma" panose="020B0604030504040204" pitchFamily="34" charset="0"/>
                <a:cs typeface="Tahoma" panose="020B0604030504040204" pitchFamily="34" charset="0"/>
              </a:rPr>
              <a:t> engage in voter registration activities that avoid </a:t>
            </a:r>
          </a:p>
          <a:p>
            <a:r>
              <a:rPr lang="en-US" dirty="0">
                <a:latin typeface="Tahoma" panose="020B0604030504040204" pitchFamily="34" charset="0"/>
                <a:ea typeface="Tahoma" panose="020B0604030504040204" pitchFamily="34" charset="0"/>
                <a:cs typeface="Tahoma" panose="020B0604030504040204" pitchFamily="34" charset="0"/>
              </a:rPr>
              <a:t>promoting any one candidate or particular political party</a:t>
            </a:r>
          </a:p>
        </p:txBody>
      </p:sp>
    </p:spTree>
    <p:extLst>
      <p:ext uri="{BB962C8B-B14F-4D97-AF65-F5344CB8AC3E}">
        <p14:creationId xmlns:p14="http://schemas.microsoft.com/office/powerpoint/2010/main" val="2003872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4647426"/>
          </a:xfrm>
          <a:prstGeom prst="rect">
            <a:avLst/>
          </a:prstGeom>
          <a:noFill/>
        </p:spPr>
        <p:txBody>
          <a:bodyPr wrap="square" rtlCol="0">
            <a:spAutoFit/>
          </a:bodyPr>
          <a:lstStyle/>
          <a:p>
            <a:r>
              <a:rPr lang="en-US" sz="4800" dirty="0">
                <a:latin typeface="Monotype Corsiva" panose="03010101010201010101" pitchFamily="66" charset="0"/>
              </a:rPr>
              <a:t>LEGAL </a:t>
            </a:r>
            <a:r>
              <a:rPr lang="en-US" sz="4800" b="1" dirty="0">
                <a:solidFill>
                  <a:srgbClr val="0070C0"/>
                </a:solidFill>
                <a:latin typeface="Monotype Corsiva" panose="03010101010201010101" pitchFamily="66" charset="0"/>
              </a:rPr>
              <a:t>DONT’S</a:t>
            </a:r>
            <a:r>
              <a:rPr lang="en-US" sz="4800" dirty="0">
                <a:solidFill>
                  <a:srgbClr val="0070C0"/>
                </a:solidFill>
                <a:latin typeface="Monotype Corsiva" panose="03010101010201010101" pitchFamily="66" charset="0"/>
              </a:rPr>
              <a:t> </a:t>
            </a:r>
            <a:r>
              <a:rPr lang="en-US" sz="4800" dirty="0">
                <a:latin typeface="Monotype Corsiva" panose="03010101010201010101" pitchFamily="66" charset="0"/>
              </a:rPr>
              <a:t>FOR </a:t>
            </a:r>
            <a:r>
              <a:rPr lang="en-US" sz="4800" dirty="0">
                <a:solidFill>
                  <a:srgbClr val="0070C0"/>
                </a:solidFill>
                <a:latin typeface="Monotype Corsiva" panose="03010101010201010101" pitchFamily="66" charset="0"/>
              </a:rPr>
              <a:t>CHURCHES</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Don’t </a:t>
            </a:r>
            <a:r>
              <a:rPr lang="en-US" sz="2000" dirty="0">
                <a:latin typeface="Tahoma" panose="020B0604030504040204" pitchFamily="34" charset="0"/>
                <a:ea typeface="Tahoma" panose="020B0604030504040204" pitchFamily="34" charset="0"/>
                <a:cs typeface="Tahoma" panose="020B0604030504040204" pitchFamily="34" charset="0"/>
              </a:rPr>
              <a:t>endorse or oppose political candidates </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Don’t </a:t>
            </a:r>
            <a:r>
              <a:rPr lang="en-US" sz="2000" dirty="0">
                <a:latin typeface="Tahoma" panose="020B0604030504040204" pitchFamily="34" charset="0"/>
                <a:ea typeface="Tahoma" panose="020B0604030504040204" pitchFamily="34" charset="0"/>
                <a:cs typeface="Tahoma" panose="020B0604030504040204" pitchFamily="34" charset="0"/>
              </a:rPr>
              <a:t>contribute to Political Action Committees </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Don’t </a:t>
            </a:r>
            <a:r>
              <a:rPr lang="en-US" sz="2000" dirty="0">
                <a:latin typeface="Tahoma" panose="020B0604030504040204" pitchFamily="34" charset="0"/>
                <a:ea typeface="Tahoma" panose="020B0604030504040204" pitchFamily="34" charset="0"/>
                <a:cs typeface="Tahoma" panose="020B0604030504040204" pitchFamily="34" charset="0"/>
              </a:rPr>
              <a:t>have a church bulletin editorial where the pastor or staff member endorses or opposes a candidate </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Don’t</a:t>
            </a:r>
            <a:r>
              <a:rPr lang="en-US" sz="2000" dirty="0">
                <a:latin typeface="Tahoma" panose="020B0604030504040204" pitchFamily="34" charset="0"/>
                <a:ea typeface="Tahoma" panose="020B0604030504040204" pitchFamily="34" charset="0"/>
                <a:cs typeface="Tahoma" panose="020B0604030504040204" pitchFamily="34" charset="0"/>
              </a:rPr>
              <a:t> campaign for candidates </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Don’t </a:t>
            </a:r>
            <a:r>
              <a:rPr lang="en-US" sz="2000" dirty="0">
                <a:latin typeface="Tahoma" panose="020B0604030504040204" pitchFamily="34" charset="0"/>
                <a:ea typeface="Tahoma" panose="020B0604030504040204" pitchFamily="34" charset="0"/>
                <a:cs typeface="Tahoma" panose="020B0604030504040204" pitchFamily="34" charset="0"/>
              </a:rPr>
              <a:t>grant use of a name to support a political candidate </a:t>
            </a:r>
          </a:p>
          <a:p>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Don’t </a:t>
            </a:r>
            <a:r>
              <a:rPr lang="en-US" sz="2000" dirty="0">
                <a:latin typeface="Tahoma" panose="020B0604030504040204" pitchFamily="34" charset="0"/>
                <a:ea typeface="Tahoma" panose="020B0604030504040204" pitchFamily="34" charset="0"/>
                <a:cs typeface="Tahoma" panose="020B0604030504040204" pitchFamily="34" charset="0"/>
              </a:rPr>
              <a:t>contribute to political candidates </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Don’t</a:t>
            </a:r>
            <a:r>
              <a:rPr lang="en-US" sz="2000" dirty="0">
                <a:latin typeface="Tahoma" panose="020B0604030504040204" pitchFamily="34" charset="0"/>
                <a:ea typeface="Tahoma" panose="020B0604030504040204" pitchFamily="34" charset="0"/>
                <a:cs typeface="Tahoma" panose="020B0604030504040204" pitchFamily="34" charset="0"/>
              </a:rPr>
              <a:t> have in-kind and independent expenditures for </a:t>
            </a:r>
          </a:p>
          <a:p>
            <a:r>
              <a:rPr lang="en-US" sz="2000" dirty="0">
                <a:latin typeface="Tahoma" panose="020B0604030504040204" pitchFamily="34" charset="0"/>
                <a:ea typeface="Tahoma" panose="020B0604030504040204" pitchFamily="34" charset="0"/>
                <a:cs typeface="Tahoma" panose="020B0604030504040204" pitchFamily="34" charset="0"/>
              </a:rPr>
              <a:t>or against political candidate</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2644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5262979"/>
          </a:xfrm>
          <a:prstGeom prst="rect">
            <a:avLst/>
          </a:prstGeom>
          <a:noFill/>
        </p:spPr>
        <p:txBody>
          <a:bodyPr wrap="square" rtlCol="0">
            <a:spAutoFit/>
          </a:bodyPr>
          <a:lstStyle/>
          <a:p>
            <a:r>
              <a:rPr lang="en-US" sz="4800" dirty="0">
                <a:latin typeface="Monotype Corsiva" panose="03010101010201010101" pitchFamily="66" charset="0"/>
              </a:rPr>
              <a:t>LEGAL </a:t>
            </a:r>
            <a:r>
              <a:rPr lang="en-US" sz="4800" b="1" dirty="0">
                <a:solidFill>
                  <a:srgbClr val="C00000"/>
                </a:solidFill>
                <a:latin typeface="Monotype Corsiva" panose="03010101010201010101" pitchFamily="66" charset="0"/>
              </a:rPr>
              <a:t>DO’S</a:t>
            </a:r>
            <a:r>
              <a:rPr lang="en-US" sz="4800" dirty="0">
                <a:solidFill>
                  <a:srgbClr val="C00000"/>
                </a:solidFill>
                <a:latin typeface="Monotype Corsiva" panose="03010101010201010101" pitchFamily="66" charset="0"/>
              </a:rPr>
              <a:t> </a:t>
            </a:r>
            <a:r>
              <a:rPr lang="en-US" sz="4800" dirty="0">
                <a:latin typeface="Monotype Corsiva" panose="03010101010201010101" pitchFamily="66" charset="0"/>
              </a:rPr>
              <a:t>FOR </a:t>
            </a:r>
          </a:p>
          <a:p>
            <a:r>
              <a:rPr lang="en-US" sz="4800" dirty="0">
                <a:solidFill>
                  <a:srgbClr val="C00000"/>
                </a:solidFill>
                <a:latin typeface="Monotype Corsiva" panose="03010101010201010101" pitchFamily="66" charset="0"/>
              </a:rPr>
              <a:t>PASTORS</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Do</a:t>
            </a:r>
            <a:r>
              <a:rPr lang="en-US" sz="2000" dirty="0">
                <a:latin typeface="Tahoma" panose="020B0604030504040204" pitchFamily="34" charset="0"/>
                <a:ea typeface="Tahoma" panose="020B0604030504040204" pitchFamily="34" charset="0"/>
                <a:cs typeface="Tahoma" panose="020B0604030504040204" pitchFamily="34" charset="0"/>
              </a:rPr>
              <a:t> preach on moral and social issues and encourage civic involvement </a:t>
            </a:r>
          </a:p>
          <a:p>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 Do </a:t>
            </a:r>
            <a:r>
              <a:rPr lang="en-US" sz="2000" dirty="0">
                <a:latin typeface="Tahoma" panose="020B0604030504040204" pitchFamily="34" charset="0"/>
                <a:ea typeface="Tahoma" panose="020B0604030504040204" pitchFamily="34" charset="0"/>
                <a:cs typeface="Tahoma" panose="020B0604030504040204" pitchFamily="34" charset="0"/>
              </a:rPr>
              <a:t>engage in voter registration activities that avoid promoting any one candidate or particular political party </a:t>
            </a:r>
          </a:p>
          <a:p>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 Do </a:t>
            </a:r>
            <a:r>
              <a:rPr lang="en-US" sz="2000" dirty="0">
                <a:latin typeface="Tahoma" panose="020B0604030504040204" pitchFamily="34" charset="0"/>
                <a:ea typeface="Tahoma" panose="020B0604030504040204" pitchFamily="34" charset="0"/>
                <a:cs typeface="Tahoma" panose="020B0604030504040204" pitchFamily="34" charset="0"/>
              </a:rPr>
              <a:t>distribute educational materials to voters (such as voter guides), but only those that do not favor a particular candidate or party and that cover a wide range of issues </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Do </a:t>
            </a:r>
            <a:r>
              <a:rPr lang="en-US" sz="2000" dirty="0">
                <a:latin typeface="Tahoma" panose="020B0604030504040204" pitchFamily="34" charset="0"/>
                <a:ea typeface="Tahoma" panose="020B0604030504040204" pitchFamily="34" charset="0"/>
                <a:cs typeface="Tahoma" panose="020B0604030504040204" pitchFamily="34" charset="0"/>
              </a:rPr>
              <a:t>conduct candidate or issues forums where each duly qualified candidate is invited and provided an equal opportunity to address the congregation </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Do</a:t>
            </a:r>
            <a:r>
              <a:rPr lang="en-US" sz="2000" dirty="0">
                <a:latin typeface="Tahoma" panose="020B0604030504040204" pitchFamily="34" charset="0"/>
                <a:ea typeface="Tahoma" panose="020B0604030504040204" pitchFamily="34" charset="0"/>
                <a:cs typeface="Tahoma" panose="020B0604030504040204" pitchFamily="34" charset="0"/>
              </a:rPr>
              <a:t> Invite candidates or elected officials to speak at </a:t>
            </a:r>
          </a:p>
          <a:p>
            <a:r>
              <a:rPr lang="en-US" sz="2000" dirty="0">
                <a:latin typeface="Tahoma" panose="020B0604030504040204" pitchFamily="34" charset="0"/>
                <a:ea typeface="Tahoma" panose="020B0604030504040204" pitchFamily="34" charset="0"/>
                <a:cs typeface="Tahoma" panose="020B0604030504040204" pitchFamily="34" charset="0"/>
              </a:rPr>
              <a:t>church services</a:t>
            </a:r>
          </a:p>
        </p:txBody>
      </p:sp>
    </p:spTree>
    <p:extLst>
      <p:ext uri="{BB962C8B-B14F-4D97-AF65-F5344CB8AC3E}">
        <p14:creationId xmlns:p14="http://schemas.microsoft.com/office/powerpoint/2010/main" val="1685066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4955203"/>
          </a:xfrm>
          <a:prstGeom prst="rect">
            <a:avLst/>
          </a:prstGeom>
          <a:noFill/>
        </p:spPr>
        <p:txBody>
          <a:bodyPr wrap="square" rtlCol="0">
            <a:spAutoFit/>
          </a:bodyPr>
          <a:lstStyle/>
          <a:p>
            <a:r>
              <a:rPr lang="en-US" sz="4800" dirty="0">
                <a:latin typeface="Monotype Corsiva" panose="03010101010201010101" pitchFamily="66" charset="0"/>
              </a:rPr>
              <a:t>LEGAL </a:t>
            </a:r>
            <a:r>
              <a:rPr lang="en-US" sz="4800" b="1" dirty="0">
                <a:solidFill>
                  <a:srgbClr val="C00000"/>
                </a:solidFill>
                <a:latin typeface="Monotype Corsiva" panose="03010101010201010101" pitchFamily="66" charset="0"/>
              </a:rPr>
              <a:t>DONT’S</a:t>
            </a:r>
            <a:r>
              <a:rPr lang="en-US" sz="4800" dirty="0">
                <a:solidFill>
                  <a:srgbClr val="C00000"/>
                </a:solidFill>
                <a:latin typeface="Monotype Corsiva" panose="03010101010201010101" pitchFamily="66" charset="0"/>
              </a:rPr>
              <a:t> </a:t>
            </a:r>
            <a:r>
              <a:rPr lang="en-US" sz="4800" dirty="0">
                <a:latin typeface="Monotype Corsiva" panose="03010101010201010101" pitchFamily="66" charset="0"/>
              </a:rPr>
              <a:t>FOR </a:t>
            </a:r>
            <a:r>
              <a:rPr lang="en-US" sz="4800" dirty="0">
                <a:solidFill>
                  <a:srgbClr val="C00000"/>
                </a:solidFill>
                <a:latin typeface="Monotype Corsiva" panose="03010101010201010101" pitchFamily="66" charset="0"/>
              </a:rPr>
              <a:t>PASTORS</a:t>
            </a:r>
          </a:p>
          <a:p>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Don’t</a:t>
            </a:r>
            <a:r>
              <a:rPr lang="en-US" sz="2000" dirty="0">
                <a:latin typeface="Tahoma" panose="020B0604030504040204" pitchFamily="34" charset="0"/>
                <a:ea typeface="Tahoma" panose="020B0604030504040204" pitchFamily="34" charset="0"/>
                <a:cs typeface="Tahoma" panose="020B0604030504040204" pitchFamily="34" charset="0"/>
              </a:rPr>
              <a:t> endorse candidates on behalf of the church </a:t>
            </a:r>
          </a:p>
          <a:p>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Don’t</a:t>
            </a:r>
            <a:r>
              <a:rPr lang="en-US" sz="2000" dirty="0">
                <a:latin typeface="Tahoma" panose="020B0604030504040204" pitchFamily="34" charset="0"/>
                <a:ea typeface="Tahoma" panose="020B0604030504040204" pitchFamily="34" charset="0"/>
                <a:cs typeface="Tahoma" panose="020B0604030504040204" pitchFamily="34" charset="0"/>
              </a:rPr>
              <a:t> Use church funds or services (such as mailing lists or office equipment) to contribute directly to candidates or political committees </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Don’t</a:t>
            </a:r>
            <a:r>
              <a:rPr lang="en-US" sz="2000" dirty="0">
                <a:latin typeface="Tahoma" panose="020B0604030504040204" pitchFamily="34" charset="0"/>
                <a:ea typeface="Tahoma" panose="020B0604030504040204" pitchFamily="34" charset="0"/>
                <a:cs typeface="Tahoma" panose="020B0604030504040204" pitchFamily="34" charset="0"/>
              </a:rPr>
              <a:t> permit the distribution of material on church premises that favors any one candidate or political party </a:t>
            </a:r>
          </a:p>
          <a:p>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Don’t</a:t>
            </a:r>
            <a:r>
              <a:rPr lang="en-US" sz="2000" dirty="0">
                <a:latin typeface="Tahoma" panose="020B0604030504040204" pitchFamily="34" charset="0"/>
                <a:ea typeface="Tahoma" panose="020B0604030504040204" pitchFamily="34" charset="0"/>
                <a:cs typeface="Tahoma" panose="020B0604030504040204" pitchFamily="34" charset="0"/>
              </a:rPr>
              <a:t>  Use church funds to pay fees for political events </a:t>
            </a:r>
          </a:p>
          <a:p>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Don’t</a:t>
            </a:r>
            <a:r>
              <a:rPr lang="en-US" sz="2000" dirty="0">
                <a:latin typeface="Tahoma" panose="020B0604030504040204" pitchFamily="34" charset="0"/>
                <a:ea typeface="Tahoma" panose="020B0604030504040204" pitchFamily="34" charset="0"/>
                <a:cs typeface="Tahoma" panose="020B0604030504040204" pitchFamily="34" charset="0"/>
              </a:rPr>
              <a:t> Set up a political committee that would </a:t>
            </a:r>
          </a:p>
          <a:p>
            <a:r>
              <a:rPr lang="en-US" sz="2000" dirty="0">
                <a:latin typeface="Tahoma" panose="020B0604030504040204" pitchFamily="34" charset="0"/>
                <a:ea typeface="Tahoma" panose="020B0604030504040204" pitchFamily="34" charset="0"/>
                <a:cs typeface="Tahoma" panose="020B0604030504040204" pitchFamily="34" charset="0"/>
              </a:rPr>
              <a:t>contribute funds directly to political candidates </a:t>
            </a:r>
          </a:p>
          <a:p>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Don’t</a:t>
            </a:r>
            <a:r>
              <a:rPr lang="en-US" sz="2000" dirty="0">
                <a:latin typeface="Tahoma" panose="020B0604030504040204" pitchFamily="34" charset="0"/>
                <a:ea typeface="Tahoma" panose="020B0604030504040204" pitchFamily="34" charset="0"/>
                <a:cs typeface="Tahoma" panose="020B0604030504040204" pitchFamily="34" charset="0"/>
              </a:rPr>
              <a:t> Allow candidates to solicit funds while </a:t>
            </a:r>
          </a:p>
          <a:p>
            <a:r>
              <a:rPr lang="en-US" sz="2000" dirty="0">
                <a:latin typeface="Tahoma" panose="020B0604030504040204" pitchFamily="34" charset="0"/>
                <a:ea typeface="Tahoma" panose="020B0604030504040204" pitchFamily="34" charset="0"/>
                <a:cs typeface="Tahoma" panose="020B0604030504040204" pitchFamily="34" charset="0"/>
              </a:rPr>
              <a:t>speaking in a church</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9900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4524315"/>
          </a:xfrm>
          <a:prstGeom prst="rect">
            <a:avLst/>
          </a:prstGeom>
          <a:noFill/>
        </p:spPr>
        <p:txBody>
          <a:bodyPr wrap="square" rtlCol="0">
            <a:spAutoFit/>
          </a:bodyPr>
          <a:lstStyle/>
          <a:p>
            <a:r>
              <a:rPr lang="en-US" sz="4800" dirty="0">
                <a:latin typeface="Monotype Corsiva" panose="03010101010201010101" pitchFamily="66" charset="0"/>
              </a:rPr>
              <a:t>FYI</a:t>
            </a:r>
            <a:endParaRPr lang="en-US" sz="4800" dirty="0">
              <a:solidFill>
                <a:srgbClr val="C00000"/>
              </a:solidFill>
              <a:latin typeface="Monotype Corsiva" panose="03010101010201010101" pitchFamily="66" charset="0"/>
            </a:endParaRPr>
          </a:p>
          <a:p>
            <a:r>
              <a:rPr lang="en-US" sz="2000" dirty="0">
                <a:latin typeface="Tahoma" panose="020B0604030504040204" pitchFamily="34" charset="0"/>
                <a:ea typeface="Tahoma" panose="020B0604030504040204" pitchFamily="34" charset="0"/>
                <a:cs typeface="Tahoma" panose="020B0604030504040204" pitchFamily="34" charset="0"/>
              </a:rPr>
              <a:t>“Churches that allow only one candidate or a single party’s candidate to speak can be seen as favoring that candidate or party. No candidate should be prohibited from addressing a church if others running for the same office have been allowed to speak. Exempt from this are candidates or public figures who may speak at a church, but they must refrain from speaking about their candidacy.” Developed by: For Faith &amp; Family Copyright 2007</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All this info on legal do’s and don’ts are taken from </a:t>
            </a:r>
          </a:p>
          <a:p>
            <a:r>
              <a:rPr lang="en-US" sz="2000" dirty="0">
                <a:latin typeface="Tahoma" panose="020B0604030504040204" pitchFamily="34" charset="0"/>
                <a:ea typeface="Tahoma" panose="020B0604030504040204" pitchFamily="34" charset="0"/>
                <a:cs typeface="Tahoma" panose="020B0604030504040204" pitchFamily="34" charset="0"/>
              </a:rPr>
              <a:t>The Family Research Council</a:t>
            </a:r>
          </a:p>
        </p:txBody>
      </p:sp>
    </p:spTree>
    <p:extLst>
      <p:ext uri="{BB962C8B-B14F-4D97-AF65-F5344CB8AC3E}">
        <p14:creationId xmlns:p14="http://schemas.microsoft.com/office/powerpoint/2010/main" val="231897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latin typeface="Mistral" panose="03090702030407020403" pitchFamily="66" charset="0"/>
              </a:rPr>
              <a:t>How do we keep our pulpits righteous?</a:t>
            </a:r>
            <a:endParaRPr lang="en-US" dirty="0">
              <a:solidFill>
                <a:srgbClr val="FFFF00"/>
              </a:solidFill>
            </a:endParaRPr>
          </a:p>
        </p:txBody>
      </p:sp>
      <p:sp>
        <p:nvSpPr>
          <p:cNvPr id="3" name="Content Placeholder 2"/>
          <p:cNvSpPr>
            <a:spLocks noGrp="1"/>
          </p:cNvSpPr>
          <p:nvPr>
            <p:ph idx="1"/>
          </p:nvPr>
        </p:nvSpPr>
        <p:spPr>
          <a:xfrm>
            <a:off x="269823" y="1473200"/>
            <a:ext cx="11512445" cy="4703763"/>
          </a:xfrm>
          <a:noFill/>
        </p:spPr>
        <p:txBody>
          <a:bodyPr>
            <a:normAutofit fontScale="62500" lnSpcReduction="20000"/>
          </a:bodyPr>
          <a:lstStyle/>
          <a:p>
            <a:endParaRPr lang="en-US" dirty="0">
              <a:solidFill>
                <a:srgbClr val="FFFF00"/>
              </a:solidFill>
              <a:latin typeface="Times New Roman" panose="02020603050405020304" pitchFamily="18" charset="0"/>
              <a:cs typeface="Times New Roman" panose="02020603050405020304" pitchFamily="18" charset="0"/>
            </a:endParaRPr>
          </a:p>
          <a:p>
            <a:r>
              <a:rPr lang="en-US" dirty="0">
                <a:solidFill>
                  <a:srgbClr val="FFFF00"/>
                </a:solidFill>
                <a:latin typeface="Times New Roman" panose="02020603050405020304" pitchFamily="18" charset="0"/>
                <a:cs typeface="Times New Roman" panose="02020603050405020304" pitchFamily="18" charset="0"/>
              </a:rPr>
              <a:t>Pray for our Pastors.</a:t>
            </a:r>
          </a:p>
          <a:p>
            <a:r>
              <a:rPr lang="en-US" dirty="0">
                <a:solidFill>
                  <a:srgbClr val="FFFF00"/>
                </a:solidFill>
                <a:latin typeface="Times New Roman" panose="02020603050405020304" pitchFamily="18" charset="0"/>
                <a:cs typeface="Times New Roman" panose="02020603050405020304" pitchFamily="18" charset="0"/>
              </a:rPr>
              <a:t>Focus.  </a:t>
            </a:r>
            <a:r>
              <a:rPr lang="en-US" dirty="0">
                <a:solidFill>
                  <a:schemeClr val="bg1"/>
                </a:solidFill>
                <a:latin typeface="Times New Roman" panose="02020603050405020304" pitchFamily="18" charset="0"/>
                <a:cs typeface="Times New Roman" panose="02020603050405020304" pitchFamily="18" charset="0"/>
              </a:rPr>
              <a:t>Focus on the attributes of God.  </a:t>
            </a:r>
            <a:r>
              <a:rPr lang="en-US" dirty="0">
                <a:solidFill>
                  <a:srgbClr val="FFFF00"/>
                </a:solidFill>
                <a:latin typeface="Times New Roman" panose="02020603050405020304" pitchFamily="18" charset="0"/>
                <a:cs typeface="Times New Roman" panose="02020603050405020304" pitchFamily="18" charset="0"/>
              </a:rPr>
              <a:t>I encourage you to look some up and reflect on these.  Or reflect on The Promises of God.</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rgbClr val="FFFF00"/>
                </a:solidFill>
                <a:latin typeface="Times New Roman" panose="02020603050405020304" pitchFamily="18" charset="0"/>
                <a:cs typeface="Times New Roman" panose="02020603050405020304" pitchFamily="18" charset="0"/>
              </a:rPr>
              <a:t>No idols. </a:t>
            </a:r>
            <a:r>
              <a:rPr lang="en-US" dirty="0">
                <a:solidFill>
                  <a:schemeClr val="bg1"/>
                </a:solidFill>
                <a:latin typeface="Times New Roman" panose="02020603050405020304" pitchFamily="18" charset="0"/>
                <a:cs typeface="Times New Roman" panose="02020603050405020304" pitchFamily="18" charset="0"/>
              </a:rPr>
              <a:t>Make sure politics and what you are doing isn’t a god or an idol</a:t>
            </a:r>
          </a:p>
          <a:p>
            <a:r>
              <a:rPr lang="en-US" dirty="0">
                <a:solidFill>
                  <a:srgbClr val="FFFF00"/>
                </a:solidFill>
                <a:latin typeface="Times New Roman" panose="02020603050405020304" pitchFamily="18" charset="0"/>
                <a:cs typeface="Times New Roman" panose="02020603050405020304" pitchFamily="18" charset="0"/>
              </a:rPr>
              <a:t>Remember. </a:t>
            </a:r>
            <a:r>
              <a:rPr lang="en-US" dirty="0">
                <a:solidFill>
                  <a:schemeClr val="bg1"/>
                </a:solidFill>
                <a:latin typeface="Times New Roman" panose="02020603050405020304" pitchFamily="18" charset="0"/>
                <a:cs typeface="Times New Roman" panose="02020603050405020304" pitchFamily="18" charset="0"/>
              </a:rPr>
              <a:t>Remember our fight isn’t by blood, but spiritual (Ephesians 6:12). Politics won’t save our country.  Only Jesus can.  We can’t get in to heaven because of our Republican status or military status or Law Enforcement status.</a:t>
            </a:r>
          </a:p>
          <a:p>
            <a:r>
              <a:rPr lang="en-US" dirty="0">
                <a:solidFill>
                  <a:srgbClr val="FFFF00"/>
                </a:solidFill>
                <a:latin typeface="Times New Roman" panose="02020603050405020304" pitchFamily="18" charset="0"/>
                <a:cs typeface="Times New Roman" panose="02020603050405020304" pitchFamily="18" charset="0"/>
              </a:rPr>
              <a:t>Check your heart. </a:t>
            </a:r>
            <a:r>
              <a:rPr lang="en-US" dirty="0">
                <a:solidFill>
                  <a:schemeClr val="bg1"/>
                </a:solidFill>
                <a:latin typeface="Times New Roman" panose="02020603050405020304" pitchFamily="18" charset="0"/>
                <a:cs typeface="Times New Roman" panose="02020603050405020304" pitchFamily="18" charset="0"/>
              </a:rPr>
              <a:t>Please stop saying, “Let’s Go Brandon” and “FJB”</a:t>
            </a:r>
          </a:p>
          <a:p>
            <a:r>
              <a:rPr lang="en-US" dirty="0">
                <a:solidFill>
                  <a:srgbClr val="FFFF00"/>
                </a:solidFill>
                <a:latin typeface="Times New Roman" panose="02020603050405020304" pitchFamily="18" charset="0"/>
                <a:cs typeface="Times New Roman" panose="02020603050405020304" pitchFamily="18" charset="0"/>
              </a:rPr>
              <a:t>Be a Biblical Citizen. </a:t>
            </a:r>
            <a:r>
              <a:rPr lang="en-US" dirty="0">
                <a:solidFill>
                  <a:schemeClr val="bg1"/>
                </a:solidFill>
                <a:latin typeface="Times New Roman" panose="02020603050405020304" pitchFamily="18" charset="0"/>
                <a:cs typeface="Times New Roman" panose="02020603050405020304" pitchFamily="18" charset="0"/>
              </a:rPr>
              <a:t>Remember Trump enacted “Operation Warp Speed”, had stimulus bills, and had “The Abraham Accords”. The Abraham Accords have paved the way for the one world religion center to open.</a:t>
            </a:r>
          </a:p>
          <a:p>
            <a:r>
              <a:rPr lang="en-US" dirty="0">
                <a:solidFill>
                  <a:srgbClr val="FFFF00"/>
                </a:solidFill>
                <a:latin typeface="Times New Roman" panose="02020603050405020304" pitchFamily="18" charset="0"/>
                <a:cs typeface="Times New Roman" panose="02020603050405020304" pitchFamily="18" charset="0"/>
              </a:rPr>
              <a:t>Pray. </a:t>
            </a:r>
            <a:r>
              <a:rPr lang="en-US" dirty="0">
                <a:solidFill>
                  <a:schemeClr val="bg1"/>
                </a:solidFill>
                <a:latin typeface="Times New Roman" panose="02020603050405020304" pitchFamily="18" charset="0"/>
                <a:cs typeface="Times New Roman" panose="02020603050405020304" pitchFamily="18" charset="0"/>
              </a:rPr>
              <a:t>1 Timothy 2:1-4.  May we have the hearts of Daniel, Esther and Nehemiah (the wisdom) and to know when to say something to find favor with the King (our leaders).  May we be bold with Truth (remember God would put one righteous person in the King’s or Judge’s cabinet in Ancient Israel and the nation would be saved from destruction).  May we have the heart of The Apostle Paul before Agrippa to persuade our leaders to salvation.</a:t>
            </a:r>
          </a:p>
          <a:p>
            <a:r>
              <a:rPr lang="en-US" dirty="0">
                <a:solidFill>
                  <a:srgbClr val="FFFF00"/>
                </a:solidFill>
                <a:latin typeface="Times New Roman" panose="02020603050405020304" pitchFamily="18" charset="0"/>
                <a:cs typeface="Times New Roman" panose="02020603050405020304" pitchFamily="18" charset="0"/>
              </a:rPr>
              <a:t>Don’t hold on to America, but hold on to God.  </a:t>
            </a:r>
            <a:r>
              <a:rPr lang="en-US" dirty="0">
                <a:solidFill>
                  <a:schemeClr val="bg1"/>
                </a:solidFill>
                <a:latin typeface="Times New Roman" panose="02020603050405020304" pitchFamily="18" charset="0"/>
                <a:cs typeface="Times New Roman" panose="02020603050405020304" pitchFamily="18" charset="0"/>
              </a:rPr>
              <a:t>America is worth fighting for.  We must also realize the times.  Are we in the end days?  We must lock shields for the Gospel, which is the utmost important task.</a:t>
            </a:r>
          </a:p>
        </p:txBody>
      </p:sp>
    </p:spTree>
    <p:extLst>
      <p:ext uri="{BB962C8B-B14F-4D97-AF65-F5344CB8AC3E}">
        <p14:creationId xmlns:p14="http://schemas.microsoft.com/office/powerpoint/2010/main" val="37068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EFF83E-9B88-4CE6-BBF1-5FABAA381DE9}"/>
              </a:ext>
            </a:extLst>
          </p:cNvPr>
          <p:cNvSpPr txBox="1"/>
          <p:nvPr/>
        </p:nvSpPr>
        <p:spPr>
          <a:xfrm>
            <a:off x="8341360" y="396240"/>
            <a:ext cx="3134360" cy="5355312"/>
          </a:xfrm>
          <a:prstGeom prst="rect">
            <a:avLst/>
          </a:prstGeom>
          <a:noFill/>
        </p:spPr>
        <p:txBody>
          <a:bodyPr wrap="square" rtlCol="0">
            <a:spAutoFit/>
          </a:bodyPr>
          <a:lstStyle/>
          <a:p>
            <a:endParaRPr lang="en-US" b="0" i="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p>
          <a:p>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A few years ago, Alliance Defending Freedom came out with a book called: “Protecting Your Ministry”. Churches or Christian organizations should be amending their bylaws and Church Constitutions.</a:t>
            </a:r>
          </a:p>
          <a:p>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Can be found on my website today: </a:t>
            </a: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https:// marciaalennick.wixiste.com/</a:t>
            </a:r>
            <a:r>
              <a:rPr lang="en-US" sz="1800" dirty="0" err="1">
                <a:solidFill>
                  <a:schemeClr val="bg1"/>
                </a:solidFill>
                <a:latin typeface="Tahoma" panose="020B0604030504040204" pitchFamily="34" charset="0"/>
                <a:ea typeface="Tahoma" panose="020B0604030504040204" pitchFamily="34" charset="0"/>
                <a:cs typeface="Tahoma" panose="020B0604030504040204" pitchFamily="34" charset="0"/>
              </a:rPr>
              <a:t>mysite</a:t>
            </a: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800" dirty="0" err="1">
                <a:solidFill>
                  <a:schemeClr val="bg1"/>
                </a:solidFill>
                <a:latin typeface="Tahoma" panose="020B0604030504040204" pitchFamily="34" charset="0"/>
                <a:ea typeface="Tahoma" panose="020B0604030504040204" pitchFamily="34" charset="0"/>
                <a:cs typeface="Tahoma" panose="020B0604030504040204" pitchFamily="34" charset="0"/>
              </a:rPr>
              <a:t>voterregistrationdriveforchurches</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E2D98F70-DA00-49B5-A9BE-F6421A4D9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 y="396240"/>
            <a:ext cx="7748693" cy="5811520"/>
          </a:xfrm>
          <a:prstGeom prst="rect">
            <a:avLst/>
          </a:prstGeom>
        </p:spPr>
      </p:pic>
    </p:spTree>
    <p:extLst>
      <p:ext uri="{BB962C8B-B14F-4D97-AF65-F5344CB8AC3E}">
        <p14:creationId xmlns:p14="http://schemas.microsoft.com/office/powerpoint/2010/main" val="4197665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E58-806A-4842-9A8B-05C34660B245}"/>
              </a:ext>
            </a:extLst>
          </p:cNvPr>
          <p:cNvSpPr>
            <a:spLocks noGrp="1"/>
          </p:cNvSpPr>
          <p:nvPr>
            <p:ph type="title"/>
          </p:nvPr>
        </p:nvSpPr>
        <p:spPr>
          <a:xfrm>
            <a:off x="5252720" y="396240"/>
            <a:ext cx="6101080" cy="1294448"/>
          </a:xfrm>
        </p:spPr>
        <p:txBody>
          <a:bodyPr>
            <a:normAutofit fontScale="90000"/>
          </a:bodyPr>
          <a:lstStyle/>
          <a:p>
            <a:r>
              <a:rPr lang="en-US" dirty="0">
                <a:solidFill>
                  <a:schemeClr val="bg1"/>
                </a:solidFill>
                <a:latin typeface="Monotype Corsiva" panose="03010101010201010101" pitchFamily="66" charset="0"/>
              </a:rPr>
              <a:t>Steps to follow to host a Voter Registration Drive</a:t>
            </a:r>
          </a:p>
        </p:txBody>
      </p:sp>
      <p:sp>
        <p:nvSpPr>
          <p:cNvPr id="3" name="Content Placeholder 2">
            <a:extLst>
              <a:ext uri="{FF2B5EF4-FFF2-40B4-BE49-F238E27FC236}">
                <a16:creationId xmlns:a16="http://schemas.microsoft.com/office/drawing/2014/main" id="{307CB81C-FD82-41C6-9017-47E0FB55C27A}"/>
              </a:ext>
            </a:extLst>
          </p:cNvPr>
          <p:cNvSpPr>
            <a:spLocks noGrp="1"/>
          </p:cNvSpPr>
          <p:nvPr>
            <p:ph idx="1"/>
          </p:nvPr>
        </p:nvSpPr>
        <p:spPr>
          <a:xfrm>
            <a:off x="4419600" y="1825625"/>
            <a:ext cx="6934200" cy="4351338"/>
          </a:xfrm>
        </p:spPr>
        <p:txBody>
          <a:bodyPr>
            <a:normAutofi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Christians can have a positive impact on elections and ultimately our nation’s future. Elections determine our leaders, who in turn influence whether our nation honors family values, protects life in the womb, and allows the freedom to express our faith in the public arena. Yet every election, millions of Christians fail to exercise their rights and responsibilities as citizens. We can help our people obey Christ’s call to participate in government (Matt. 22:21) by encouraging voter registration and voting Christian values. </a:t>
            </a:r>
          </a:p>
        </p:txBody>
      </p:sp>
    </p:spTree>
    <p:extLst>
      <p:ext uri="{BB962C8B-B14F-4D97-AF65-F5344CB8AC3E}">
        <p14:creationId xmlns:p14="http://schemas.microsoft.com/office/powerpoint/2010/main" val="520728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E58-806A-4842-9A8B-05C34660B245}"/>
              </a:ext>
            </a:extLst>
          </p:cNvPr>
          <p:cNvSpPr>
            <a:spLocks noGrp="1"/>
          </p:cNvSpPr>
          <p:nvPr>
            <p:ph type="title"/>
          </p:nvPr>
        </p:nvSpPr>
        <p:spPr>
          <a:xfrm>
            <a:off x="5252720" y="396240"/>
            <a:ext cx="6101080" cy="1294448"/>
          </a:xfrm>
        </p:spPr>
        <p:txBody>
          <a:bodyPr>
            <a:normAutofit fontScale="90000"/>
          </a:bodyPr>
          <a:lstStyle/>
          <a:p>
            <a:r>
              <a:rPr lang="en-US" dirty="0">
                <a:solidFill>
                  <a:schemeClr val="bg1"/>
                </a:solidFill>
                <a:latin typeface="Monotype Corsiva" panose="03010101010201010101" pitchFamily="66" charset="0"/>
              </a:rPr>
              <a:t>Steps to follow to host a Voter Registration Drive</a:t>
            </a:r>
          </a:p>
        </p:txBody>
      </p:sp>
      <p:sp>
        <p:nvSpPr>
          <p:cNvPr id="3" name="Content Placeholder 2">
            <a:extLst>
              <a:ext uri="{FF2B5EF4-FFF2-40B4-BE49-F238E27FC236}">
                <a16:creationId xmlns:a16="http://schemas.microsoft.com/office/drawing/2014/main" id="{307CB81C-FD82-41C6-9017-47E0FB55C27A}"/>
              </a:ext>
            </a:extLst>
          </p:cNvPr>
          <p:cNvSpPr>
            <a:spLocks noGrp="1"/>
          </p:cNvSpPr>
          <p:nvPr>
            <p:ph idx="1"/>
          </p:nvPr>
        </p:nvSpPr>
        <p:spPr>
          <a:xfrm>
            <a:off x="4419600" y="1825625"/>
            <a:ext cx="6934200" cy="4351338"/>
          </a:xfrm>
        </p:spPr>
        <p:txBody>
          <a:bodyPr>
            <a:normAutofit/>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STEP 1: ASK </a:t>
            </a: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Get permission from your pastor and church leadership so that you’re under biblical authority. </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It’s Biblical</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When asking, emphasize that voter registration is: Biblical. Selecting Godly leaders is rooted in biblical principle (see Exod. 18:21; Prov. 29:2) and that process begins with registering to vote. </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It’s Simple.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Recent federal laws have made voter registration easier than ever, with a national registration form that’s acceptable in most states. </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Legal</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The IRS says church voter-registration drives are legal, and even encouraged, unless they endorse or oppose candidates. (Legal Tips Below</a:t>
            </a:r>
          </a:p>
        </p:txBody>
      </p:sp>
    </p:spTree>
    <p:extLst>
      <p:ext uri="{BB962C8B-B14F-4D97-AF65-F5344CB8AC3E}">
        <p14:creationId xmlns:p14="http://schemas.microsoft.com/office/powerpoint/2010/main" val="2807593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E58-806A-4842-9A8B-05C34660B245}"/>
              </a:ext>
            </a:extLst>
          </p:cNvPr>
          <p:cNvSpPr>
            <a:spLocks noGrp="1"/>
          </p:cNvSpPr>
          <p:nvPr>
            <p:ph type="title"/>
          </p:nvPr>
        </p:nvSpPr>
        <p:spPr>
          <a:xfrm>
            <a:off x="5252720" y="396240"/>
            <a:ext cx="6101080" cy="1294448"/>
          </a:xfrm>
        </p:spPr>
        <p:txBody>
          <a:bodyPr>
            <a:normAutofit fontScale="90000"/>
          </a:bodyPr>
          <a:lstStyle/>
          <a:p>
            <a:r>
              <a:rPr lang="en-US" dirty="0">
                <a:solidFill>
                  <a:schemeClr val="bg1"/>
                </a:solidFill>
                <a:latin typeface="Monotype Corsiva" panose="03010101010201010101" pitchFamily="66" charset="0"/>
              </a:rPr>
              <a:t>Steps to follow to host a Voter Registration Drive</a:t>
            </a:r>
          </a:p>
        </p:txBody>
      </p:sp>
      <p:sp>
        <p:nvSpPr>
          <p:cNvPr id="3" name="Content Placeholder 2">
            <a:extLst>
              <a:ext uri="{FF2B5EF4-FFF2-40B4-BE49-F238E27FC236}">
                <a16:creationId xmlns:a16="http://schemas.microsoft.com/office/drawing/2014/main" id="{307CB81C-FD82-41C6-9017-47E0FB55C27A}"/>
              </a:ext>
            </a:extLst>
          </p:cNvPr>
          <p:cNvSpPr>
            <a:spLocks noGrp="1"/>
          </p:cNvSpPr>
          <p:nvPr>
            <p:ph idx="1"/>
          </p:nvPr>
        </p:nvSpPr>
        <p:spPr>
          <a:xfrm>
            <a:off x="4419600" y="1825625"/>
            <a:ext cx="6934200" cy="4351338"/>
          </a:xfrm>
        </p:spPr>
        <p:txBody>
          <a:bodyPr>
            <a:normAutofit lnSpcReduction="10000"/>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STEP 2: Prepare, Part 1</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Plan. Here is a suggested game plan: </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Contact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your county clerk’s or secretary of state’s office to obtain registration forms and learn collection procedures. Voters can mail their own forms, but it’s more effective to collect them from members and then volunteer to mail or return them in bulk. Some states, like Texas, require you to be deputized before doing that. Other states may require a valid ID. For state voter registration policies and contact info, https://www.usa. gov/election-office. </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Train</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your volunteers if they are helping you. Be sure they know the rules for conducting voter registration drives in your area. Registration drives should be kept nonpartisan and not promote any one candidate or platform</a:t>
            </a: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7690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E58-806A-4842-9A8B-05C34660B245}"/>
              </a:ext>
            </a:extLst>
          </p:cNvPr>
          <p:cNvSpPr>
            <a:spLocks noGrp="1"/>
          </p:cNvSpPr>
          <p:nvPr>
            <p:ph type="title"/>
          </p:nvPr>
        </p:nvSpPr>
        <p:spPr>
          <a:xfrm>
            <a:off x="5252720" y="396240"/>
            <a:ext cx="6101080" cy="1294448"/>
          </a:xfrm>
        </p:spPr>
        <p:txBody>
          <a:bodyPr>
            <a:normAutofit fontScale="90000"/>
          </a:bodyPr>
          <a:lstStyle/>
          <a:p>
            <a:r>
              <a:rPr lang="en-US" dirty="0">
                <a:solidFill>
                  <a:schemeClr val="bg1"/>
                </a:solidFill>
                <a:latin typeface="Monotype Corsiva" panose="03010101010201010101" pitchFamily="66" charset="0"/>
              </a:rPr>
              <a:t>Steps to follow to host a Voter Registration Drive</a:t>
            </a:r>
          </a:p>
        </p:txBody>
      </p:sp>
      <p:sp>
        <p:nvSpPr>
          <p:cNvPr id="3" name="Content Placeholder 2">
            <a:extLst>
              <a:ext uri="{FF2B5EF4-FFF2-40B4-BE49-F238E27FC236}">
                <a16:creationId xmlns:a16="http://schemas.microsoft.com/office/drawing/2014/main" id="{307CB81C-FD82-41C6-9017-47E0FB55C27A}"/>
              </a:ext>
            </a:extLst>
          </p:cNvPr>
          <p:cNvSpPr>
            <a:spLocks noGrp="1"/>
          </p:cNvSpPr>
          <p:nvPr>
            <p:ph idx="1"/>
          </p:nvPr>
        </p:nvSpPr>
        <p:spPr>
          <a:xfrm>
            <a:off x="4419600" y="1825625"/>
            <a:ext cx="6934200" cy="4351338"/>
          </a:xfrm>
        </p:spPr>
        <p:txBody>
          <a:bodyPr>
            <a:normAutofit/>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STEP 2: Prepare, Part 2</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Schedule</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registration drives to coincide with July 4th worship services and 30-60 days preceding an election. The Sunday nearest July 4th is a perfect time to focus on our biblical duty as Christian citizens. Also, conduct voter registration at least three consecutive Sundays leading up to the month before the election. Many states have a voter registration deadline 30 days before elections, so plan ahead. </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Advertise</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your registration drive on the church website, social media, newsletters, announcement slides, and other church communications. Ultimately, the pastor is the key to promotion because when the pastor leads, the people will follow.</a:t>
            </a:r>
          </a:p>
        </p:txBody>
      </p:sp>
    </p:spTree>
    <p:extLst>
      <p:ext uri="{BB962C8B-B14F-4D97-AF65-F5344CB8AC3E}">
        <p14:creationId xmlns:p14="http://schemas.microsoft.com/office/powerpoint/2010/main" val="1775091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E58-806A-4842-9A8B-05C34660B245}"/>
              </a:ext>
            </a:extLst>
          </p:cNvPr>
          <p:cNvSpPr>
            <a:spLocks noGrp="1"/>
          </p:cNvSpPr>
          <p:nvPr>
            <p:ph type="title"/>
          </p:nvPr>
        </p:nvSpPr>
        <p:spPr>
          <a:xfrm>
            <a:off x="5252720" y="396240"/>
            <a:ext cx="6101080" cy="1294448"/>
          </a:xfrm>
        </p:spPr>
        <p:txBody>
          <a:bodyPr>
            <a:normAutofit fontScale="90000"/>
          </a:bodyPr>
          <a:lstStyle/>
          <a:p>
            <a:r>
              <a:rPr lang="en-US" dirty="0">
                <a:solidFill>
                  <a:schemeClr val="bg1"/>
                </a:solidFill>
                <a:latin typeface="Monotype Corsiva" panose="03010101010201010101" pitchFamily="66" charset="0"/>
              </a:rPr>
              <a:t>Steps to follow to host a Voter Registration Drive</a:t>
            </a:r>
          </a:p>
        </p:txBody>
      </p:sp>
      <p:sp>
        <p:nvSpPr>
          <p:cNvPr id="3" name="Content Placeholder 2">
            <a:extLst>
              <a:ext uri="{FF2B5EF4-FFF2-40B4-BE49-F238E27FC236}">
                <a16:creationId xmlns:a16="http://schemas.microsoft.com/office/drawing/2014/main" id="{307CB81C-FD82-41C6-9017-47E0FB55C27A}"/>
              </a:ext>
            </a:extLst>
          </p:cNvPr>
          <p:cNvSpPr>
            <a:spLocks noGrp="1"/>
          </p:cNvSpPr>
          <p:nvPr>
            <p:ph idx="1"/>
          </p:nvPr>
        </p:nvSpPr>
        <p:spPr>
          <a:xfrm>
            <a:off x="4419600" y="1825625"/>
            <a:ext cx="6934200" cy="4351338"/>
          </a:xfrm>
        </p:spPr>
        <p:txBody>
          <a:bodyPr>
            <a:normAutofit lnSpcReduction="10000"/>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STEP 3: Register, Part 1, Pews</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Pew Registration</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On the Sunday your pastor preaches on Christian Citizenship, here are two ways to conduct the nonpartisan voter registration drive: Pews. The most effective method is to have ushers distribute voter registration forms in the pews, allowing church member time to fill out the forms before they are collected</a:t>
            </a:r>
          </a:p>
          <a:p>
            <a:r>
              <a:rPr lang="en-US" sz="2000" dirty="0">
                <a:solidFill>
                  <a:srgbClr val="92D050"/>
                </a:solidFill>
                <a:latin typeface="Tahoma" panose="020B0604030504040204" pitchFamily="34" charset="0"/>
                <a:ea typeface="Tahoma" panose="020B0604030504040204" pitchFamily="34" charset="0"/>
                <a:cs typeface="Tahoma" panose="020B0604030504040204" pitchFamily="34" charset="0"/>
              </a:rPr>
              <a:t>Biblical Citizenship in Modern America</a:t>
            </a: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 have sermons on my website about Christian Citizenship.  I would encourage folks to take the 8 week course “Biblical Citizenship in Modern America by David Barton and Rick Green. </a:t>
            </a:r>
            <a:r>
              <a:rPr lang="en-US" sz="2000" dirty="0">
                <a:solidFill>
                  <a:srgbClr val="00B0F0"/>
                </a:solidFill>
                <a:latin typeface="Tahoma" panose="020B0604030504040204" pitchFamily="34" charset="0"/>
                <a:ea typeface="Tahoma" panose="020B0604030504040204" pitchFamily="34" charset="0"/>
                <a:cs typeface="Tahoma" panose="020B0604030504040204" pitchFamily="34" charset="0"/>
              </a:rPr>
              <a:t>I would encourage folks, if you are a small group leader as well, host these classes, and distribute these materials. </a:t>
            </a:r>
            <a:r>
              <a:rPr lang="en-US" sz="2000" dirty="0">
                <a:solidFill>
                  <a:srgbClr val="92D050"/>
                </a:solidFill>
                <a:latin typeface="Tahoma" panose="020B0604030504040204" pitchFamily="34" charset="0"/>
                <a:ea typeface="Tahoma" panose="020B0604030504040204" pitchFamily="34" charset="0"/>
                <a:cs typeface="Tahoma" panose="020B0604030504040204" pitchFamily="34" charset="0"/>
              </a:rPr>
              <a:t>(This section was not taken from the Family Research Council, but added in by me.) </a:t>
            </a:r>
          </a:p>
        </p:txBody>
      </p:sp>
    </p:spTree>
    <p:extLst>
      <p:ext uri="{BB962C8B-B14F-4D97-AF65-F5344CB8AC3E}">
        <p14:creationId xmlns:p14="http://schemas.microsoft.com/office/powerpoint/2010/main" val="176174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E58-806A-4842-9A8B-05C34660B245}"/>
              </a:ext>
            </a:extLst>
          </p:cNvPr>
          <p:cNvSpPr>
            <a:spLocks noGrp="1"/>
          </p:cNvSpPr>
          <p:nvPr>
            <p:ph type="title"/>
          </p:nvPr>
        </p:nvSpPr>
        <p:spPr>
          <a:xfrm>
            <a:off x="5252720" y="396240"/>
            <a:ext cx="6101080" cy="1294448"/>
          </a:xfrm>
        </p:spPr>
        <p:txBody>
          <a:bodyPr>
            <a:normAutofit fontScale="90000"/>
          </a:bodyPr>
          <a:lstStyle/>
          <a:p>
            <a:r>
              <a:rPr lang="en-US" dirty="0">
                <a:solidFill>
                  <a:schemeClr val="bg1"/>
                </a:solidFill>
                <a:latin typeface="Monotype Corsiva" panose="03010101010201010101" pitchFamily="66" charset="0"/>
              </a:rPr>
              <a:t>Steps to follow to host a Voter Registration Drive</a:t>
            </a:r>
          </a:p>
        </p:txBody>
      </p:sp>
      <p:sp>
        <p:nvSpPr>
          <p:cNvPr id="3" name="Content Placeholder 2">
            <a:extLst>
              <a:ext uri="{FF2B5EF4-FFF2-40B4-BE49-F238E27FC236}">
                <a16:creationId xmlns:a16="http://schemas.microsoft.com/office/drawing/2014/main" id="{307CB81C-FD82-41C6-9017-47E0FB55C27A}"/>
              </a:ext>
            </a:extLst>
          </p:cNvPr>
          <p:cNvSpPr>
            <a:spLocks noGrp="1"/>
          </p:cNvSpPr>
          <p:nvPr>
            <p:ph idx="1"/>
          </p:nvPr>
        </p:nvSpPr>
        <p:spPr>
          <a:xfrm>
            <a:off x="4419600" y="1825625"/>
            <a:ext cx="6934200" cy="4351338"/>
          </a:xfrm>
        </p:spPr>
        <p:txBody>
          <a:bodyPr>
            <a:normAutofit fontScale="92500" lnSpcReduction="10000"/>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STEP 3: Register, Part 2, Booths/Tables. Part 1</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Table/Booths</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If your pastor prefers, set up a table in a high traffic area of the church. Recruit a team of volunteers and train them. Have plenty of registration forms and pens. </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Take the initiative</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Be friendly and assertive. Speak to folks, saying, “Good morning, can I help you fill out this form?” If already registered, ask if they have moved since the last election; if so, re-register them. </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Provide assistance.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Lead people step-by-step through the process so they don’t feel like any question is stupid. Look over the form and ensure it is complete. </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Keep records.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It can be helpful to have a record of the results for reference later. But be sure to follow the law on record keeping. Keep records. It can be helpful to have a record of the results for reference later. But be sure to follow the law on record keeping</a:t>
            </a: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3819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E58-806A-4842-9A8B-05C34660B245}"/>
              </a:ext>
            </a:extLst>
          </p:cNvPr>
          <p:cNvSpPr>
            <a:spLocks noGrp="1"/>
          </p:cNvSpPr>
          <p:nvPr>
            <p:ph type="title"/>
          </p:nvPr>
        </p:nvSpPr>
        <p:spPr>
          <a:xfrm>
            <a:off x="5252720" y="396240"/>
            <a:ext cx="6101080" cy="1294448"/>
          </a:xfrm>
        </p:spPr>
        <p:txBody>
          <a:bodyPr>
            <a:normAutofit fontScale="90000"/>
          </a:bodyPr>
          <a:lstStyle/>
          <a:p>
            <a:r>
              <a:rPr lang="en-US" dirty="0">
                <a:solidFill>
                  <a:schemeClr val="bg1"/>
                </a:solidFill>
                <a:latin typeface="Monotype Corsiva" panose="03010101010201010101" pitchFamily="66" charset="0"/>
              </a:rPr>
              <a:t>Steps to follow to host a Voter Registration Drive</a:t>
            </a:r>
          </a:p>
        </p:txBody>
      </p:sp>
      <p:sp>
        <p:nvSpPr>
          <p:cNvPr id="3" name="Content Placeholder 2">
            <a:extLst>
              <a:ext uri="{FF2B5EF4-FFF2-40B4-BE49-F238E27FC236}">
                <a16:creationId xmlns:a16="http://schemas.microsoft.com/office/drawing/2014/main" id="{307CB81C-FD82-41C6-9017-47E0FB55C27A}"/>
              </a:ext>
            </a:extLst>
          </p:cNvPr>
          <p:cNvSpPr>
            <a:spLocks noGrp="1"/>
          </p:cNvSpPr>
          <p:nvPr>
            <p:ph idx="1"/>
          </p:nvPr>
        </p:nvSpPr>
        <p:spPr>
          <a:xfrm>
            <a:off x="4419600" y="1825625"/>
            <a:ext cx="6934200" cy="4351338"/>
          </a:xfrm>
        </p:spPr>
        <p:txBody>
          <a:bodyPr>
            <a:normAutofit/>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STEP 3: Register, Part 2, Booths/Tables. Part 2</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If the pastor doesn’t feel comfortable with either approach, ask for permission to call members who aren’t registered. Start by comparing your church mailing list with voter registration records, which are public information. Offer to mail them a voter registration form or point them to </a:t>
            </a: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PrayVoteStand.org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where they can register to vote. They can help register a friend as well. However, don’t put them on the defensive by confronting them about not being registered. Instead, offer to help them become a voter.</a:t>
            </a:r>
          </a:p>
        </p:txBody>
      </p:sp>
    </p:spTree>
    <p:extLst>
      <p:ext uri="{BB962C8B-B14F-4D97-AF65-F5344CB8AC3E}">
        <p14:creationId xmlns:p14="http://schemas.microsoft.com/office/powerpoint/2010/main" val="822365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E58-806A-4842-9A8B-05C34660B245}"/>
              </a:ext>
            </a:extLst>
          </p:cNvPr>
          <p:cNvSpPr>
            <a:spLocks noGrp="1"/>
          </p:cNvSpPr>
          <p:nvPr>
            <p:ph type="title"/>
          </p:nvPr>
        </p:nvSpPr>
        <p:spPr>
          <a:xfrm>
            <a:off x="5252720" y="396240"/>
            <a:ext cx="6101080" cy="1294448"/>
          </a:xfrm>
        </p:spPr>
        <p:txBody>
          <a:bodyPr>
            <a:normAutofit fontScale="90000"/>
          </a:bodyPr>
          <a:lstStyle/>
          <a:p>
            <a:r>
              <a:rPr lang="en-US" dirty="0">
                <a:solidFill>
                  <a:schemeClr val="bg1"/>
                </a:solidFill>
                <a:latin typeface="Monotype Corsiva" panose="03010101010201010101" pitchFamily="66" charset="0"/>
              </a:rPr>
              <a:t>Steps to follow to host a Voter Registration Drive</a:t>
            </a:r>
          </a:p>
        </p:txBody>
      </p:sp>
      <p:sp>
        <p:nvSpPr>
          <p:cNvPr id="3" name="Content Placeholder 2">
            <a:extLst>
              <a:ext uri="{FF2B5EF4-FFF2-40B4-BE49-F238E27FC236}">
                <a16:creationId xmlns:a16="http://schemas.microsoft.com/office/drawing/2014/main" id="{307CB81C-FD82-41C6-9017-47E0FB55C27A}"/>
              </a:ext>
            </a:extLst>
          </p:cNvPr>
          <p:cNvSpPr>
            <a:spLocks noGrp="1"/>
          </p:cNvSpPr>
          <p:nvPr>
            <p:ph idx="1"/>
          </p:nvPr>
        </p:nvSpPr>
        <p:spPr>
          <a:xfrm>
            <a:off x="4419600" y="1825625"/>
            <a:ext cx="6934200" cy="4351338"/>
          </a:xfrm>
        </p:spPr>
        <p:txBody>
          <a:bodyPr>
            <a:normAutofit/>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STEP 4: Stay Legal, Part 3</a:t>
            </a:r>
          </a:p>
          <a:p>
            <a:pPr marL="0" indent="0">
              <a:buNone/>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Tips from First Liberty Institute: </a:t>
            </a: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For more information, visit firstliberty.org, email info@firstliberty.org or call (972) 941-4444. You can also review IRS guidelines at: irs.gov/</a:t>
            </a: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charitiesnon</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-profits/private-foundations/influencing-</a:t>
            </a: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electionsand</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-carrying-on-voter-registration-drives</a:t>
            </a:r>
          </a:p>
          <a:p>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4682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E58-806A-4842-9A8B-05C34660B245}"/>
              </a:ext>
            </a:extLst>
          </p:cNvPr>
          <p:cNvSpPr>
            <a:spLocks noGrp="1"/>
          </p:cNvSpPr>
          <p:nvPr>
            <p:ph type="title"/>
          </p:nvPr>
        </p:nvSpPr>
        <p:spPr>
          <a:xfrm>
            <a:off x="5252720" y="396240"/>
            <a:ext cx="6101080" cy="1294448"/>
          </a:xfrm>
        </p:spPr>
        <p:txBody>
          <a:bodyPr>
            <a:normAutofit fontScale="90000"/>
          </a:bodyPr>
          <a:lstStyle/>
          <a:p>
            <a:r>
              <a:rPr lang="en-US" dirty="0">
                <a:solidFill>
                  <a:schemeClr val="bg1"/>
                </a:solidFill>
                <a:latin typeface="Monotype Corsiva" panose="03010101010201010101" pitchFamily="66" charset="0"/>
              </a:rPr>
              <a:t>Steps to follow to host a Voter Registration Drive</a:t>
            </a:r>
          </a:p>
        </p:txBody>
      </p:sp>
      <p:sp>
        <p:nvSpPr>
          <p:cNvPr id="3" name="Content Placeholder 2">
            <a:extLst>
              <a:ext uri="{FF2B5EF4-FFF2-40B4-BE49-F238E27FC236}">
                <a16:creationId xmlns:a16="http://schemas.microsoft.com/office/drawing/2014/main" id="{307CB81C-FD82-41C6-9017-47E0FB55C27A}"/>
              </a:ext>
            </a:extLst>
          </p:cNvPr>
          <p:cNvSpPr>
            <a:spLocks noGrp="1"/>
          </p:cNvSpPr>
          <p:nvPr>
            <p:ph idx="1"/>
          </p:nvPr>
        </p:nvSpPr>
        <p:spPr>
          <a:xfrm>
            <a:off x="4419600" y="1825625"/>
            <a:ext cx="6934200" cy="4351338"/>
          </a:xfrm>
        </p:spPr>
        <p:txBody>
          <a:bodyPr>
            <a:normAutofit fontScale="92500" lnSpcReduction="20000"/>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STEP 5: Follow-up</a:t>
            </a:r>
          </a:p>
          <a:p>
            <a:pPr marL="0" indent="0">
              <a:buNone/>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Have a plan to translate voter registration into values voting</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-Collect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the forms and deliver in person or by mail to your county election office. Many states have a deadline when the forms must be returned. </a:t>
            </a:r>
          </a:p>
          <a:p>
            <a:pPr marL="0" indent="0">
              <a:buNone/>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-Ask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the pastor to encourage voter participation as the election approaches. </a:t>
            </a:r>
          </a:p>
          <a:p>
            <a:pPr marL="0" indent="0">
              <a:buNone/>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-Encourage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voters who will be out of town to request an absentee ballot. </a:t>
            </a:r>
          </a:p>
          <a:p>
            <a:pPr marL="0" indent="0">
              <a:buNone/>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-Contact</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those on your follow-up list a week before early voting begins and again before Election Day and remind them to vote. </a:t>
            </a:r>
          </a:p>
          <a:p>
            <a:pPr marL="0" indent="0">
              <a:buNone/>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-Provide</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 sign-up sheet and transportation to the polls and childcare for parents. </a:t>
            </a:r>
          </a:p>
          <a:p>
            <a:pPr marL="0" indent="0">
              <a:buNone/>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-Direct</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people to PrayVoteStand.org for information on Biblical Values and voter registration guides</a:t>
            </a:r>
          </a:p>
        </p:txBody>
      </p:sp>
    </p:spTree>
    <p:extLst>
      <p:ext uri="{BB962C8B-B14F-4D97-AF65-F5344CB8AC3E}">
        <p14:creationId xmlns:p14="http://schemas.microsoft.com/office/powerpoint/2010/main" val="148395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874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D073EF-D763-466B-A71B-888DBA57F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4" y="341947"/>
            <a:ext cx="4966335" cy="3237548"/>
          </a:xfrm>
          <a:prstGeom prst="rect">
            <a:avLst/>
          </a:prstGeom>
        </p:spPr>
      </p:pic>
      <p:pic>
        <p:nvPicPr>
          <p:cNvPr id="13" name="Picture 12">
            <a:extLst>
              <a:ext uri="{FF2B5EF4-FFF2-40B4-BE49-F238E27FC236}">
                <a16:creationId xmlns:a16="http://schemas.microsoft.com/office/drawing/2014/main" id="{677B0B10-02BD-40F8-A00F-216DC05FE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30227"/>
            <a:ext cx="5165484" cy="2898773"/>
          </a:xfrm>
          <a:prstGeom prst="rect">
            <a:avLst/>
          </a:prstGeom>
        </p:spPr>
      </p:pic>
      <p:sp>
        <p:nvSpPr>
          <p:cNvPr id="14" name="TextBox 13">
            <a:extLst>
              <a:ext uri="{FF2B5EF4-FFF2-40B4-BE49-F238E27FC236}">
                <a16:creationId xmlns:a16="http://schemas.microsoft.com/office/drawing/2014/main" id="{93EFF83E-9B88-4CE6-BBF1-5FABAA381DE9}"/>
              </a:ext>
            </a:extLst>
          </p:cNvPr>
          <p:cNvSpPr txBox="1"/>
          <p:nvPr/>
        </p:nvSpPr>
        <p:spPr>
          <a:xfrm>
            <a:off x="1864360" y="4620171"/>
            <a:ext cx="8463280" cy="1754326"/>
          </a:xfrm>
          <a:prstGeom prst="rect">
            <a:avLst/>
          </a:prstGeom>
          <a:noFill/>
        </p:spPr>
        <p:txBody>
          <a:bodyPr wrap="square" rtlCol="0">
            <a:spAutoFit/>
          </a:bodyPr>
          <a:lstStyle/>
          <a:p>
            <a:r>
              <a:rPr lang="en-US" b="0" i="0" dirty="0">
                <a:solidFill>
                  <a:srgbClr val="FFFFFF"/>
                </a:solidFill>
                <a:effectLst/>
                <a:latin typeface="Tahoma" panose="020B0604030504040204" pitchFamily="34" charset="0"/>
                <a:ea typeface="Tahoma" panose="020B0604030504040204" pitchFamily="34" charset="0"/>
                <a:cs typeface="Tahoma" panose="020B0604030504040204" pitchFamily="34" charset="0"/>
              </a:rPr>
              <a:t>Should Christians vote?  Voter guides.  More resources for Pastors and Churches. </a:t>
            </a:r>
          </a:p>
          <a:p>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a:p>
            <a:r>
              <a:rPr lang="en-US" b="0" i="0" dirty="0">
                <a:solidFill>
                  <a:srgbClr val="FFFFFF"/>
                </a:solidFill>
                <a:effectLst/>
                <a:latin typeface="Tahoma" panose="020B0604030504040204" pitchFamily="34" charset="0"/>
                <a:ea typeface="Tahoma" panose="020B0604030504040204" pitchFamily="34" charset="0"/>
                <a:cs typeface="Tahoma" panose="020B0604030504040204" pitchFamily="34" charset="0"/>
              </a:rPr>
              <a:t>For sermons on Biblical Christian Citizenship</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go to:</a:t>
            </a:r>
          </a:p>
          <a:p>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a:p>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https:// marciaalennick.wixiste.com/</a:t>
            </a:r>
            <a:r>
              <a:rPr lang="en-US" sz="1800" dirty="0" err="1">
                <a:solidFill>
                  <a:schemeClr val="bg1"/>
                </a:solidFill>
                <a:latin typeface="Tahoma" panose="020B0604030504040204" pitchFamily="34" charset="0"/>
                <a:ea typeface="Tahoma" panose="020B0604030504040204" pitchFamily="34" charset="0"/>
                <a:cs typeface="Tahoma" panose="020B0604030504040204" pitchFamily="34" charset="0"/>
              </a:rPr>
              <a:t>mysite</a:t>
            </a: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800" dirty="0" err="1">
                <a:solidFill>
                  <a:schemeClr val="bg1"/>
                </a:solidFill>
                <a:latin typeface="Tahoma" panose="020B0604030504040204" pitchFamily="34" charset="0"/>
                <a:ea typeface="Tahoma" panose="020B0604030504040204" pitchFamily="34" charset="0"/>
                <a:cs typeface="Tahoma" panose="020B0604030504040204" pitchFamily="34" charset="0"/>
              </a:rPr>
              <a:t>voterregistrationdriveforchurches</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8481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EFF83E-9B88-4CE6-BBF1-5FABAA381DE9}"/>
              </a:ext>
            </a:extLst>
          </p:cNvPr>
          <p:cNvSpPr txBox="1"/>
          <p:nvPr/>
        </p:nvSpPr>
        <p:spPr>
          <a:xfrm>
            <a:off x="1864360" y="4620171"/>
            <a:ext cx="8463280" cy="2031325"/>
          </a:xfrm>
          <a:prstGeom prst="rect">
            <a:avLst/>
          </a:prstGeom>
          <a:noFill/>
        </p:spPr>
        <p:txBody>
          <a:bodyPr wrap="square" rtlCol="0">
            <a:spAutoFit/>
          </a:bodyPr>
          <a:lstStyle/>
          <a:p>
            <a:r>
              <a:rPr lang="en-US" b="0" i="0" dirty="0">
                <a:solidFill>
                  <a:srgbClr val="FFFFFF"/>
                </a:solidFill>
                <a:effectLst/>
                <a:latin typeface="Tahoma" panose="020B0604030504040204" pitchFamily="34" charset="0"/>
                <a:ea typeface="Tahoma" panose="020B0604030504040204" pitchFamily="34" charset="0"/>
                <a:cs typeface="Tahoma" panose="020B0604030504040204" pitchFamily="34" charset="0"/>
              </a:rPr>
              <a:t>For information on how to contact or local elections office or the Montana Secretary of State, you can visit my website: </a:t>
            </a: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https:// marciaalennick.wixiste.com/</a:t>
            </a:r>
            <a:r>
              <a:rPr lang="en-US" sz="1800" dirty="0" err="1">
                <a:solidFill>
                  <a:schemeClr val="bg1"/>
                </a:solidFill>
                <a:latin typeface="Tahoma" panose="020B0604030504040204" pitchFamily="34" charset="0"/>
                <a:ea typeface="Tahoma" panose="020B0604030504040204" pitchFamily="34" charset="0"/>
                <a:cs typeface="Tahoma" panose="020B0604030504040204" pitchFamily="34" charset="0"/>
              </a:rPr>
              <a:t>mysite</a:t>
            </a: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800" dirty="0" err="1">
                <a:solidFill>
                  <a:schemeClr val="bg1"/>
                </a:solidFill>
                <a:latin typeface="Tahoma" panose="020B0604030504040204" pitchFamily="34" charset="0"/>
                <a:ea typeface="Tahoma" panose="020B0604030504040204" pitchFamily="34" charset="0"/>
                <a:cs typeface="Tahoma" panose="020B0604030504040204" pitchFamily="34" charset="0"/>
              </a:rPr>
              <a:t>voterregistrationdriveforchurches</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SO MANY DIFFERENT PLATFORMS, HOW DO I SHOW SOMEONE HOW TO REGISTER TO VOTE?</a:t>
            </a:r>
            <a:endParaRPr lang="en-US" sz="18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1C4826BE-9164-42F0-8F26-54C9E6E5C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580" y="932162"/>
            <a:ext cx="5900420" cy="3162317"/>
          </a:xfrm>
          <a:prstGeom prst="rect">
            <a:avLst/>
          </a:prstGeom>
        </p:spPr>
      </p:pic>
    </p:spTree>
    <p:extLst>
      <p:ext uri="{BB962C8B-B14F-4D97-AF65-F5344CB8AC3E}">
        <p14:creationId xmlns:p14="http://schemas.microsoft.com/office/powerpoint/2010/main" val="1000103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8A2D87-7098-4DC3-9C76-4C3F4D921ECF}"/>
              </a:ext>
            </a:extLst>
          </p:cNvPr>
          <p:cNvSpPr txBox="1"/>
          <p:nvPr/>
        </p:nvSpPr>
        <p:spPr>
          <a:xfrm>
            <a:off x="6604000" y="2367280"/>
            <a:ext cx="5151120" cy="1815882"/>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www.biblicalcitizens.com</a:t>
            </a:r>
            <a:endPar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endPar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endPar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endParaRPr lang="en-US" sz="2800" dirty="0"/>
          </a:p>
        </p:txBody>
      </p:sp>
    </p:spTree>
    <p:extLst>
      <p:ext uri="{BB962C8B-B14F-4D97-AF65-F5344CB8AC3E}">
        <p14:creationId xmlns:p14="http://schemas.microsoft.com/office/powerpoint/2010/main" val="773489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EA173-4EB9-4FA0-B9FB-F7D529E4E6FB}"/>
              </a:ext>
            </a:extLst>
          </p:cNvPr>
          <p:cNvSpPr>
            <a:spLocks noGrp="1"/>
          </p:cNvSpPr>
          <p:nvPr>
            <p:ph idx="1"/>
          </p:nvPr>
        </p:nvSpPr>
        <p:spPr>
          <a:xfrm>
            <a:off x="944880" y="579120"/>
            <a:ext cx="10612120" cy="1270000"/>
          </a:xfrm>
        </p:spPr>
        <p:txBody>
          <a:bodyPr>
            <a:noAutofit/>
          </a:bodyPr>
          <a:lstStyle/>
          <a:p>
            <a:r>
              <a:rPr lang="en-US" sz="5400" dirty="0">
                <a:solidFill>
                  <a:srgbClr val="FFFF00"/>
                </a:solidFill>
                <a:latin typeface="Mistral" panose="03090702030407020403" pitchFamily="66" charset="0"/>
                <a:ea typeface="Tahoma" panose="020B0604030504040204" pitchFamily="34" charset="0"/>
                <a:cs typeface="Tahoma" panose="020B0604030504040204" pitchFamily="34" charset="0"/>
              </a:rPr>
              <a:t>Remember, so goes the Church, so goes the culture.</a:t>
            </a:r>
          </a:p>
          <a:p>
            <a:endParaRPr lang="en-US" sz="5400" dirty="0">
              <a:solidFill>
                <a:srgbClr val="FFFF00"/>
              </a:solidFill>
              <a:latin typeface="Mistral" panose="03090702030407020403" pitchFamily="66"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DE5605C8-460F-4E27-BAAB-61400277EDDC}"/>
              </a:ext>
            </a:extLst>
          </p:cNvPr>
          <p:cNvSpPr txBox="1"/>
          <p:nvPr/>
        </p:nvSpPr>
        <p:spPr>
          <a:xfrm>
            <a:off x="2702560" y="2164695"/>
            <a:ext cx="7955280" cy="1569660"/>
          </a:xfrm>
          <a:prstGeom prst="rect">
            <a:avLst/>
          </a:prstGeom>
          <a:noFill/>
        </p:spPr>
        <p:txBody>
          <a:bodyPr wrap="square">
            <a:spAutoFit/>
          </a:bodyPr>
          <a:lstStyle/>
          <a:p>
            <a:r>
              <a:rPr 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Biblical Citizenship Track for Pastors</a:t>
            </a:r>
          </a:p>
          <a:p>
            <a:pPr marL="0" indent="0">
              <a:buNone/>
            </a:pPr>
            <a:r>
              <a:rPr 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-www.patriotacademy.com/pastor</a:t>
            </a:r>
          </a:p>
          <a:p>
            <a:endParaRPr lang="en-US"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3013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1413473-D448-4EF5-8928-1B05FB3F4F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895" y="1385729"/>
            <a:ext cx="4514850" cy="3829050"/>
          </a:xfrm>
        </p:spPr>
      </p:pic>
      <p:sp>
        <p:nvSpPr>
          <p:cNvPr id="5" name="Title 4">
            <a:extLst>
              <a:ext uri="{FF2B5EF4-FFF2-40B4-BE49-F238E27FC236}">
                <a16:creationId xmlns:a16="http://schemas.microsoft.com/office/drawing/2014/main" id="{CE4C10F6-8FBB-48E1-93BA-E85944D2AB05}"/>
              </a:ext>
            </a:extLst>
          </p:cNvPr>
          <p:cNvSpPr>
            <a:spLocks noGrp="1"/>
          </p:cNvSpPr>
          <p:nvPr>
            <p:ph type="title"/>
          </p:nvPr>
        </p:nvSpPr>
        <p:spPr>
          <a:xfrm>
            <a:off x="5405120" y="1280160"/>
            <a:ext cx="6629400" cy="3667760"/>
          </a:xfrm>
        </p:spPr>
        <p:txBody>
          <a:bodyPr>
            <a:noAutofit/>
          </a:bodyPr>
          <a:lstStyle/>
          <a:p>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Other Classes I offer:</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-America’s Unknown Known History</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-Black History</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-Revisiting the Shot Heard Around the World</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-Is America a Christian Nation?</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Influence of the Bible in America</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-Constitution Classes</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-Biblical Citizenship in Modern America </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-Constitution Class for high schoolers</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-And more! Just ask</a:t>
            </a:r>
          </a:p>
        </p:txBody>
      </p:sp>
    </p:spTree>
    <p:extLst>
      <p:ext uri="{BB962C8B-B14F-4D97-AF65-F5344CB8AC3E}">
        <p14:creationId xmlns:p14="http://schemas.microsoft.com/office/powerpoint/2010/main" val="1759532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160FAB-1F39-482C-9FAD-7ED23736E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7040" y="-6472"/>
            <a:ext cx="9753599" cy="6732363"/>
          </a:xfrm>
        </p:spPr>
      </p:pic>
    </p:spTree>
    <p:extLst>
      <p:ext uri="{BB962C8B-B14F-4D97-AF65-F5344CB8AC3E}">
        <p14:creationId xmlns:p14="http://schemas.microsoft.com/office/powerpoint/2010/main" val="4226040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4C10F6-8FBB-48E1-93BA-E85944D2AB05}"/>
              </a:ext>
            </a:extLst>
          </p:cNvPr>
          <p:cNvSpPr>
            <a:spLocks noGrp="1"/>
          </p:cNvSpPr>
          <p:nvPr>
            <p:ph type="title"/>
          </p:nvPr>
        </p:nvSpPr>
        <p:spPr>
          <a:xfrm>
            <a:off x="1310640" y="1371600"/>
            <a:ext cx="10723880" cy="3576320"/>
          </a:xfrm>
        </p:spPr>
        <p:txBody>
          <a:bodyPr>
            <a:noAutofit/>
          </a:bodyPr>
          <a:lstStyle/>
          <a:p>
            <a:r>
              <a:rPr lang="en-US" sz="5400" dirty="0">
                <a:solidFill>
                  <a:srgbClr val="FFFF00"/>
                </a:solidFill>
                <a:latin typeface="Tahoma" panose="020B0604030504040204" pitchFamily="34" charset="0"/>
                <a:ea typeface="Tahoma" panose="020B0604030504040204" pitchFamily="34" charset="0"/>
                <a:cs typeface="Tahoma" panose="020B0604030504040204" pitchFamily="34" charset="0"/>
              </a:rPr>
              <a:t>Go see Caleb’s table</a:t>
            </a:r>
            <a:br>
              <a:rPr lang="en-US" sz="5400" dirty="0">
                <a:solidFill>
                  <a:srgbClr val="FFFF00"/>
                </a:solidFill>
                <a:latin typeface="Tahoma" panose="020B0604030504040204" pitchFamily="34" charset="0"/>
                <a:ea typeface="Tahoma" panose="020B0604030504040204" pitchFamily="34" charset="0"/>
                <a:cs typeface="Tahoma" panose="020B0604030504040204" pitchFamily="34" charset="0"/>
              </a:rPr>
            </a:br>
            <a:br>
              <a:rPr lang="en-US" sz="5400"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5400" dirty="0">
                <a:solidFill>
                  <a:srgbClr val="FFFF00"/>
                </a:solidFill>
                <a:latin typeface="Tahoma" panose="020B0604030504040204" pitchFamily="34" charset="0"/>
                <a:ea typeface="Tahoma" panose="020B0604030504040204" pitchFamily="34" charset="0"/>
                <a:cs typeface="Tahoma" panose="020B0604030504040204" pitchFamily="34" charset="0"/>
              </a:rPr>
              <a:t>½ hour break</a:t>
            </a:r>
            <a:br>
              <a:rPr lang="en-US" sz="5400" dirty="0">
                <a:solidFill>
                  <a:srgbClr val="FFFF00"/>
                </a:solidFill>
                <a:latin typeface="Tahoma" panose="020B0604030504040204" pitchFamily="34" charset="0"/>
                <a:ea typeface="Tahoma" panose="020B0604030504040204" pitchFamily="34" charset="0"/>
                <a:cs typeface="Tahoma" panose="020B0604030504040204" pitchFamily="34" charset="0"/>
              </a:rPr>
            </a:br>
            <a:br>
              <a:rPr lang="en-US" sz="5400"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5400" dirty="0">
                <a:solidFill>
                  <a:srgbClr val="FFFF00"/>
                </a:solidFill>
                <a:latin typeface="Tahoma" panose="020B0604030504040204" pitchFamily="34" charset="0"/>
                <a:ea typeface="Tahoma" panose="020B0604030504040204" pitchFamily="34" charset="0"/>
                <a:cs typeface="Tahoma" panose="020B0604030504040204" pitchFamily="34" charset="0"/>
              </a:rPr>
              <a:t>Training for Coaches at 11</a:t>
            </a:r>
          </a:p>
        </p:txBody>
      </p:sp>
    </p:spTree>
    <p:extLst>
      <p:ext uri="{BB962C8B-B14F-4D97-AF65-F5344CB8AC3E}">
        <p14:creationId xmlns:p14="http://schemas.microsoft.com/office/powerpoint/2010/main" val="69539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Pastors in the American Revolution</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Should Pastors be involved in politics?</a:t>
            </a:r>
          </a:p>
          <a:p>
            <a:pPr lvl="1"/>
            <a:r>
              <a:rPr lang="en-US" dirty="0">
                <a:solidFill>
                  <a:schemeClr val="bg1"/>
                </a:solidFill>
                <a:latin typeface="Times New Roman" panose="02020603050405020304" pitchFamily="18" charset="0"/>
                <a:cs typeface="Times New Roman" panose="02020603050405020304" pitchFamily="18" charset="0"/>
              </a:rPr>
              <a:t>Why or why not?</a:t>
            </a:r>
          </a:p>
          <a:p>
            <a:r>
              <a:rPr lang="en-US" dirty="0">
                <a:solidFill>
                  <a:schemeClr val="bg1"/>
                </a:solidFill>
                <a:latin typeface="Times New Roman" panose="02020603050405020304" pitchFamily="18" charset="0"/>
                <a:cs typeface="Times New Roman" panose="02020603050405020304" pitchFamily="18" charset="0"/>
              </a:rPr>
              <a:t>Black Robe Regiment	</a:t>
            </a:r>
          </a:p>
          <a:p>
            <a:pPr lvl="1"/>
            <a:r>
              <a:rPr lang="en-US" dirty="0">
                <a:solidFill>
                  <a:schemeClr val="bg1"/>
                </a:solidFill>
                <a:latin typeface="Times New Roman" panose="02020603050405020304" pitchFamily="18" charset="0"/>
                <a:cs typeface="Times New Roman" panose="02020603050405020304" pitchFamily="18" charset="0"/>
              </a:rPr>
              <a:t>These were Pastors who would speak up from the pulpit during The American Revolutionary War.</a:t>
            </a:r>
          </a:p>
          <a:p>
            <a:pPr lvl="1"/>
            <a:r>
              <a:rPr lang="en-US" dirty="0">
                <a:solidFill>
                  <a:schemeClr val="bg1"/>
                </a:solidFill>
                <a:latin typeface="Times New Roman" panose="02020603050405020304" pitchFamily="18" charset="0"/>
                <a:cs typeface="Times New Roman" panose="02020603050405020304" pitchFamily="18" charset="0"/>
              </a:rPr>
              <a:t>Still exists today.  </a:t>
            </a:r>
            <a:r>
              <a:rPr lang="en-US" dirty="0" err="1">
                <a:solidFill>
                  <a:schemeClr val="bg1"/>
                </a:solidFill>
                <a:latin typeface="Times New Roman" panose="02020603050405020304" pitchFamily="18" charset="0"/>
                <a:cs typeface="Times New Roman" panose="02020603050405020304" pitchFamily="18" charset="0"/>
              </a:rPr>
              <a:t>Wallbuilders</a:t>
            </a:r>
            <a:r>
              <a:rPr lang="en-US" dirty="0">
                <a:solidFill>
                  <a:schemeClr val="bg1"/>
                </a:solidFill>
                <a:latin typeface="Times New Roman" panose="02020603050405020304" pitchFamily="18" charset="0"/>
                <a:cs typeface="Times New Roman" panose="02020603050405020304" pitchFamily="18" charset="0"/>
              </a:rPr>
              <a:t> is trying to rebuild the Black Robe Regiment and inform Pastors on current topics and what to address from the pulpit.</a:t>
            </a: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6C49918-6D56-4207-81CC-1F63503DD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 y="0"/>
            <a:ext cx="12185982" cy="6858000"/>
          </a:xfrm>
          <a:prstGeom prst="rect">
            <a:avLst/>
          </a:prstGeom>
        </p:spPr>
      </p:pic>
    </p:spTree>
    <p:extLst>
      <p:ext uri="{BB962C8B-B14F-4D97-AF65-F5344CB8AC3E}">
        <p14:creationId xmlns:p14="http://schemas.microsoft.com/office/powerpoint/2010/main" val="154079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Pastors in the American Revolution</a:t>
            </a:r>
            <a:endParaRPr lang="en-US" dirty="0"/>
          </a:p>
        </p:txBody>
      </p:sp>
      <p:sp>
        <p:nvSpPr>
          <p:cNvPr id="3" name="Content Placeholder 2"/>
          <p:cNvSpPr>
            <a:spLocks noGrp="1"/>
          </p:cNvSpPr>
          <p:nvPr>
            <p:ph idx="1"/>
          </p:nvPr>
        </p:nvSpPr>
        <p:spPr>
          <a:xfrm>
            <a:off x="479685" y="1573967"/>
            <a:ext cx="10874115" cy="4602996"/>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Reverend Jonas Clark</a:t>
            </a:r>
          </a:p>
          <a:p>
            <a:pPr lvl="1"/>
            <a:r>
              <a:rPr lang="en-US" dirty="0">
                <a:solidFill>
                  <a:schemeClr val="bg1"/>
                </a:solidFill>
                <a:latin typeface="Times New Roman" panose="02020603050405020304" pitchFamily="18" charset="0"/>
                <a:cs typeface="Times New Roman" panose="02020603050405020304" pitchFamily="18" charset="0"/>
              </a:rPr>
              <a:t>His words would be known as the primer in the guns on the Lexington-Green.</a:t>
            </a:r>
          </a:p>
          <a:p>
            <a:pPr lvl="1"/>
            <a:r>
              <a:rPr lang="en-US" dirty="0">
                <a:solidFill>
                  <a:schemeClr val="bg1"/>
                </a:solidFill>
                <a:latin typeface="Times New Roman" panose="02020603050405020304" pitchFamily="18" charset="0"/>
                <a:cs typeface="Times New Roman" panose="02020603050405020304" pitchFamily="18" charset="0"/>
              </a:rPr>
              <a:t>Minutemen actually attended his Church.</a:t>
            </a:r>
          </a:p>
          <a:p>
            <a:r>
              <a:rPr lang="en-US" dirty="0">
                <a:solidFill>
                  <a:srgbClr val="FFFF00"/>
                </a:solidFill>
                <a:latin typeface="Times New Roman" panose="02020603050405020304" pitchFamily="18" charset="0"/>
                <a:cs typeface="Times New Roman" panose="02020603050405020304" pitchFamily="18" charset="0"/>
              </a:rPr>
              <a:t>-Exhibit Q – Reverend Jonas Clark on the Battle of Lexington.</a:t>
            </a:r>
          </a:p>
          <a:p>
            <a:pPr lvl="1"/>
            <a:r>
              <a:rPr lang="en-US" dirty="0">
                <a:solidFill>
                  <a:schemeClr val="bg1"/>
                </a:solidFill>
                <a:latin typeface="Times New Roman" panose="02020603050405020304" pitchFamily="18" charset="0"/>
                <a:cs typeface="Times New Roman" panose="02020603050405020304" pitchFamily="18" charset="0"/>
              </a:rPr>
              <a:t>This is a sermon given one year AFTER the “shot heard around the world.”</a:t>
            </a:r>
          </a:p>
          <a:p>
            <a:r>
              <a:rPr lang="en-US" dirty="0">
                <a:solidFill>
                  <a:srgbClr val="FFFF00"/>
                </a:solidFill>
                <a:latin typeface="Times New Roman" panose="02020603050405020304" pitchFamily="18" charset="0"/>
                <a:cs typeface="Times New Roman" panose="02020603050405020304" pitchFamily="18" charset="0"/>
              </a:rPr>
              <a:t>-Exhibit R – History of the Black Robe Regiment.</a:t>
            </a:r>
            <a:endParaRPr lang="en-US" sz="2000" dirty="0">
              <a:solidFill>
                <a:srgbClr val="FFFF00"/>
              </a:solidFill>
              <a:latin typeface="Times New Roman" panose="02020603050405020304" pitchFamily="18" charset="0"/>
              <a:cs typeface="Times New Roman" panose="02020603050405020304" pitchFamily="18" charset="0"/>
            </a:endParaRPr>
          </a:p>
          <a:p>
            <a:pPr lvl="1"/>
            <a:endParaRPr lang="en-US" dirty="0">
              <a:solidFill>
                <a:schemeClr val="bg1"/>
              </a:solidFill>
              <a:latin typeface="Times New Roman" panose="02020603050405020304" pitchFamily="18" charset="0"/>
              <a:cs typeface="Times New Roman" panose="02020603050405020304" pitchFamily="18" charset="0"/>
            </a:endParaRPr>
          </a:p>
          <a:p>
            <a:pPr lvl="1"/>
            <a:r>
              <a:rPr lang="en-US" dirty="0">
                <a:solidFill>
                  <a:srgbClr val="FFFF00"/>
                </a:solidFill>
                <a:latin typeface="Times New Roman" panose="02020603050405020304" pitchFamily="18" charset="0"/>
                <a:cs typeface="Times New Roman" panose="02020603050405020304" pitchFamily="18" charset="0"/>
              </a:rPr>
              <a:t>These exhibits can be found under America’s Unknown Known History Lecture</a:t>
            </a:r>
          </a:p>
        </p:txBody>
      </p:sp>
    </p:spTree>
    <p:extLst>
      <p:ext uri="{BB962C8B-B14F-4D97-AF65-F5344CB8AC3E}">
        <p14:creationId xmlns:p14="http://schemas.microsoft.com/office/powerpoint/2010/main" val="79209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Pastors in the American Revolution</a:t>
            </a:r>
          </a:p>
        </p:txBody>
      </p:sp>
      <p:sp>
        <p:nvSpPr>
          <p:cNvPr id="3" name="Content Placeholder 2"/>
          <p:cNvSpPr>
            <a:spLocks noGrp="1"/>
          </p:cNvSpPr>
          <p:nvPr>
            <p:ph idx="1"/>
          </p:nvPr>
        </p:nvSpPr>
        <p:spPr>
          <a:xfrm>
            <a:off x="7045378" y="4961744"/>
            <a:ext cx="4308422" cy="1215218"/>
          </a:xfrm>
        </p:spPr>
        <p:txBody>
          <a:bodyPr>
            <a:normAutofit fontScale="85000" lnSpcReduction="20000"/>
          </a:bodyPr>
          <a:lstStyle/>
          <a:p>
            <a:r>
              <a:rPr lang="en-US" dirty="0">
                <a:solidFill>
                  <a:srgbClr val="FFFF00"/>
                </a:solidFill>
                <a:latin typeface="Times New Roman" panose="02020603050405020304" pitchFamily="18" charset="0"/>
                <a:cs typeface="Times New Roman" panose="02020603050405020304" pitchFamily="18" charset="0"/>
              </a:rPr>
              <a:t>Information on The Hancock-Clark house are courtesy of: </a:t>
            </a:r>
            <a:r>
              <a:rPr lang="en-US" dirty="0">
                <a:solidFill>
                  <a:srgbClr val="FFFF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https://www.bostoncentral.com/activities/landmarks/p1496.php</a:t>
            </a:r>
            <a:endParaRPr lang="en-US" dirty="0">
              <a:solidFill>
                <a:srgbClr val="FFFF00"/>
              </a:solidFill>
              <a:latin typeface="Times New Roman" panose="02020603050405020304" pitchFamily="18" charset="0"/>
              <a:cs typeface="Times New Roman" panose="02020603050405020304" pitchFamily="18" charset="0"/>
            </a:endParaRPr>
          </a:p>
          <a:p>
            <a:pPr marL="0" indent="0">
              <a:buNone/>
            </a:pP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4844" y="1394087"/>
            <a:ext cx="6002311" cy="3279176"/>
          </a:xfrm>
          <a:prstGeom prst="rect">
            <a:avLst/>
          </a:prstGeom>
        </p:spPr>
      </p:pic>
    </p:spTree>
    <p:extLst>
      <p:ext uri="{BB962C8B-B14F-4D97-AF65-F5344CB8AC3E}">
        <p14:creationId xmlns:p14="http://schemas.microsoft.com/office/powerpoint/2010/main" val="7971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Pastors in the American Revolution</a:t>
            </a:r>
            <a:endParaRPr lang="en-US" dirty="0"/>
          </a:p>
        </p:txBody>
      </p:sp>
      <p:sp>
        <p:nvSpPr>
          <p:cNvPr id="3" name="Content Placeholder 2"/>
          <p:cNvSpPr>
            <a:spLocks noGrp="1"/>
          </p:cNvSpPr>
          <p:nvPr>
            <p:ph idx="1"/>
          </p:nvPr>
        </p:nvSpPr>
        <p:spPr>
          <a:xfrm>
            <a:off x="838200" y="1394085"/>
            <a:ext cx="10515600" cy="3912433"/>
          </a:xfrm>
        </p:spPr>
        <p:txBody>
          <a:bodyPr>
            <a:normAutofit fontScale="85000" lnSpcReduction="10000"/>
          </a:bodyPr>
          <a:lstStyle/>
          <a:p>
            <a:r>
              <a:rPr lang="en-US" dirty="0">
                <a:solidFill>
                  <a:schemeClr val="bg1"/>
                </a:solidFill>
                <a:latin typeface="Times New Roman" panose="02020603050405020304" pitchFamily="18" charset="0"/>
                <a:cs typeface="Times New Roman" panose="02020603050405020304" pitchFamily="18" charset="0"/>
              </a:rPr>
              <a:t>Muhlenberg Brothers.  Frederick Muhlenberg was a our First Speaker of the House and helped draft the First Amendment.</a:t>
            </a:r>
          </a:p>
          <a:p>
            <a:r>
              <a:rPr lang="en-US" dirty="0">
                <a:solidFill>
                  <a:schemeClr val="bg1"/>
                </a:solidFill>
                <a:latin typeface="Times New Roman" panose="02020603050405020304" pitchFamily="18" charset="0"/>
                <a:cs typeface="Times New Roman" panose="02020603050405020304" pitchFamily="18" charset="0"/>
              </a:rPr>
              <a:t>Samuel Davies – Patrick Henry’s Pastor.</a:t>
            </a:r>
          </a:p>
          <a:p>
            <a:pPr lvl="1"/>
            <a:r>
              <a:rPr lang="en-US" dirty="0">
                <a:solidFill>
                  <a:schemeClr val="bg1"/>
                </a:solidFill>
                <a:latin typeface="Times New Roman" panose="02020603050405020304" pitchFamily="18" charset="0"/>
                <a:cs typeface="Times New Roman" panose="02020603050405020304" pitchFamily="18" charset="0"/>
              </a:rPr>
              <a:t>Did you know that Patrick Henry’s famous speech “Give Me Liberty or Give Me Death” was preached in a Church?</a:t>
            </a:r>
          </a:p>
          <a:p>
            <a:r>
              <a:rPr lang="en-US" dirty="0">
                <a:solidFill>
                  <a:schemeClr val="bg1"/>
                </a:solidFill>
                <a:latin typeface="Times New Roman" panose="02020603050405020304" pitchFamily="18" charset="0"/>
                <a:cs typeface="Times New Roman" panose="02020603050405020304" pitchFamily="18" charset="0"/>
              </a:rPr>
              <a:t>John Wise – his words influenced The Declaration of Independence.  The Sons of Liberty would redistribute Reverend John Wise’s words and would preserve the seeds of liberty.</a:t>
            </a:r>
          </a:p>
          <a:p>
            <a:r>
              <a:rPr lang="en-US" dirty="0">
                <a:solidFill>
                  <a:srgbClr val="FFFF00"/>
                </a:solidFill>
                <a:latin typeface="Times New Roman" panose="02020603050405020304" pitchFamily="18" charset="0"/>
                <a:cs typeface="Times New Roman" panose="02020603050405020304" pitchFamily="18" charset="0"/>
              </a:rPr>
              <a:t>Exhibit P – A Vindication of the Government of the New England Churches</a:t>
            </a:r>
          </a:p>
          <a:p>
            <a:r>
              <a:rPr lang="en-US" dirty="0">
                <a:solidFill>
                  <a:srgbClr val="FFFF00"/>
                </a:solidFill>
                <a:latin typeface="Times New Roman" panose="02020603050405020304" pitchFamily="18" charset="0"/>
                <a:cs typeface="Times New Roman" panose="02020603050405020304" pitchFamily="18" charset="0"/>
              </a:rPr>
              <a:t>See Patrick Henry’s Speech.</a:t>
            </a:r>
          </a:p>
          <a:p>
            <a:r>
              <a:rPr lang="en-US" dirty="0">
                <a:solidFill>
                  <a:srgbClr val="FFFF00"/>
                </a:solidFill>
                <a:latin typeface="Times New Roman" panose="02020603050405020304" pitchFamily="18" charset="0"/>
                <a:cs typeface="Times New Roman" panose="02020603050405020304" pitchFamily="18" charset="0"/>
              </a:rPr>
              <a:t>These exhibits can be found under America’s Unknown Known History Lecture</a:t>
            </a:r>
          </a:p>
          <a:p>
            <a:endParaRPr lang="en-US" dirty="0">
              <a:solidFill>
                <a:srgbClr val="FFFF00"/>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863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5598</Words>
  <Application>Microsoft Office PowerPoint</Application>
  <PresentationFormat>Widescreen</PresentationFormat>
  <Paragraphs>308</Paragraphs>
  <Slides>56</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Amazon Ember</vt:lpstr>
      <vt:lpstr>Arial</vt:lpstr>
      <vt:lpstr>Calibri</vt:lpstr>
      <vt:lpstr>Calibri Light</vt:lpstr>
      <vt:lpstr>Mistral</vt:lpstr>
      <vt:lpstr>Monotype Corsiva</vt:lpstr>
      <vt:lpstr>Tahoma</vt:lpstr>
      <vt:lpstr>Times New Roman</vt:lpstr>
      <vt:lpstr>Office Theme</vt:lpstr>
      <vt:lpstr>Voter Registration Drive Training for Churches</vt:lpstr>
      <vt:lpstr>Format for today:</vt:lpstr>
      <vt:lpstr>PowerPoint Presentation</vt:lpstr>
      <vt:lpstr>How do we keep our pulpits righteous?</vt:lpstr>
      <vt:lpstr>PowerPoint Presentation</vt:lpstr>
      <vt:lpstr>Pastors in the American Revolution</vt:lpstr>
      <vt:lpstr>Pastors in the American Revolution</vt:lpstr>
      <vt:lpstr>Pastors in the American Revolution</vt:lpstr>
      <vt:lpstr>Pastors in the American Revolution</vt:lpstr>
      <vt:lpstr>PowerPoint Presentation</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follow to host a Voter Registration Drive</vt:lpstr>
      <vt:lpstr>Steps to follow to host a Voter Registration Drive</vt:lpstr>
      <vt:lpstr>Steps to follow to host a Voter Registration Drive</vt:lpstr>
      <vt:lpstr>Steps to follow to host a Voter Registration Drive</vt:lpstr>
      <vt:lpstr>Steps to follow to host a Voter Registration Drive</vt:lpstr>
      <vt:lpstr>Steps to follow to host a Voter Registration Drive</vt:lpstr>
      <vt:lpstr>Steps to follow to host a Voter Registration Drive</vt:lpstr>
      <vt:lpstr>Steps to follow to host a Voter Registration Drive</vt:lpstr>
      <vt:lpstr>Steps to follow to host a Voter Registration Drive</vt:lpstr>
      <vt:lpstr>PowerPoint Presentation</vt:lpstr>
      <vt:lpstr>PowerPoint Presentation</vt:lpstr>
      <vt:lpstr>PowerPoint Presentation</vt:lpstr>
      <vt:lpstr>PowerPoint Presentation</vt:lpstr>
      <vt:lpstr> Other Classes I offer:  -America’s Unknown Known History -Black History -Revisiting the Shot Heard Around the World -Is America a Christian Nation? -The Influence of the Bible in America -Constitution Classes -Biblical Citizenship in Modern America  -Constitution Class for high schoolers -And more! Just ask</vt:lpstr>
      <vt:lpstr>PowerPoint Presentation</vt:lpstr>
      <vt:lpstr>Go see Caleb’s table  ½ hour break  Training for Coaches at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88</cp:revision>
  <cp:lastPrinted>2022-03-11T16:00:22Z</cp:lastPrinted>
  <dcterms:created xsi:type="dcterms:W3CDTF">2019-10-12T16:05:08Z</dcterms:created>
  <dcterms:modified xsi:type="dcterms:W3CDTF">2022-03-11T16:15:01Z</dcterms:modified>
</cp:coreProperties>
</file>