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386" r:id="rId4"/>
    <p:sldId id="387" r:id="rId5"/>
    <p:sldId id="384" r:id="rId6"/>
    <p:sldId id="394" r:id="rId7"/>
    <p:sldId id="420" r:id="rId8"/>
    <p:sldId id="432" r:id="rId9"/>
    <p:sldId id="434" r:id="rId10"/>
    <p:sldId id="435" r:id="rId11"/>
    <p:sldId id="438" r:id="rId12"/>
    <p:sldId id="437" r:id="rId13"/>
    <p:sldId id="445" r:id="rId14"/>
    <p:sldId id="440" r:id="rId15"/>
    <p:sldId id="442" r:id="rId16"/>
    <p:sldId id="443" r:id="rId17"/>
    <p:sldId id="444" r:id="rId18"/>
    <p:sldId id="446" r:id="rId19"/>
    <p:sldId id="447" r:id="rId20"/>
    <p:sldId id="448" r:id="rId21"/>
    <p:sldId id="452" r:id="rId22"/>
    <p:sldId id="459" r:id="rId23"/>
    <p:sldId id="454" r:id="rId24"/>
    <p:sldId id="455" r:id="rId25"/>
    <p:sldId id="460" r:id="rId26"/>
    <p:sldId id="461" r:id="rId27"/>
    <p:sldId id="468" r:id="rId28"/>
    <p:sldId id="456" r:id="rId29"/>
    <p:sldId id="462" r:id="rId30"/>
    <p:sldId id="465" r:id="rId31"/>
    <p:sldId id="466" r:id="rId32"/>
    <p:sldId id="464" r:id="rId33"/>
    <p:sldId id="463" r:id="rId34"/>
    <p:sldId id="467" r:id="rId35"/>
    <p:sldId id="469"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6" d="100"/>
          <a:sy n="66" d="100"/>
        </p:scale>
        <p:origin x="5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0316754E-AF16-4455-9FEE-883D44689485}" type="datetimeFigureOut">
              <a:rPr lang="en-US" smtClean="0"/>
              <a:t>3/30/2024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457F353D-58E7-47E1-BB75-E6DBB1331AB7}" type="slidenum">
              <a:rPr lang="en-US" smtClean="0"/>
              <a:t>‹#›</a:t>
            </a:fld>
            <a:endParaRPr lang="en-US"/>
          </a:p>
        </p:txBody>
      </p:sp>
    </p:spTree>
    <p:extLst>
      <p:ext uri="{BB962C8B-B14F-4D97-AF65-F5344CB8AC3E}">
        <p14:creationId xmlns:p14="http://schemas.microsoft.com/office/powerpoint/2010/main" val="82951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529">
              <a:defRPr/>
            </a:pPr>
            <a:fld id="{DB51978A-CD39-45D8-9292-F57919F7AA63}" type="slidenum">
              <a:rPr lang="en-US">
                <a:solidFill>
                  <a:prstClr val="black"/>
                </a:solidFill>
                <a:latin typeface="Calibri" panose="020F0502020204030204"/>
              </a:rPr>
              <a:pPr defTabSz="966529">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54550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B7BB-189C-3DF7-1014-1B1D66AA24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8416FE-FC85-E5EA-0757-75515BD209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C7C969-2EA6-14DE-1843-F7A62090132B}"/>
              </a:ext>
            </a:extLst>
          </p:cNvPr>
          <p:cNvSpPr>
            <a:spLocks noGrp="1"/>
          </p:cNvSpPr>
          <p:nvPr>
            <p:ph type="dt" sz="half" idx="10"/>
          </p:nvPr>
        </p:nvSpPr>
        <p:spPr/>
        <p:txBody>
          <a:bodyPr/>
          <a:lstStyle/>
          <a:p>
            <a:fld id="{12198C2B-8B08-46E0-89D1-F0FB8563DE6D}" type="datetimeFigureOut">
              <a:rPr lang="en-US" smtClean="0"/>
              <a:t>3/30/2024</a:t>
            </a:fld>
            <a:endParaRPr lang="en-US"/>
          </a:p>
        </p:txBody>
      </p:sp>
      <p:sp>
        <p:nvSpPr>
          <p:cNvPr id="5" name="Footer Placeholder 4">
            <a:extLst>
              <a:ext uri="{FF2B5EF4-FFF2-40B4-BE49-F238E27FC236}">
                <a16:creationId xmlns:a16="http://schemas.microsoft.com/office/drawing/2014/main" id="{4B48D8EC-D49D-9112-3B11-DE8595CB7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8AF75-EF73-17F9-E892-E3C463196DBF}"/>
              </a:ext>
            </a:extLst>
          </p:cNvPr>
          <p:cNvSpPr>
            <a:spLocks noGrp="1"/>
          </p:cNvSpPr>
          <p:nvPr>
            <p:ph type="sldNum" sz="quarter" idx="12"/>
          </p:nvPr>
        </p:nvSpPr>
        <p:spPr/>
        <p:txBody>
          <a:bodyPr/>
          <a:lstStyle/>
          <a:p>
            <a:fld id="{5508619A-BB19-4BE5-B68A-2D9B68B46FFA}" type="slidenum">
              <a:rPr lang="en-US" smtClean="0"/>
              <a:t>‹#›</a:t>
            </a:fld>
            <a:endParaRPr lang="en-US"/>
          </a:p>
        </p:txBody>
      </p:sp>
    </p:spTree>
    <p:extLst>
      <p:ext uri="{BB962C8B-B14F-4D97-AF65-F5344CB8AC3E}">
        <p14:creationId xmlns:p14="http://schemas.microsoft.com/office/powerpoint/2010/main" val="231254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0BBB-421B-F204-B3B4-F8F0B444B3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C6B204-4ECD-9E0E-EC6B-BD5454E71F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8AC8F-7620-9B69-49CB-EC12B7A4A8C6}"/>
              </a:ext>
            </a:extLst>
          </p:cNvPr>
          <p:cNvSpPr>
            <a:spLocks noGrp="1"/>
          </p:cNvSpPr>
          <p:nvPr>
            <p:ph type="dt" sz="half" idx="10"/>
          </p:nvPr>
        </p:nvSpPr>
        <p:spPr/>
        <p:txBody>
          <a:bodyPr/>
          <a:lstStyle/>
          <a:p>
            <a:fld id="{12198C2B-8B08-46E0-89D1-F0FB8563DE6D}" type="datetimeFigureOut">
              <a:rPr lang="en-US" smtClean="0"/>
              <a:t>3/30/2024</a:t>
            </a:fld>
            <a:endParaRPr lang="en-US"/>
          </a:p>
        </p:txBody>
      </p:sp>
      <p:sp>
        <p:nvSpPr>
          <p:cNvPr id="5" name="Footer Placeholder 4">
            <a:extLst>
              <a:ext uri="{FF2B5EF4-FFF2-40B4-BE49-F238E27FC236}">
                <a16:creationId xmlns:a16="http://schemas.microsoft.com/office/drawing/2014/main" id="{C50F36B5-31C9-5B1D-CF3F-EA06E7758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F6FC6-8E6D-2F85-7E36-5C9C633A158E}"/>
              </a:ext>
            </a:extLst>
          </p:cNvPr>
          <p:cNvSpPr>
            <a:spLocks noGrp="1"/>
          </p:cNvSpPr>
          <p:nvPr>
            <p:ph type="sldNum" sz="quarter" idx="12"/>
          </p:nvPr>
        </p:nvSpPr>
        <p:spPr/>
        <p:txBody>
          <a:bodyPr/>
          <a:lstStyle/>
          <a:p>
            <a:fld id="{5508619A-BB19-4BE5-B68A-2D9B68B46FFA}" type="slidenum">
              <a:rPr lang="en-US" smtClean="0"/>
              <a:t>‹#›</a:t>
            </a:fld>
            <a:endParaRPr lang="en-US"/>
          </a:p>
        </p:txBody>
      </p:sp>
    </p:spTree>
    <p:extLst>
      <p:ext uri="{BB962C8B-B14F-4D97-AF65-F5344CB8AC3E}">
        <p14:creationId xmlns:p14="http://schemas.microsoft.com/office/powerpoint/2010/main" val="337654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E4D053-3345-8ECB-2D7C-1E65FA55EC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FCD5A9-8E5A-EDE8-64B5-94958043AE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85EBB-E1FC-4A1D-ABC8-7D0E2F7921F3}"/>
              </a:ext>
            </a:extLst>
          </p:cNvPr>
          <p:cNvSpPr>
            <a:spLocks noGrp="1"/>
          </p:cNvSpPr>
          <p:nvPr>
            <p:ph type="dt" sz="half" idx="10"/>
          </p:nvPr>
        </p:nvSpPr>
        <p:spPr/>
        <p:txBody>
          <a:bodyPr/>
          <a:lstStyle/>
          <a:p>
            <a:fld id="{12198C2B-8B08-46E0-89D1-F0FB8563DE6D}" type="datetimeFigureOut">
              <a:rPr lang="en-US" smtClean="0"/>
              <a:t>3/30/2024</a:t>
            </a:fld>
            <a:endParaRPr lang="en-US"/>
          </a:p>
        </p:txBody>
      </p:sp>
      <p:sp>
        <p:nvSpPr>
          <p:cNvPr id="5" name="Footer Placeholder 4">
            <a:extLst>
              <a:ext uri="{FF2B5EF4-FFF2-40B4-BE49-F238E27FC236}">
                <a16:creationId xmlns:a16="http://schemas.microsoft.com/office/drawing/2014/main" id="{9F197863-8ED0-67AF-E762-A88687BD3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CF2A5-91F8-56E6-10F0-875897351BE9}"/>
              </a:ext>
            </a:extLst>
          </p:cNvPr>
          <p:cNvSpPr>
            <a:spLocks noGrp="1"/>
          </p:cNvSpPr>
          <p:nvPr>
            <p:ph type="sldNum" sz="quarter" idx="12"/>
          </p:nvPr>
        </p:nvSpPr>
        <p:spPr/>
        <p:txBody>
          <a:bodyPr/>
          <a:lstStyle/>
          <a:p>
            <a:fld id="{5508619A-BB19-4BE5-B68A-2D9B68B46FFA}" type="slidenum">
              <a:rPr lang="en-US" smtClean="0"/>
              <a:t>‹#›</a:t>
            </a:fld>
            <a:endParaRPr lang="en-US"/>
          </a:p>
        </p:txBody>
      </p:sp>
    </p:spTree>
    <p:extLst>
      <p:ext uri="{BB962C8B-B14F-4D97-AF65-F5344CB8AC3E}">
        <p14:creationId xmlns:p14="http://schemas.microsoft.com/office/powerpoint/2010/main" val="178880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514374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688550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32419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3/30/2024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843077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3/30/2024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077950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3/30/2024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492159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3/30/2024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392516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3/30/2024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63942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80038-462E-848B-131F-38C3C9DE51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3905F-E529-0FCB-03ED-CBA2FE257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BC41A-49B6-14C8-1D94-F04FBAD6602C}"/>
              </a:ext>
            </a:extLst>
          </p:cNvPr>
          <p:cNvSpPr>
            <a:spLocks noGrp="1"/>
          </p:cNvSpPr>
          <p:nvPr>
            <p:ph type="dt" sz="half" idx="10"/>
          </p:nvPr>
        </p:nvSpPr>
        <p:spPr/>
        <p:txBody>
          <a:bodyPr/>
          <a:lstStyle/>
          <a:p>
            <a:fld id="{12198C2B-8B08-46E0-89D1-F0FB8563DE6D}" type="datetimeFigureOut">
              <a:rPr lang="en-US" smtClean="0"/>
              <a:t>3/30/2024</a:t>
            </a:fld>
            <a:endParaRPr lang="en-US"/>
          </a:p>
        </p:txBody>
      </p:sp>
      <p:sp>
        <p:nvSpPr>
          <p:cNvPr id="5" name="Footer Placeholder 4">
            <a:extLst>
              <a:ext uri="{FF2B5EF4-FFF2-40B4-BE49-F238E27FC236}">
                <a16:creationId xmlns:a16="http://schemas.microsoft.com/office/drawing/2014/main" id="{68E55A0F-D6F1-CF89-BA56-609AF66A9F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96FEA-CB43-D1C4-8B38-BB63C4D579FC}"/>
              </a:ext>
            </a:extLst>
          </p:cNvPr>
          <p:cNvSpPr>
            <a:spLocks noGrp="1"/>
          </p:cNvSpPr>
          <p:nvPr>
            <p:ph type="sldNum" sz="quarter" idx="12"/>
          </p:nvPr>
        </p:nvSpPr>
        <p:spPr/>
        <p:txBody>
          <a:bodyPr/>
          <a:lstStyle/>
          <a:p>
            <a:fld id="{5508619A-BB19-4BE5-B68A-2D9B68B46FFA}" type="slidenum">
              <a:rPr lang="en-US" smtClean="0"/>
              <a:t>‹#›</a:t>
            </a:fld>
            <a:endParaRPr lang="en-US"/>
          </a:p>
        </p:txBody>
      </p:sp>
    </p:spTree>
    <p:extLst>
      <p:ext uri="{BB962C8B-B14F-4D97-AF65-F5344CB8AC3E}">
        <p14:creationId xmlns:p14="http://schemas.microsoft.com/office/powerpoint/2010/main" val="3931153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3/30/2024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221246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994466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10837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E751-D640-87AD-C5D9-BE3F2152B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F1BD27-52DE-FCC1-CBBC-FD08B547DF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50C437-DAC6-915A-8CF8-94901C92BBDB}"/>
              </a:ext>
            </a:extLst>
          </p:cNvPr>
          <p:cNvSpPr>
            <a:spLocks noGrp="1"/>
          </p:cNvSpPr>
          <p:nvPr>
            <p:ph type="dt" sz="half" idx="10"/>
          </p:nvPr>
        </p:nvSpPr>
        <p:spPr/>
        <p:txBody>
          <a:bodyPr/>
          <a:lstStyle/>
          <a:p>
            <a:fld id="{12198C2B-8B08-46E0-89D1-F0FB8563DE6D}" type="datetimeFigureOut">
              <a:rPr lang="en-US" smtClean="0"/>
              <a:t>3/30/2024</a:t>
            </a:fld>
            <a:endParaRPr lang="en-US"/>
          </a:p>
        </p:txBody>
      </p:sp>
      <p:sp>
        <p:nvSpPr>
          <p:cNvPr id="5" name="Footer Placeholder 4">
            <a:extLst>
              <a:ext uri="{FF2B5EF4-FFF2-40B4-BE49-F238E27FC236}">
                <a16:creationId xmlns:a16="http://schemas.microsoft.com/office/drawing/2014/main" id="{E6AF7311-D2F4-234E-8826-A1F118023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8DBCD-227E-C4D2-0413-962232691D71}"/>
              </a:ext>
            </a:extLst>
          </p:cNvPr>
          <p:cNvSpPr>
            <a:spLocks noGrp="1"/>
          </p:cNvSpPr>
          <p:nvPr>
            <p:ph type="sldNum" sz="quarter" idx="12"/>
          </p:nvPr>
        </p:nvSpPr>
        <p:spPr/>
        <p:txBody>
          <a:bodyPr/>
          <a:lstStyle/>
          <a:p>
            <a:fld id="{5508619A-BB19-4BE5-B68A-2D9B68B46FFA}" type="slidenum">
              <a:rPr lang="en-US" smtClean="0"/>
              <a:t>‹#›</a:t>
            </a:fld>
            <a:endParaRPr lang="en-US"/>
          </a:p>
        </p:txBody>
      </p:sp>
    </p:spTree>
    <p:extLst>
      <p:ext uri="{BB962C8B-B14F-4D97-AF65-F5344CB8AC3E}">
        <p14:creationId xmlns:p14="http://schemas.microsoft.com/office/powerpoint/2010/main" val="257818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C807-1401-362D-7DED-A71A799A5E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E965F-D463-9998-2017-BA04F67BCF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D0D92-02EC-8D32-25D3-8DB38E2861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F9F579-C30D-1599-8E98-5BBF1488C9F4}"/>
              </a:ext>
            </a:extLst>
          </p:cNvPr>
          <p:cNvSpPr>
            <a:spLocks noGrp="1"/>
          </p:cNvSpPr>
          <p:nvPr>
            <p:ph type="dt" sz="half" idx="10"/>
          </p:nvPr>
        </p:nvSpPr>
        <p:spPr/>
        <p:txBody>
          <a:bodyPr/>
          <a:lstStyle/>
          <a:p>
            <a:fld id="{12198C2B-8B08-46E0-89D1-F0FB8563DE6D}" type="datetimeFigureOut">
              <a:rPr lang="en-US" smtClean="0"/>
              <a:t>3/30/2024</a:t>
            </a:fld>
            <a:endParaRPr lang="en-US"/>
          </a:p>
        </p:txBody>
      </p:sp>
      <p:sp>
        <p:nvSpPr>
          <p:cNvPr id="6" name="Footer Placeholder 5">
            <a:extLst>
              <a:ext uri="{FF2B5EF4-FFF2-40B4-BE49-F238E27FC236}">
                <a16:creationId xmlns:a16="http://schemas.microsoft.com/office/drawing/2014/main" id="{D94B9530-A698-5CFB-6F62-2625764C55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60DA8-5B8A-B974-C4D6-43A0E872A529}"/>
              </a:ext>
            </a:extLst>
          </p:cNvPr>
          <p:cNvSpPr>
            <a:spLocks noGrp="1"/>
          </p:cNvSpPr>
          <p:nvPr>
            <p:ph type="sldNum" sz="quarter" idx="12"/>
          </p:nvPr>
        </p:nvSpPr>
        <p:spPr/>
        <p:txBody>
          <a:bodyPr/>
          <a:lstStyle/>
          <a:p>
            <a:fld id="{5508619A-BB19-4BE5-B68A-2D9B68B46FFA}" type="slidenum">
              <a:rPr lang="en-US" smtClean="0"/>
              <a:t>‹#›</a:t>
            </a:fld>
            <a:endParaRPr lang="en-US"/>
          </a:p>
        </p:txBody>
      </p:sp>
    </p:spTree>
    <p:extLst>
      <p:ext uri="{BB962C8B-B14F-4D97-AF65-F5344CB8AC3E}">
        <p14:creationId xmlns:p14="http://schemas.microsoft.com/office/powerpoint/2010/main" val="41470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421C-006C-26D0-6998-160025ECF5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4D2E2B-DB7D-8D94-1A30-C38E0E2109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BF32F9-F776-B8A9-58D2-07F1CDB774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BB63F3-5685-1882-C8ED-15A893733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A6EAA-021D-137F-7105-D4C8CB71A7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DE0D9B-2459-74B7-C92E-83EA58AF2158}"/>
              </a:ext>
            </a:extLst>
          </p:cNvPr>
          <p:cNvSpPr>
            <a:spLocks noGrp="1"/>
          </p:cNvSpPr>
          <p:nvPr>
            <p:ph type="dt" sz="half" idx="10"/>
          </p:nvPr>
        </p:nvSpPr>
        <p:spPr/>
        <p:txBody>
          <a:bodyPr/>
          <a:lstStyle/>
          <a:p>
            <a:fld id="{12198C2B-8B08-46E0-89D1-F0FB8563DE6D}" type="datetimeFigureOut">
              <a:rPr lang="en-US" smtClean="0"/>
              <a:t>3/30/2024</a:t>
            </a:fld>
            <a:endParaRPr lang="en-US"/>
          </a:p>
        </p:txBody>
      </p:sp>
      <p:sp>
        <p:nvSpPr>
          <p:cNvPr id="8" name="Footer Placeholder 7">
            <a:extLst>
              <a:ext uri="{FF2B5EF4-FFF2-40B4-BE49-F238E27FC236}">
                <a16:creationId xmlns:a16="http://schemas.microsoft.com/office/drawing/2014/main" id="{4F2376A1-6EEC-2CD7-A5DF-5D31202A76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C17295-AC23-520C-36D3-56182ACD5106}"/>
              </a:ext>
            </a:extLst>
          </p:cNvPr>
          <p:cNvSpPr>
            <a:spLocks noGrp="1"/>
          </p:cNvSpPr>
          <p:nvPr>
            <p:ph type="sldNum" sz="quarter" idx="12"/>
          </p:nvPr>
        </p:nvSpPr>
        <p:spPr/>
        <p:txBody>
          <a:bodyPr/>
          <a:lstStyle/>
          <a:p>
            <a:fld id="{5508619A-BB19-4BE5-B68A-2D9B68B46FFA}" type="slidenum">
              <a:rPr lang="en-US" smtClean="0"/>
              <a:t>‹#›</a:t>
            </a:fld>
            <a:endParaRPr lang="en-US"/>
          </a:p>
        </p:txBody>
      </p:sp>
    </p:spTree>
    <p:extLst>
      <p:ext uri="{BB962C8B-B14F-4D97-AF65-F5344CB8AC3E}">
        <p14:creationId xmlns:p14="http://schemas.microsoft.com/office/powerpoint/2010/main" val="176394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3FEC-5D8B-0581-2488-F324084F7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D08C71-2203-BEB5-6D93-D79CF9B189D9}"/>
              </a:ext>
            </a:extLst>
          </p:cNvPr>
          <p:cNvSpPr>
            <a:spLocks noGrp="1"/>
          </p:cNvSpPr>
          <p:nvPr>
            <p:ph type="dt" sz="half" idx="10"/>
          </p:nvPr>
        </p:nvSpPr>
        <p:spPr/>
        <p:txBody>
          <a:bodyPr/>
          <a:lstStyle/>
          <a:p>
            <a:fld id="{12198C2B-8B08-46E0-89D1-F0FB8563DE6D}" type="datetimeFigureOut">
              <a:rPr lang="en-US" smtClean="0"/>
              <a:t>3/30/2024</a:t>
            </a:fld>
            <a:endParaRPr lang="en-US"/>
          </a:p>
        </p:txBody>
      </p:sp>
      <p:sp>
        <p:nvSpPr>
          <p:cNvPr id="4" name="Footer Placeholder 3">
            <a:extLst>
              <a:ext uri="{FF2B5EF4-FFF2-40B4-BE49-F238E27FC236}">
                <a16:creationId xmlns:a16="http://schemas.microsoft.com/office/drawing/2014/main" id="{5F3671F8-7189-7E26-FEA1-E900DF464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E19E0-B23C-F5CE-7183-B0E5478FB68A}"/>
              </a:ext>
            </a:extLst>
          </p:cNvPr>
          <p:cNvSpPr>
            <a:spLocks noGrp="1"/>
          </p:cNvSpPr>
          <p:nvPr>
            <p:ph type="sldNum" sz="quarter" idx="12"/>
          </p:nvPr>
        </p:nvSpPr>
        <p:spPr/>
        <p:txBody>
          <a:bodyPr/>
          <a:lstStyle/>
          <a:p>
            <a:fld id="{5508619A-BB19-4BE5-B68A-2D9B68B46FFA}" type="slidenum">
              <a:rPr lang="en-US" smtClean="0"/>
              <a:t>‹#›</a:t>
            </a:fld>
            <a:endParaRPr lang="en-US"/>
          </a:p>
        </p:txBody>
      </p:sp>
    </p:spTree>
    <p:extLst>
      <p:ext uri="{BB962C8B-B14F-4D97-AF65-F5344CB8AC3E}">
        <p14:creationId xmlns:p14="http://schemas.microsoft.com/office/powerpoint/2010/main" val="264233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3D52EB-D66B-5E84-76FC-6AD69273DF4E}"/>
              </a:ext>
            </a:extLst>
          </p:cNvPr>
          <p:cNvSpPr>
            <a:spLocks noGrp="1"/>
          </p:cNvSpPr>
          <p:nvPr>
            <p:ph type="dt" sz="half" idx="10"/>
          </p:nvPr>
        </p:nvSpPr>
        <p:spPr/>
        <p:txBody>
          <a:bodyPr/>
          <a:lstStyle/>
          <a:p>
            <a:fld id="{12198C2B-8B08-46E0-89D1-F0FB8563DE6D}" type="datetimeFigureOut">
              <a:rPr lang="en-US" smtClean="0"/>
              <a:t>3/30/2024</a:t>
            </a:fld>
            <a:endParaRPr lang="en-US"/>
          </a:p>
        </p:txBody>
      </p:sp>
      <p:sp>
        <p:nvSpPr>
          <p:cNvPr id="3" name="Footer Placeholder 2">
            <a:extLst>
              <a:ext uri="{FF2B5EF4-FFF2-40B4-BE49-F238E27FC236}">
                <a16:creationId xmlns:a16="http://schemas.microsoft.com/office/drawing/2014/main" id="{3296454A-3399-8A28-687B-1FE72549A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25D90-EB56-0E7F-5D38-6D2311B1AAA4}"/>
              </a:ext>
            </a:extLst>
          </p:cNvPr>
          <p:cNvSpPr>
            <a:spLocks noGrp="1"/>
          </p:cNvSpPr>
          <p:nvPr>
            <p:ph type="sldNum" sz="quarter" idx="12"/>
          </p:nvPr>
        </p:nvSpPr>
        <p:spPr/>
        <p:txBody>
          <a:bodyPr/>
          <a:lstStyle/>
          <a:p>
            <a:fld id="{5508619A-BB19-4BE5-B68A-2D9B68B46FFA}" type="slidenum">
              <a:rPr lang="en-US" smtClean="0"/>
              <a:t>‹#›</a:t>
            </a:fld>
            <a:endParaRPr lang="en-US"/>
          </a:p>
        </p:txBody>
      </p:sp>
    </p:spTree>
    <p:extLst>
      <p:ext uri="{BB962C8B-B14F-4D97-AF65-F5344CB8AC3E}">
        <p14:creationId xmlns:p14="http://schemas.microsoft.com/office/powerpoint/2010/main" val="69258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9531-EB6A-E271-2AB2-460E7018B1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12D303-F6F4-B752-3BC6-890CDB5BE5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66AEA2-72F3-8E3F-396A-AAA60A918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AB44FD-B219-CAF9-783C-0872FC5CAE19}"/>
              </a:ext>
            </a:extLst>
          </p:cNvPr>
          <p:cNvSpPr>
            <a:spLocks noGrp="1"/>
          </p:cNvSpPr>
          <p:nvPr>
            <p:ph type="dt" sz="half" idx="10"/>
          </p:nvPr>
        </p:nvSpPr>
        <p:spPr/>
        <p:txBody>
          <a:bodyPr/>
          <a:lstStyle/>
          <a:p>
            <a:fld id="{12198C2B-8B08-46E0-89D1-F0FB8563DE6D}" type="datetimeFigureOut">
              <a:rPr lang="en-US" smtClean="0"/>
              <a:t>3/30/2024</a:t>
            </a:fld>
            <a:endParaRPr lang="en-US"/>
          </a:p>
        </p:txBody>
      </p:sp>
      <p:sp>
        <p:nvSpPr>
          <p:cNvPr id="6" name="Footer Placeholder 5">
            <a:extLst>
              <a:ext uri="{FF2B5EF4-FFF2-40B4-BE49-F238E27FC236}">
                <a16:creationId xmlns:a16="http://schemas.microsoft.com/office/drawing/2014/main" id="{36EE9A80-16A5-B53A-5C8F-8166113F6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4049F6-BCB6-FC66-BC37-F6EF24C86D85}"/>
              </a:ext>
            </a:extLst>
          </p:cNvPr>
          <p:cNvSpPr>
            <a:spLocks noGrp="1"/>
          </p:cNvSpPr>
          <p:nvPr>
            <p:ph type="sldNum" sz="quarter" idx="12"/>
          </p:nvPr>
        </p:nvSpPr>
        <p:spPr/>
        <p:txBody>
          <a:bodyPr/>
          <a:lstStyle/>
          <a:p>
            <a:fld id="{5508619A-BB19-4BE5-B68A-2D9B68B46FFA}" type="slidenum">
              <a:rPr lang="en-US" smtClean="0"/>
              <a:t>‹#›</a:t>
            </a:fld>
            <a:endParaRPr lang="en-US"/>
          </a:p>
        </p:txBody>
      </p:sp>
    </p:spTree>
    <p:extLst>
      <p:ext uri="{BB962C8B-B14F-4D97-AF65-F5344CB8AC3E}">
        <p14:creationId xmlns:p14="http://schemas.microsoft.com/office/powerpoint/2010/main" val="263643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5A5D4-65D9-8309-0974-BBBC93A60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FD494C-F543-C6B4-66C8-0163BBBE3C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2584F6-5C12-B692-49CC-EB4863510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AC1D1-4F2D-8118-111B-37E2E4152B41}"/>
              </a:ext>
            </a:extLst>
          </p:cNvPr>
          <p:cNvSpPr>
            <a:spLocks noGrp="1"/>
          </p:cNvSpPr>
          <p:nvPr>
            <p:ph type="dt" sz="half" idx="10"/>
          </p:nvPr>
        </p:nvSpPr>
        <p:spPr/>
        <p:txBody>
          <a:bodyPr/>
          <a:lstStyle/>
          <a:p>
            <a:fld id="{12198C2B-8B08-46E0-89D1-F0FB8563DE6D}" type="datetimeFigureOut">
              <a:rPr lang="en-US" smtClean="0"/>
              <a:t>3/30/2024</a:t>
            </a:fld>
            <a:endParaRPr lang="en-US"/>
          </a:p>
        </p:txBody>
      </p:sp>
      <p:sp>
        <p:nvSpPr>
          <p:cNvPr id="6" name="Footer Placeholder 5">
            <a:extLst>
              <a:ext uri="{FF2B5EF4-FFF2-40B4-BE49-F238E27FC236}">
                <a16:creationId xmlns:a16="http://schemas.microsoft.com/office/drawing/2014/main" id="{D3636C3C-6C6E-7152-6A99-216D02838C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FD2665-F150-6815-B5B2-88A72AFD41A5}"/>
              </a:ext>
            </a:extLst>
          </p:cNvPr>
          <p:cNvSpPr>
            <a:spLocks noGrp="1"/>
          </p:cNvSpPr>
          <p:nvPr>
            <p:ph type="sldNum" sz="quarter" idx="12"/>
          </p:nvPr>
        </p:nvSpPr>
        <p:spPr/>
        <p:txBody>
          <a:bodyPr/>
          <a:lstStyle/>
          <a:p>
            <a:fld id="{5508619A-BB19-4BE5-B68A-2D9B68B46FFA}" type="slidenum">
              <a:rPr lang="en-US" smtClean="0"/>
              <a:t>‹#›</a:t>
            </a:fld>
            <a:endParaRPr lang="en-US"/>
          </a:p>
        </p:txBody>
      </p:sp>
    </p:spTree>
    <p:extLst>
      <p:ext uri="{BB962C8B-B14F-4D97-AF65-F5344CB8AC3E}">
        <p14:creationId xmlns:p14="http://schemas.microsoft.com/office/powerpoint/2010/main" val="198818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088BA1-EDF4-E733-08DC-54B37F042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AD185B-CE5A-8CB0-FB88-5641941D84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8FBAE-56F0-0C91-554E-E8038F79A6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98C2B-8B08-46E0-89D1-F0FB8563DE6D}" type="datetimeFigureOut">
              <a:rPr lang="en-US" smtClean="0"/>
              <a:t>3/30/2024</a:t>
            </a:fld>
            <a:endParaRPr lang="en-US"/>
          </a:p>
        </p:txBody>
      </p:sp>
      <p:sp>
        <p:nvSpPr>
          <p:cNvPr id="5" name="Footer Placeholder 4">
            <a:extLst>
              <a:ext uri="{FF2B5EF4-FFF2-40B4-BE49-F238E27FC236}">
                <a16:creationId xmlns:a16="http://schemas.microsoft.com/office/drawing/2014/main" id="{72FFDF5B-9603-47DC-9FEF-E3F8E36802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B159A7-4BA0-BAD9-939F-6032A4926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8619A-BB19-4BE5-B68A-2D9B68B46FFA}" type="slidenum">
              <a:rPr lang="en-US" smtClean="0"/>
              <a:t>‹#›</a:t>
            </a:fld>
            <a:endParaRPr lang="en-US"/>
          </a:p>
        </p:txBody>
      </p:sp>
    </p:spTree>
    <p:extLst>
      <p:ext uri="{BB962C8B-B14F-4D97-AF65-F5344CB8AC3E}">
        <p14:creationId xmlns:p14="http://schemas.microsoft.com/office/powerpoint/2010/main" val="4074877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3/30/2024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1367834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Genesis%201:26-28&amp;version=NASB#fen-NASB-26b" TargetMode="External"/><Relationship Id="rId2" Type="http://schemas.openxmlformats.org/officeDocument/2006/relationships/hyperlink" Target="https://www.biblegateway.com/passage/?search=Genesis%201:26-28&amp;version=NASB#fen-NASB-26a" TargetMode="Externa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hyperlink" Target="https://www.biblegateway.com/passage/?search=Genesis+2%3A18&amp;version=NASB#fen-NASB-49a" TargetMode="External"/><Relationship Id="rId4" Type="http://schemas.openxmlformats.org/officeDocument/2006/relationships/hyperlink" Target="https://www.biblegateway.com/passage/?search=Genesis%201:26-28&amp;version=NASB#fen-NASB-28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https://www.gotquestions.org/Matthew-Henry.html" TargetMode="External"/><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titus+2%3A3-5&amp;version=NASB#fen-NASB-29900a"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tarsandstripes316.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A030-F5BB-65A3-DEFE-2078766EFEB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C0BDA70-7BA0-F1EB-8EAD-0ECCDB671F9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FF365CD-3507-F23F-7B86-34CF49417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67"/>
            <a:ext cx="12868977" cy="7051494"/>
          </a:xfrm>
          <a:prstGeom prst="rect">
            <a:avLst/>
          </a:prstGeom>
        </p:spPr>
      </p:pic>
      <p:sp>
        <p:nvSpPr>
          <p:cNvPr id="8" name="TextBox 7">
            <a:extLst>
              <a:ext uri="{FF2B5EF4-FFF2-40B4-BE49-F238E27FC236}">
                <a16:creationId xmlns:a16="http://schemas.microsoft.com/office/drawing/2014/main" id="{2499442D-50DA-3642-3DB0-14969AAF3431}"/>
              </a:ext>
            </a:extLst>
          </p:cNvPr>
          <p:cNvSpPr txBox="1"/>
          <p:nvPr/>
        </p:nvSpPr>
        <p:spPr>
          <a:xfrm>
            <a:off x="0" y="14367"/>
            <a:ext cx="12868976" cy="1107996"/>
          </a:xfrm>
          <a:prstGeom prst="rect">
            <a:avLst/>
          </a:prstGeom>
          <a:solidFill>
            <a:schemeClr val="accent2">
              <a:lumMod val="50000"/>
            </a:schemeClr>
          </a:solidFill>
        </p:spPr>
        <p:txBody>
          <a:bodyPr wrap="square" rtlCol="0">
            <a:spAutoFit/>
          </a:bodyPr>
          <a:lstStyle/>
          <a:p>
            <a:pPr algn="ctr"/>
            <a:r>
              <a:rPr lang="en-US" sz="6600" dirty="0">
                <a:solidFill>
                  <a:schemeClr val="bg1"/>
                </a:solidFill>
                <a:latin typeface="Brush Script MT" panose="03060802040406070304" pitchFamily="66" charset="0"/>
              </a:rPr>
              <a:t>Pursuing Biblical Womanhood in 2024</a:t>
            </a:r>
          </a:p>
        </p:txBody>
      </p:sp>
      <p:sp>
        <p:nvSpPr>
          <p:cNvPr id="11" name="TextBox 10">
            <a:extLst>
              <a:ext uri="{FF2B5EF4-FFF2-40B4-BE49-F238E27FC236}">
                <a16:creationId xmlns:a16="http://schemas.microsoft.com/office/drawing/2014/main" id="{194D2D01-C4C1-DFC5-23BA-452B905F6665}"/>
              </a:ext>
            </a:extLst>
          </p:cNvPr>
          <p:cNvSpPr txBox="1"/>
          <p:nvPr/>
        </p:nvSpPr>
        <p:spPr>
          <a:xfrm>
            <a:off x="1524000" y="5957865"/>
            <a:ext cx="9144000" cy="1107996"/>
          </a:xfrm>
          <a:prstGeom prst="rect">
            <a:avLst/>
          </a:prstGeom>
          <a:solidFill>
            <a:schemeClr val="accent2">
              <a:lumMod val="50000"/>
            </a:schemeClr>
          </a:solidFill>
        </p:spPr>
        <p:txBody>
          <a:bodyPr wrap="square" rtlCol="0">
            <a:spAutoFit/>
          </a:bodyPr>
          <a:lstStyle/>
          <a:p>
            <a:pPr algn="ctr"/>
            <a:r>
              <a:rPr lang="en-US" sz="6600" dirty="0">
                <a:solidFill>
                  <a:schemeClr val="bg1"/>
                </a:solidFill>
                <a:latin typeface="Brush Script MT" panose="03060802040406070304" pitchFamily="66" charset="0"/>
              </a:rPr>
              <a:t>By: Marcia A. Lennick</a:t>
            </a:r>
          </a:p>
        </p:txBody>
      </p:sp>
      <p:pic>
        <p:nvPicPr>
          <p:cNvPr id="13" name="Picture 12">
            <a:extLst>
              <a:ext uri="{FF2B5EF4-FFF2-40B4-BE49-F238E27FC236}">
                <a16:creationId xmlns:a16="http://schemas.microsoft.com/office/drawing/2014/main" id="{80D09CBB-0B40-D466-06D2-D9D5FB51E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883" y="5957865"/>
            <a:ext cx="1375117" cy="957758"/>
          </a:xfrm>
          <a:prstGeom prst="rect">
            <a:avLst/>
          </a:prstGeom>
        </p:spPr>
      </p:pic>
    </p:spTree>
    <p:extLst>
      <p:ext uri="{BB962C8B-B14F-4D97-AF65-F5344CB8AC3E}">
        <p14:creationId xmlns:p14="http://schemas.microsoft.com/office/powerpoint/2010/main" val="254080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186088" y="1612014"/>
            <a:ext cx="11819823" cy="1655762"/>
          </a:xfrm>
        </p:spPr>
        <p:txBody>
          <a:bodyPr>
            <a:noAutofit/>
          </a:bodyPr>
          <a:lstStyle/>
          <a:p>
            <a:pPr algn="l" fontAlgn="base"/>
            <a:r>
              <a:rPr lang="en-US" sz="2200" dirty="0">
                <a:latin typeface="Times New Roman" panose="02020603050405020304" pitchFamily="18" charset="0"/>
                <a:cs typeface="Times New Roman" panose="02020603050405020304" pitchFamily="18" charset="0"/>
              </a:rPr>
              <a:t>One of my favorite quotes on Biblical Womanhood comes from Abigail Dodds on a Revive Our Hearts Podcast “She shall be called woman”</a:t>
            </a:r>
          </a:p>
          <a:p>
            <a:pPr algn="l" fontAlgn="base"/>
            <a:r>
              <a:rPr lang="en-US" sz="2200" dirty="0">
                <a:latin typeface="Times New Roman" panose="02020603050405020304" pitchFamily="18" charset="0"/>
                <a:cs typeface="Times New Roman" panose="02020603050405020304" pitchFamily="18" charset="0"/>
              </a:rPr>
              <a:t>	“God gave women uteruses to give life and breasts to nourish life.”</a:t>
            </a:r>
          </a:p>
          <a:p>
            <a:pPr algn="l" fontAlgn="base"/>
            <a:r>
              <a:rPr lang="en-US" sz="2200" dirty="0">
                <a:latin typeface="Times New Roman" panose="02020603050405020304" pitchFamily="18" charset="0"/>
                <a:cs typeface="Times New Roman" panose="02020603050405020304" pitchFamily="18" charset="0"/>
              </a:rPr>
              <a:t>It is in my sincerest hope as we dive in to this, regardless of what stage of life you are in, you will be encourage to walk out your faith in your distinct role that God has designed you to be.</a:t>
            </a:r>
          </a:p>
        </p:txBody>
      </p:sp>
      <p:pic>
        <p:nvPicPr>
          <p:cNvPr id="4" name="Picture 3">
            <a:extLst>
              <a:ext uri="{FF2B5EF4-FFF2-40B4-BE49-F238E27FC236}">
                <a16:creationId xmlns:a16="http://schemas.microsoft.com/office/drawing/2014/main" id="{C7BBCA11-718A-2B52-3C42-479391E1B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pic>
        <p:nvPicPr>
          <p:cNvPr id="6" name="Picture 5">
            <a:extLst>
              <a:ext uri="{FF2B5EF4-FFF2-40B4-BE49-F238E27FC236}">
                <a16:creationId xmlns:a16="http://schemas.microsoft.com/office/drawing/2014/main" id="{416B8A96-76B1-263B-3DD5-B063A3EBC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89" y="3500990"/>
            <a:ext cx="10677626" cy="470899"/>
          </a:xfrm>
          <a:prstGeom prst="rect">
            <a:avLst/>
          </a:prstGeom>
        </p:spPr>
      </p:pic>
      <p:pic>
        <p:nvPicPr>
          <p:cNvPr id="7" name="Picture 6">
            <a:extLst>
              <a:ext uri="{FF2B5EF4-FFF2-40B4-BE49-F238E27FC236}">
                <a16:creationId xmlns:a16="http://schemas.microsoft.com/office/drawing/2014/main" id="{97E708CD-DE82-8C09-DD2D-024A8536B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230" y="4125411"/>
            <a:ext cx="4976953" cy="1360989"/>
          </a:xfrm>
          <a:prstGeom prst="rect">
            <a:avLst/>
          </a:prstGeom>
        </p:spPr>
      </p:pic>
    </p:spTree>
    <p:extLst>
      <p:ext uri="{BB962C8B-B14F-4D97-AF65-F5344CB8AC3E}">
        <p14:creationId xmlns:p14="http://schemas.microsoft.com/office/powerpoint/2010/main" val="136124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118711" y="1773238"/>
            <a:ext cx="11819823" cy="1655762"/>
          </a:xfrm>
        </p:spPr>
        <p:txBody>
          <a:bodyPr>
            <a:noAutofit/>
          </a:bodyPr>
          <a:lstStyle/>
          <a:p>
            <a:pPr algn="l"/>
            <a:r>
              <a:rPr lang="en-US" b="0" i="0" dirty="0">
                <a:solidFill>
                  <a:srgbClr val="000000"/>
                </a:solidFill>
                <a:effectLst/>
                <a:latin typeface="Times New Roman" panose="02020603050405020304" pitchFamily="18" charset="0"/>
                <a:cs typeface="Times New Roman" panose="02020603050405020304" pitchFamily="18" charset="0"/>
              </a:rPr>
              <a:t>Genesis 1:26-28: </a:t>
            </a:r>
            <a:r>
              <a:rPr lang="en-US" b="1" i="0" baseline="30000" dirty="0">
                <a:solidFill>
                  <a:srgbClr val="000000"/>
                </a:solidFill>
                <a:effectLst/>
                <a:latin typeface="Times New Roman" panose="02020603050405020304" pitchFamily="18" charset="0"/>
                <a:cs typeface="Times New Roman" panose="02020603050405020304" pitchFamily="18" charset="0"/>
              </a:rPr>
              <a:t>26 </a:t>
            </a:r>
            <a:r>
              <a:rPr lang="en-US" b="0" i="0" dirty="0">
                <a:solidFill>
                  <a:srgbClr val="000000"/>
                </a:solidFill>
                <a:effectLst/>
                <a:latin typeface="Times New Roman" panose="02020603050405020304" pitchFamily="18" charset="0"/>
                <a:cs typeface="Times New Roman" panose="02020603050405020304" pitchFamily="18" charset="0"/>
              </a:rPr>
              <a:t>Then God said, “</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dirty="0">
                <a:solidFill>
                  <a:srgbClr val="000000"/>
                </a:solidFill>
                <a:effectLst/>
                <a:latin typeface="Times New Roman" panose="02020603050405020304" pitchFamily="18" charset="0"/>
                <a:cs typeface="Times New Roman" panose="02020603050405020304" pitchFamily="18" charset="0"/>
              </a:rPr>
              <a:t>Let Us make mankind in Our image, according to Our likeness; and </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baseline="30000" dirty="0">
                <a:solidFill>
                  <a:srgbClr val="4A4A4A"/>
                </a:solidFill>
                <a:effectLst/>
                <a:latin typeface="Times New Roman" panose="02020603050405020304" pitchFamily="18" charset="0"/>
                <a:cs typeface="Times New Roman" panose="02020603050405020304" pitchFamily="18" charset="0"/>
                <a:hlinkClick r:id="rId3" tooltip="See footnote b"/>
              </a:rPr>
              <a:t>b</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dirty="0">
                <a:solidFill>
                  <a:srgbClr val="000000"/>
                </a:solidFill>
                <a:effectLst/>
                <a:latin typeface="Times New Roman" panose="02020603050405020304" pitchFamily="18" charset="0"/>
                <a:cs typeface="Times New Roman" panose="02020603050405020304" pitchFamily="18" charset="0"/>
              </a:rPr>
              <a:t>let them rule over the fish of the sea and over the birds of the sky and over the livestock and over all the earth, and over every crawling thing that crawls on the earth.” </a:t>
            </a:r>
            <a:r>
              <a:rPr lang="en-US" b="1" i="0" baseline="30000" dirty="0">
                <a:solidFill>
                  <a:srgbClr val="000000"/>
                </a:solidFill>
                <a:effectLst/>
                <a:latin typeface="Times New Roman" panose="02020603050405020304" pitchFamily="18" charset="0"/>
                <a:cs typeface="Times New Roman" panose="02020603050405020304" pitchFamily="18" charset="0"/>
              </a:rPr>
              <a:t>27 </a:t>
            </a:r>
            <a:r>
              <a:rPr lang="en-US" b="0" i="0" dirty="0">
                <a:solidFill>
                  <a:srgbClr val="000000"/>
                </a:solidFill>
                <a:effectLst/>
                <a:latin typeface="Times New Roman" panose="02020603050405020304" pitchFamily="18" charset="0"/>
                <a:cs typeface="Times New Roman" panose="02020603050405020304" pitchFamily="18" charset="0"/>
              </a:rPr>
              <a:t>So God created man in His own image, in the image of God He created him; male and female He created them. </a:t>
            </a:r>
            <a:r>
              <a:rPr lang="en-US" b="1" i="0" baseline="30000" dirty="0">
                <a:solidFill>
                  <a:srgbClr val="000000"/>
                </a:solidFill>
                <a:effectLst/>
                <a:latin typeface="Times New Roman" panose="02020603050405020304" pitchFamily="18" charset="0"/>
                <a:cs typeface="Times New Roman" panose="02020603050405020304" pitchFamily="18" charset="0"/>
              </a:rPr>
              <a:t>28 </a:t>
            </a:r>
            <a:r>
              <a:rPr lang="en-US" b="0" i="0" dirty="0">
                <a:solidFill>
                  <a:srgbClr val="000000"/>
                </a:solidFill>
                <a:effectLst/>
                <a:latin typeface="Times New Roman" panose="02020603050405020304" pitchFamily="18" charset="0"/>
                <a:cs typeface="Times New Roman" panose="02020603050405020304" pitchFamily="18" charset="0"/>
              </a:rPr>
              <a:t>God blessed them; and God said to them, “Be fruitful and multiply, and fill the earth, and subdue it; and rule over the fish of the sea and over the birds of the sky and over every living thing that </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baseline="30000" dirty="0">
                <a:solidFill>
                  <a:srgbClr val="4A4A4A"/>
                </a:solidFill>
                <a:effectLst/>
                <a:latin typeface="Times New Roman" panose="02020603050405020304" pitchFamily="18" charset="0"/>
                <a:cs typeface="Times New Roman" panose="02020603050405020304" pitchFamily="18" charset="0"/>
                <a:hlinkClick r:id="rId4" tooltip="See footnote c"/>
              </a:rPr>
              <a:t>c</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dirty="0">
                <a:solidFill>
                  <a:srgbClr val="000000"/>
                </a:solidFill>
                <a:effectLst/>
                <a:latin typeface="Times New Roman" panose="02020603050405020304" pitchFamily="18" charset="0"/>
                <a:cs typeface="Times New Roman" panose="02020603050405020304" pitchFamily="18" charset="0"/>
              </a:rPr>
              <a:t>moves on the earth.”</a:t>
            </a:r>
            <a:r>
              <a:rPr lang="en-US" dirty="0">
                <a:latin typeface="Times New Roman" panose="02020603050405020304" pitchFamily="18" charset="0"/>
                <a:cs typeface="Times New Roman" panose="02020603050405020304" pitchFamily="18" charset="0"/>
              </a:rPr>
              <a:t> </a:t>
            </a:r>
          </a:p>
          <a:p>
            <a:pPr algn="l"/>
            <a:endParaRPr lang="en-US" dirty="0">
              <a:latin typeface="Times New Roman" panose="02020603050405020304" pitchFamily="18" charset="0"/>
              <a:cs typeface="Times New Roman" panose="02020603050405020304" pitchFamily="18" charset="0"/>
            </a:endParaRPr>
          </a:p>
          <a:p>
            <a:pPr algn="l"/>
            <a:r>
              <a:rPr lang="en-US" b="0" i="0" dirty="0">
                <a:solidFill>
                  <a:srgbClr val="000000"/>
                </a:solidFill>
                <a:effectLst/>
                <a:latin typeface="Times New Roman" panose="02020603050405020304" pitchFamily="18" charset="0"/>
                <a:cs typeface="Times New Roman" panose="02020603050405020304" pitchFamily="18" charset="0"/>
              </a:rPr>
              <a:t>Genesis 2:18: </a:t>
            </a:r>
            <a:r>
              <a:rPr lang="en-US" b="1" i="0" baseline="30000" dirty="0">
                <a:solidFill>
                  <a:srgbClr val="000000"/>
                </a:solidFill>
                <a:effectLst/>
                <a:latin typeface="Times New Roman" panose="02020603050405020304" pitchFamily="18" charset="0"/>
                <a:cs typeface="Times New Roman" panose="02020603050405020304" pitchFamily="18" charset="0"/>
              </a:rPr>
              <a:t>18 </a:t>
            </a:r>
            <a:r>
              <a:rPr lang="en-US" b="0" i="0" dirty="0">
                <a:solidFill>
                  <a:srgbClr val="000000"/>
                </a:solidFill>
                <a:effectLst/>
                <a:latin typeface="Times New Roman" panose="02020603050405020304" pitchFamily="18" charset="0"/>
                <a:cs typeface="Times New Roman" panose="02020603050405020304" pitchFamily="18" charset="0"/>
              </a:rPr>
              <a:t>Then the </a:t>
            </a:r>
            <a:r>
              <a:rPr lang="en-US" b="0" i="0" cap="small" dirty="0">
                <a:solidFill>
                  <a:srgbClr val="000000"/>
                </a:solidFill>
                <a:effectLst/>
                <a:latin typeface="Times New Roman" panose="02020603050405020304" pitchFamily="18" charset="0"/>
                <a:cs typeface="Times New Roman" panose="02020603050405020304" pitchFamily="18" charset="0"/>
              </a:rPr>
              <a:t>Lord</a:t>
            </a:r>
            <a:r>
              <a:rPr lang="en-US" b="0" i="0" dirty="0">
                <a:solidFill>
                  <a:srgbClr val="000000"/>
                </a:solidFill>
                <a:effectLst/>
                <a:latin typeface="Times New Roman" panose="02020603050405020304" pitchFamily="18" charset="0"/>
                <a:cs typeface="Times New Roman" panose="02020603050405020304" pitchFamily="18" charset="0"/>
              </a:rPr>
              <a:t> God said, “It is not good for the man to be alone; I will make him a helper </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baseline="30000" dirty="0">
                <a:solidFill>
                  <a:srgbClr val="4A4A4A"/>
                </a:solidFill>
                <a:effectLst/>
                <a:latin typeface="Times New Roman" panose="02020603050405020304" pitchFamily="18" charset="0"/>
                <a:cs typeface="Times New Roman" panose="02020603050405020304" pitchFamily="18" charset="0"/>
                <a:hlinkClick r:id="rId5" tooltip="See footnote a"/>
              </a:rPr>
              <a:t>a</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dirty="0">
                <a:solidFill>
                  <a:srgbClr val="000000"/>
                </a:solidFill>
                <a:effectLst/>
                <a:latin typeface="Times New Roman" panose="02020603050405020304" pitchFamily="18" charset="0"/>
                <a:cs typeface="Times New Roman" panose="02020603050405020304" pitchFamily="18" charset="0"/>
              </a:rPr>
              <a:t>suitable for him.”</a:t>
            </a: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308155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118711" y="1773238"/>
            <a:ext cx="11819823" cy="1655762"/>
          </a:xfrm>
        </p:spPr>
        <p:txBody>
          <a:bodyPr>
            <a:noAutofit/>
          </a:bodyPr>
          <a:lstStyle/>
          <a:p>
            <a:pPr algn="l"/>
            <a:r>
              <a:rPr lang="en-US" b="1" dirty="0">
                <a:solidFill>
                  <a:srgbClr val="000000"/>
                </a:solidFill>
                <a:latin typeface="Times New Roman" panose="02020603050405020304" pitchFamily="18" charset="0"/>
                <a:cs typeface="Times New Roman" panose="02020603050405020304" pitchFamily="18" charset="0"/>
              </a:rPr>
              <a:t>Truth to combat culture</a:t>
            </a:r>
            <a:r>
              <a:rPr lang="en-US" dirty="0">
                <a:solidFill>
                  <a:srgbClr val="000000"/>
                </a:solidFill>
                <a:latin typeface="Times New Roman" panose="02020603050405020304" pitchFamily="18" charset="0"/>
                <a:cs typeface="Times New Roman" panose="02020603050405020304" pitchFamily="18" charset="0"/>
              </a:rPr>
              <a:t>: </a:t>
            </a:r>
            <a:r>
              <a:rPr lang="en-US" u="sng" dirty="0">
                <a:solidFill>
                  <a:srgbClr val="000000"/>
                </a:solidFill>
                <a:latin typeface="Times New Roman" panose="02020603050405020304" pitchFamily="18" charset="0"/>
                <a:cs typeface="Times New Roman" panose="02020603050405020304" pitchFamily="18" charset="0"/>
              </a:rPr>
              <a:t>Men and women are created equal in the eyes of God, even though we have distinct and different roles then men.</a:t>
            </a:r>
          </a:p>
          <a:p>
            <a:pPr algn="l"/>
            <a:r>
              <a:rPr lang="en-US" b="1" u="sng" dirty="0">
                <a:solidFill>
                  <a:srgbClr val="000000"/>
                </a:solidFill>
                <a:latin typeface="Times New Roman" panose="02020603050405020304" pitchFamily="18" charset="0"/>
                <a:cs typeface="Times New Roman" panose="02020603050405020304" pitchFamily="18" charset="0"/>
              </a:rPr>
              <a:t>Understanding Jurisdiction and Roles as defined by God</a:t>
            </a:r>
            <a:r>
              <a:rPr lang="en-US" dirty="0">
                <a:solidFill>
                  <a:srgbClr val="000000"/>
                </a:solidFill>
                <a:latin typeface="Times New Roman" panose="02020603050405020304" pitchFamily="18" charset="0"/>
                <a:cs typeface="Times New Roman" panose="02020603050405020304" pitchFamily="18" charset="0"/>
              </a:rPr>
              <a:t>:</a:t>
            </a:r>
          </a:p>
          <a:p>
            <a:pPr marL="457200" indent="-457200" algn="l">
              <a:buAutoNum type="arabicParenR"/>
            </a:pPr>
            <a:r>
              <a:rPr lang="en-US" dirty="0">
                <a:solidFill>
                  <a:srgbClr val="000000"/>
                </a:solidFill>
                <a:latin typeface="Times New Roman" panose="02020603050405020304" pitchFamily="18" charset="0"/>
                <a:cs typeface="Times New Roman" panose="02020603050405020304" pitchFamily="18" charset="0"/>
              </a:rPr>
              <a:t>What is jurisdiction?</a:t>
            </a:r>
          </a:p>
          <a:p>
            <a:pPr marL="457200" indent="-457200" algn="l">
              <a:buAutoNum type="arabicParenR"/>
            </a:pPr>
            <a:r>
              <a:rPr lang="en-US" dirty="0">
                <a:solidFill>
                  <a:srgbClr val="000000"/>
                </a:solidFill>
                <a:latin typeface="Times New Roman" panose="02020603050405020304" pitchFamily="18" charset="0"/>
                <a:cs typeface="Times New Roman" panose="02020603050405020304" pitchFamily="18" charset="0"/>
              </a:rPr>
              <a:t>God is a God of order and jurisdiction.</a:t>
            </a:r>
          </a:p>
          <a:p>
            <a:pPr marL="914400" lvl="1" indent="-457200" algn="l">
              <a:buAutoNum type="arabicParenR"/>
            </a:pPr>
            <a:r>
              <a:rPr lang="en-US" dirty="0">
                <a:solidFill>
                  <a:srgbClr val="000000"/>
                </a:solidFill>
                <a:latin typeface="Times New Roman" panose="02020603050405020304" pitchFamily="18" charset="0"/>
                <a:cs typeface="Times New Roman" panose="02020603050405020304" pitchFamily="18" charset="0"/>
              </a:rPr>
              <a:t>Who did He say to take care of the poor?</a:t>
            </a:r>
          </a:p>
          <a:p>
            <a:pPr marL="914400" lvl="1" indent="-457200" algn="l">
              <a:buAutoNum type="arabicParenR"/>
            </a:pPr>
            <a:r>
              <a:rPr lang="en-US" dirty="0">
                <a:solidFill>
                  <a:srgbClr val="000000"/>
                </a:solidFill>
                <a:latin typeface="Times New Roman" panose="02020603050405020304" pitchFamily="18" charset="0"/>
                <a:cs typeface="Times New Roman" panose="02020603050405020304" pitchFamily="18" charset="0"/>
              </a:rPr>
              <a:t>In a republic who is Ceaser?</a:t>
            </a:r>
          </a:p>
          <a:p>
            <a:pPr marL="457200" indent="-457200" algn="l">
              <a:buAutoNum type="arabicParenR"/>
            </a:pPr>
            <a:r>
              <a:rPr lang="en-US" dirty="0">
                <a:solidFill>
                  <a:srgbClr val="000000"/>
                </a:solidFill>
                <a:latin typeface="Times New Roman" panose="02020603050405020304" pitchFamily="18" charset="0"/>
                <a:cs typeface="Times New Roman" panose="02020603050405020304" pitchFamily="18" charset="0"/>
              </a:rPr>
              <a:t>God has given women distinct roles in society and in the church.</a:t>
            </a:r>
          </a:p>
          <a:p>
            <a:pPr marL="914400" lvl="1" indent="-457200" algn="l">
              <a:buAutoNum type="arabicParenR"/>
            </a:pPr>
            <a:r>
              <a:rPr lang="en-US" dirty="0">
                <a:solidFill>
                  <a:srgbClr val="000000"/>
                </a:solidFill>
                <a:latin typeface="Times New Roman" panose="02020603050405020304" pitchFamily="18" charset="0"/>
                <a:cs typeface="Times New Roman" panose="02020603050405020304" pitchFamily="18" charset="0"/>
              </a:rPr>
              <a:t>In society</a:t>
            </a:r>
          </a:p>
          <a:p>
            <a:pPr marL="914400" lvl="1" indent="-457200" algn="l">
              <a:buAutoNum type="arabicParenR"/>
            </a:pPr>
            <a:r>
              <a:rPr lang="en-US" dirty="0">
                <a:solidFill>
                  <a:srgbClr val="000000"/>
                </a:solidFill>
                <a:latin typeface="Times New Roman" panose="02020603050405020304" pitchFamily="18" charset="0"/>
                <a:cs typeface="Times New Roman" panose="02020603050405020304" pitchFamily="18" charset="0"/>
              </a:rPr>
              <a:t>In the Church today</a:t>
            </a:r>
          </a:p>
          <a:p>
            <a:pPr marL="914400" lvl="1" indent="-457200" algn="l">
              <a:buAutoNum type="arabicParenR"/>
            </a:pPr>
            <a:r>
              <a:rPr lang="en-US" dirty="0">
                <a:solidFill>
                  <a:srgbClr val="000000"/>
                </a:solidFill>
                <a:latin typeface="Times New Roman" panose="02020603050405020304" pitchFamily="18" charset="0"/>
                <a:cs typeface="Times New Roman" panose="02020603050405020304" pitchFamily="18" charset="0"/>
              </a:rPr>
              <a:t>In the early church</a:t>
            </a:r>
          </a:p>
          <a:p>
            <a:pPr marL="914400" lvl="1" indent="-457200" algn="l">
              <a:buAutoNum type="arabicParenR"/>
            </a:pPr>
            <a:r>
              <a:rPr lang="en-US">
                <a:solidFill>
                  <a:srgbClr val="000000"/>
                </a:solidFill>
                <a:latin typeface="Times New Roman" panose="02020603050405020304" pitchFamily="18" charset="0"/>
                <a:cs typeface="Times New Roman" panose="02020603050405020304" pitchFamily="18" charset="0"/>
              </a:rPr>
              <a:t>In history</a:t>
            </a:r>
            <a:endParaRPr lang="en-US" dirty="0">
              <a:solidFill>
                <a:srgbClr val="000000"/>
              </a:solidFill>
              <a:latin typeface="Times New Roman" panose="02020603050405020304" pitchFamily="18" charset="0"/>
              <a:cs typeface="Times New Roman" panose="02020603050405020304" pitchFamily="18" charset="0"/>
            </a:endParaRPr>
          </a:p>
          <a:p>
            <a:pPr lvl="1" algn="l"/>
            <a:endParaRPr lang="en-US" dirty="0">
              <a:solidFill>
                <a:srgbClr val="000000"/>
              </a:solidFill>
              <a:latin typeface="Times New Roman" panose="02020603050405020304" pitchFamily="18" charset="0"/>
              <a:cs typeface="Times New Roman" panose="02020603050405020304" pitchFamily="18" charset="0"/>
            </a:endParaRPr>
          </a:p>
          <a:p>
            <a:pPr lvl="1" algn="l"/>
            <a:endParaRPr lang="en-US" dirty="0">
              <a:solidFill>
                <a:srgbClr val="000000"/>
              </a:solidFill>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pic>
        <p:nvPicPr>
          <p:cNvPr id="6" name="Picture 5">
            <a:extLst>
              <a:ext uri="{FF2B5EF4-FFF2-40B4-BE49-F238E27FC236}">
                <a16:creationId xmlns:a16="http://schemas.microsoft.com/office/drawing/2014/main" id="{70DBA3A9-9D31-1361-3825-F535E2089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3664" y="2487074"/>
            <a:ext cx="2263351" cy="3490214"/>
          </a:xfrm>
          <a:prstGeom prst="rect">
            <a:avLst/>
          </a:prstGeom>
        </p:spPr>
      </p:pic>
    </p:spTree>
    <p:extLst>
      <p:ext uri="{BB962C8B-B14F-4D97-AF65-F5344CB8AC3E}">
        <p14:creationId xmlns:p14="http://schemas.microsoft.com/office/powerpoint/2010/main" val="425648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186088" y="1650515"/>
            <a:ext cx="11819823" cy="1655762"/>
          </a:xfrm>
        </p:spPr>
        <p:txBody>
          <a:bodyPr>
            <a:noAutofit/>
          </a:bodyPr>
          <a:lstStyle/>
          <a:p>
            <a:pPr algn="l"/>
            <a:r>
              <a:rPr lang="en-US" dirty="0">
                <a:latin typeface="Times New Roman" panose="02020603050405020304" pitchFamily="18" charset="0"/>
                <a:cs typeface="Times New Roman" panose="02020603050405020304" pitchFamily="18" charset="0"/>
              </a:rPr>
              <a:t>Titus 2:3-5 (NASB): </a:t>
            </a:r>
            <a:r>
              <a:rPr lang="en-US" b="1" i="0" baseline="30000" dirty="0">
                <a:solidFill>
                  <a:srgbClr val="000000"/>
                </a:solidFill>
                <a:effectLst/>
                <a:latin typeface="Times New Roman" panose="02020603050405020304" pitchFamily="18" charset="0"/>
                <a:cs typeface="Times New Roman" panose="02020603050405020304" pitchFamily="18" charset="0"/>
              </a:rPr>
              <a:t>3 </a:t>
            </a:r>
            <a:r>
              <a:rPr lang="en-US" b="0" i="0" dirty="0">
                <a:solidFill>
                  <a:srgbClr val="000000"/>
                </a:solidFill>
                <a:effectLst/>
                <a:latin typeface="Times New Roman" panose="02020603050405020304" pitchFamily="18" charset="0"/>
                <a:cs typeface="Times New Roman" panose="02020603050405020304" pitchFamily="18" charset="0"/>
              </a:rPr>
              <a:t>Older women likewise </a:t>
            </a:r>
            <a:r>
              <a:rPr lang="en-US" b="0" i="1" dirty="0">
                <a:solidFill>
                  <a:srgbClr val="000000"/>
                </a:solidFill>
                <a:effectLst/>
                <a:latin typeface="Times New Roman" panose="02020603050405020304" pitchFamily="18" charset="0"/>
                <a:cs typeface="Times New Roman" panose="02020603050405020304" pitchFamily="18" charset="0"/>
              </a:rPr>
              <a:t>are to be</a:t>
            </a:r>
            <a:r>
              <a:rPr lang="en-US" b="0" i="0" dirty="0">
                <a:solidFill>
                  <a:srgbClr val="000000"/>
                </a:solidFill>
                <a:effectLst/>
                <a:latin typeface="Times New Roman" panose="02020603050405020304" pitchFamily="18" charset="0"/>
                <a:cs typeface="Times New Roman" panose="02020603050405020304" pitchFamily="18" charset="0"/>
              </a:rPr>
              <a:t> reverent in their behavior, not malicious gossips nor enslaved to much wine, teaching what is good, </a:t>
            </a:r>
            <a:r>
              <a:rPr lang="en-US" b="1" i="0" baseline="30000" dirty="0">
                <a:solidFill>
                  <a:srgbClr val="000000"/>
                </a:solidFill>
                <a:effectLst/>
                <a:latin typeface="Times New Roman" panose="02020603050405020304" pitchFamily="18" charset="0"/>
                <a:cs typeface="Times New Roman" panose="02020603050405020304" pitchFamily="18" charset="0"/>
              </a:rPr>
              <a:t>4 </a:t>
            </a:r>
            <a:r>
              <a:rPr lang="en-US" b="0" i="0" dirty="0">
                <a:solidFill>
                  <a:srgbClr val="000000"/>
                </a:solidFill>
                <a:effectLst/>
                <a:latin typeface="Times New Roman" panose="02020603050405020304" pitchFamily="18" charset="0"/>
                <a:cs typeface="Times New Roman" panose="02020603050405020304" pitchFamily="18" charset="0"/>
              </a:rPr>
              <a:t>so that they may </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to love their children, </a:t>
            </a:r>
            <a:r>
              <a:rPr lang="en-US" b="1" i="0" baseline="30000" dirty="0">
                <a:solidFill>
                  <a:srgbClr val="000000"/>
                </a:solidFill>
                <a:effectLst/>
                <a:latin typeface="Times New Roman" panose="02020603050405020304" pitchFamily="18" charset="0"/>
                <a:cs typeface="Times New Roman" panose="02020603050405020304" pitchFamily="18" charset="0"/>
              </a:rPr>
              <a:t>5 </a:t>
            </a:r>
            <a:r>
              <a:rPr lang="en-US" b="0" i="1" dirty="0">
                <a:solidFill>
                  <a:srgbClr val="000000"/>
                </a:solidFill>
                <a:effectLst/>
                <a:latin typeface="Times New Roman" panose="02020603050405020304" pitchFamily="18" charset="0"/>
                <a:cs typeface="Times New Roman" panose="02020603050405020304" pitchFamily="18" charset="0"/>
              </a:rPr>
              <a:t>to be</a:t>
            </a:r>
            <a:r>
              <a:rPr lang="en-US" b="0" i="0" dirty="0">
                <a:solidFill>
                  <a:srgbClr val="000000"/>
                </a:solidFill>
                <a:effectLst/>
                <a:latin typeface="Times New Roman" panose="02020603050405020304" pitchFamily="18" charset="0"/>
                <a:cs typeface="Times New Roman" panose="02020603050405020304" pitchFamily="18" charset="0"/>
              </a:rPr>
              <a:t> sensible, pure, workers at home, kind, being subject to their own husbands, so that the word of God will not be dishonored.</a:t>
            </a:r>
          </a:p>
          <a:p>
            <a:pPr algn="l"/>
            <a:r>
              <a:rPr lang="en-US" dirty="0">
                <a:solidFill>
                  <a:srgbClr val="000000"/>
                </a:solidFill>
                <a:latin typeface="Times New Roman" panose="02020603050405020304" pitchFamily="18" charset="0"/>
                <a:cs typeface="Times New Roman" panose="02020603050405020304" pitchFamily="18" charset="0"/>
              </a:rPr>
              <a:t>Hermeneutics:  </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-false teaching was posing a threat</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-Paul was a mentor to Titus</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-Instructions for the Church</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-Cretans are mentioned in 1:12, who are relatives to the Philistines, modern day Palestine</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-Titus is considered to be the a Gentile Christian that would have been present at the Jerusalem Council in Acts 15</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-we can actually compare much of the New Testaments writings to today as our world has become a modern day Rome</a:t>
            </a: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2845350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186088" y="1773238"/>
            <a:ext cx="11819823" cy="1655762"/>
          </a:xfrm>
        </p:spPr>
        <p:txBody>
          <a:bodyPr>
            <a:noAutofit/>
          </a:bodyPr>
          <a:lstStyle/>
          <a:p>
            <a:pPr algn="l"/>
            <a:r>
              <a:rPr lang="en-US" dirty="0">
                <a:latin typeface="Times New Roman" panose="02020603050405020304" pitchFamily="18" charset="0"/>
                <a:cs typeface="Times New Roman" panose="02020603050405020304" pitchFamily="18" charset="0"/>
              </a:rPr>
              <a:t>Titus 2:3-5 (NASB): </a:t>
            </a:r>
            <a:r>
              <a:rPr lang="en-US" b="1" i="0" baseline="30000" dirty="0">
                <a:solidFill>
                  <a:srgbClr val="000000"/>
                </a:solidFill>
                <a:effectLst/>
                <a:highlight>
                  <a:srgbClr val="FFFF00"/>
                </a:highlight>
                <a:latin typeface="Times New Roman" panose="02020603050405020304" pitchFamily="18" charset="0"/>
                <a:cs typeface="Times New Roman" panose="02020603050405020304" pitchFamily="18" charset="0"/>
              </a:rPr>
              <a:t>3</a:t>
            </a:r>
            <a:r>
              <a:rPr lang="en-US" b="1" i="0" u="sng" baseline="30000" dirty="0">
                <a:solidFill>
                  <a:srgbClr val="000000"/>
                </a:solidFill>
                <a:effectLst/>
                <a:highlight>
                  <a:srgbClr val="FFFF00"/>
                </a:highlight>
                <a:latin typeface="Times New Roman" panose="02020603050405020304" pitchFamily="18" charset="0"/>
                <a:cs typeface="Times New Roman" panose="02020603050405020304" pitchFamily="18" charset="0"/>
              </a:rPr>
              <a:t> </a:t>
            </a:r>
            <a:r>
              <a:rPr lang="en-US" b="0" i="0" dirty="0">
                <a:solidFill>
                  <a:srgbClr val="000000"/>
                </a:solidFill>
                <a:effectLst/>
                <a:highlight>
                  <a:srgbClr val="FFFF00"/>
                </a:highlight>
                <a:latin typeface="Times New Roman" panose="02020603050405020304" pitchFamily="18" charset="0"/>
                <a:cs typeface="Times New Roman" panose="02020603050405020304" pitchFamily="18" charset="0"/>
              </a:rPr>
              <a:t>Older women </a:t>
            </a:r>
            <a:r>
              <a:rPr lang="en-US" b="0" i="0" dirty="0">
                <a:solidFill>
                  <a:srgbClr val="000000"/>
                </a:solidFill>
                <a:effectLst/>
                <a:latin typeface="Times New Roman" panose="02020603050405020304" pitchFamily="18" charset="0"/>
                <a:cs typeface="Times New Roman" panose="02020603050405020304" pitchFamily="18" charset="0"/>
              </a:rPr>
              <a:t>likewise </a:t>
            </a:r>
            <a:r>
              <a:rPr lang="en-US" b="0" i="1" dirty="0">
                <a:solidFill>
                  <a:srgbClr val="000000"/>
                </a:solidFill>
                <a:effectLst/>
                <a:latin typeface="Times New Roman" panose="02020603050405020304" pitchFamily="18" charset="0"/>
                <a:cs typeface="Times New Roman" panose="02020603050405020304" pitchFamily="18" charset="0"/>
              </a:rPr>
              <a:t>are to be</a:t>
            </a:r>
            <a:r>
              <a:rPr lang="en-US" b="0" i="0" dirty="0">
                <a:solidFill>
                  <a:srgbClr val="000000"/>
                </a:solidFill>
                <a:effectLst/>
                <a:latin typeface="Times New Roman" panose="02020603050405020304" pitchFamily="18" charset="0"/>
                <a:cs typeface="Times New Roman" panose="02020603050405020304" pitchFamily="18" charset="0"/>
              </a:rPr>
              <a:t> reverent in their behavior, not malicious gossips nor enslaved to much wine, teaching what is good, </a:t>
            </a:r>
            <a:r>
              <a:rPr lang="en-US" b="1" i="0" baseline="30000" dirty="0">
                <a:solidFill>
                  <a:srgbClr val="000000"/>
                </a:solidFill>
                <a:effectLst/>
                <a:latin typeface="Times New Roman" panose="02020603050405020304" pitchFamily="18" charset="0"/>
                <a:cs typeface="Times New Roman" panose="02020603050405020304" pitchFamily="18" charset="0"/>
              </a:rPr>
              <a:t>4 </a:t>
            </a:r>
            <a:r>
              <a:rPr lang="en-US" b="0" i="0" dirty="0">
                <a:solidFill>
                  <a:srgbClr val="000000"/>
                </a:solidFill>
                <a:effectLst/>
                <a:latin typeface="Times New Roman" panose="02020603050405020304" pitchFamily="18" charset="0"/>
                <a:cs typeface="Times New Roman" panose="02020603050405020304" pitchFamily="18" charset="0"/>
              </a:rPr>
              <a:t>so that they may </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to love their children, </a:t>
            </a:r>
            <a:r>
              <a:rPr lang="en-US" b="1" i="0" baseline="30000" dirty="0">
                <a:solidFill>
                  <a:srgbClr val="000000"/>
                </a:solidFill>
                <a:effectLst/>
                <a:latin typeface="Times New Roman" panose="02020603050405020304" pitchFamily="18" charset="0"/>
                <a:cs typeface="Times New Roman" panose="02020603050405020304" pitchFamily="18" charset="0"/>
              </a:rPr>
              <a:t>5 </a:t>
            </a:r>
            <a:r>
              <a:rPr lang="en-US" b="0" i="1" dirty="0">
                <a:solidFill>
                  <a:srgbClr val="000000"/>
                </a:solidFill>
                <a:effectLst/>
                <a:latin typeface="Times New Roman" panose="02020603050405020304" pitchFamily="18" charset="0"/>
                <a:cs typeface="Times New Roman" panose="02020603050405020304" pitchFamily="18" charset="0"/>
              </a:rPr>
              <a:t>to be</a:t>
            </a:r>
            <a:r>
              <a:rPr lang="en-US" b="0" i="0" dirty="0">
                <a:solidFill>
                  <a:srgbClr val="000000"/>
                </a:solidFill>
                <a:effectLst/>
                <a:latin typeface="Times New Roman" panose="02020603050405020304" pitchFamily="18" charset="0"/>
                <a:cs typeface="Times New Roman" panose="02020603050405020304" pitchFamily="18" charset="0"/>
              </a:rPr>
              <a:t> sensible, pure, workers at home, kind, being subject to their own husbands, so that the word of God will not be dishonored.</a:t>
            </a:r>
            <a:endParaRPr lang="en-US" dirty="0">
              <a:solidFill>
                <a:srgbClr val="000000"/>
              </a:solidFill>
              <a:latin typeface="Times New Roman" panose="02020603050405020304" pitchFamily="18" charset="0"/>
              <a:cs typeface="Times New Roman" panose="02020603050405020304" pitchFamily="18" charset="0"/>
            </a:endParaRPr>
          </a:p>
          <a:p>
            <a:pPr marL="457200" indent="-457200" algn="l">
              <a:buAutoNum type="arabicParenR"/>
            </a:pPr>
            <a:r>
              <a:rPr lang="en-US" b="0" i="0" dirty="0">
                <a:solidFill>
                  <a:srgbClr val="000000"/>
                </a:solidFill>
                <a:effectLst/>
                <a:latin typeface="Times New Roman" panose="02020603050405020304" pitchFamily="18" charset="0"/>
                <a:cs typeface="Times New Roman" panose="02020603050405020304" pitchFamily="18" charset="0"/>
              </a:rPr>
              <a:t>What is an older woman?  We can be older in age, but what about older spiritually?</a:t>
            </a:r>
          </a:p>
          <a:p>
            <a:pPr marL="457200" indent="-457200" algn="l">
              <a:buAutoNum type="arabicParenR" startAt="2"/>
            </a:pPr>
            <a:r>
              <a:rPr lang="en-US" dirty="0">
                <a:solidFill>
                  <a:srgbClr val="000000"/>
                </a:solidFill>
                <a:latin typeface="Times New Roman" panose="02020603050405020304" pitchFamily="18" charset="0"/>
                <a:cs typeface="Times New Roman" panose="02020603050405020304" pitchFamily="18" charset="0"/>
              </a:rPr>
              <a:t>Are you an older woman to someone?</a:t>
            </a:r>
          </a:p>
          <a:p>
            <a:pPr marL="457200" indent="-457200" algn="l">
              <a:buAutoNum type="arabicParenR" startAt="2"/>
            </a:pPr>
            <a:r>
              <a:rPr lang="en-US" b="0" i="0" dirty="0">
                <a:solidFill>
                  <a:srgbClr val="000000"/>
                </a:solidFill>
                <a:effectLst/>
                <a:latin typeface="Times New Roman" panose="02020603050405020304" pitchFamily="18" charset="0"/>
                <a:cs typeface="Times New Roman" panose="02020603050405020304" pitchFamily="18" charset="0"/>
              </a:rPr>
              <a:t>Do you have an older woman in your life?</a:t>
            </a:r>
          </a:p>
          <a:p>
            <a:pPr marL="457200" indent="-457200" algn="l">
              <a:buAutoNum type="arabicParenR" startAt="2"/>
            </a:pPr>
            <a:r>
              <a:rPr lang="en-US" dirty="0">
                <a:solidFill>
                  <a:srgbClr val="000000"/>
                </a:solidFill>
                <a:latin typeface="Times New Roman" panose="02020603050405020304" pitchFamily="18" charset="0"/>
                <a:cs typeface="Times New Roman" panose="02020603050405020304" pitchFamily="18" charset="0"/>
              </a:rPr>
              <a:t>This is a concept I believe in our society that we are losing.</a:t>
            </a:r>
          </a:p>
          <a:p>
            <a:pPr marL="914400" lvl="1" indent="-457200" algn="l">
              <a:buAutoNum type="arabicParenR"/>
            </a:pPr>
            <a:r>
              <a:rPr lang="en-US" dirty="0">
                <a:solidFill>
                  <a:srgbClr val="000000"/>
                </a:solidFill>
                <a:latin typeface="Times New Roman" panose="02020603050405020304" pitchFamily="18" charset="0"/>
                <a:cs typeface="Times New Roman" panose="02020603050405020304" pitchFamily="18" charset="0"/>
              </a:rPr>
              <a:t>Godly Legacy  2) Our Posterity</a:t>
            </a:r>
          </a:p>
          <a:p>
            <a:pPr marL="457200" indent="-457200" algn="l">
              <a:buAutoNum type="arabicParenR" startAt="2"/>
            </a:pPr>
            <a:r>
              <a:rPr lang="en-US" dirty="0">
                <a:solidFill>
                  <a:srgbClr val="000000"/>
                </a:solidFill>
                <a:latin typeface="Times New Roman" panose="02020603050405020304" pitchFamily="18" charset="0"/>
                <a:cs typeface="Times New Roman" panose="02020603050405020304" pitchFamily="18" charset="0"/>
              </a:rPr>
              <a:t>We see the beauty of the command of God’s people to fill the earth from Genesis 1:26-28 to fulfill The Great Commission by the means of mentorship – this is a powerful way to reach the next generation who are hungry </a:t>
            </a:r>
            <a:r>
              <a:rPr lang="en-US">
                <a:solidFill>
                  <a:srgbClr val="000000"/>
                </a:solidFill>
                <a:latin typeface="Times New Roman" panose="02020603050405020304" pitchFamily="18" charset="0"/>
                <a:cs typeface="Times New Roman" panose="02020603050405020304" pitchFamily="18" charset="0"/>
              </a:rPr>
              <a:t>for this.</a:t>
            </a:r>
            <a:endParaRPr lang="en-US" dirty="0">
              <a:solidFill>
                <a:srgbClr val="000000"/>
              </a:solidFill>
              <a:latin typeface="Times New Roman" panose="02020603050405020304" pitchFamily="18" charset="0"/>
              <a:cs typeface="Times New Roman" panose="02020603050405020304" pitchFamily="18" charset="0"/>
            </a:endParaRPr>
          </a:p>
          <a:p>
            <a:pPr marL="914400" lvl="1" indent="-457200" algn="l">
              <a:buAutoNum type="arabicParenR"/>
            </a:pPr>
            <a:endParaRPr lang="en-US" dirty="0">
              <a:solidFill>
                <a:srgbClr val="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75746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118711" y="2112528"/>
            <a:ext cx="11819823" cy="1655762"/>
          </a:xfrm>
        </p:spPr>
        <p:txBody>
          <a:bodyPr>
            <a:noAutofit/>
          </a:bodyPr>
          <a:lstStyle/>
          <a:p>
            <a:pPr algn="l"/>
            <a:r>
              <a:rPr lang="en-US" dirty="0">
                <a:latin typeface="Times New Roman" panose="02020603050405020304" pitchFamily="18" charset="0"/>
                <a:cs typeface="Times New Roman" panose="02020603050405020304" pitchFamily="18" charset="0"/>
              </a:rPr>
              <a:t>Titus 2:3-5 (NASB): </a:t>
            </a:r>
            <a:r>
              <a:rPr lang="en-US" b="1" i="0" baseline="30000" dirty="0">
                <a:solidFill>
                  <a:srgbClr val="000000"/>
                </a:solidFill>
                <a:effectLst/>
                <a:latin typeface="Times New Roman" panose="02020603050405020304" pitchFamily="18" charset="0"/>
                <a:cs typeface="Times New Roman" panose="02020603050405020304" pitchFamily="18" charset="0"/>
              </a:rPr>
              <a:t>3</a:t>
            </a:r>
            <a:r>
              <a:rPr lang="en-US" b="1" i="0" u="sng" baseline="30000"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Older women </a:t>
            </a:r>
            <a:r>
              <a:rPr lang="en-US" b="0" i="0" dirty="0">
                <a:solidFill>
                  <a:srgbClr val="000000"/>
                </a:solidFill>
                <a:effectLst/>
                <a:highlight>
                  <a:srgbClr val="FFFF00"/>
                </a:highlight>
                <a:latin typeface="Times New Roman" panose="02020603050405020304" pitchFamily="18" charset="0"/>
                <a:cs typeface="Times New Roman" panose="02020603050405020304" pitchFamily="18" charset="0"/>
              </a:rPr>
              <a:t>likewise</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1" dirty="0">
                <a:solidFill>
                  <a:srgbClr val="000000"/>
                </a:solidFill>
                <a:effectLst/>
                <a:latin typeface="Times New Roman" panose="02020603050405020304" pitchFamily="18" charset="0"/>
                <a:cs typeface="Times New Roman" panose="02020603050405020304" pitchFamily="18" charset="0"/>
              </a:rPr>
              <a:t>are to be</a:t>
            </a:r>
            <a:r>
              <a:rPr lang="en-US" b="0" i="0" dirty="0">
                <a:solidFill>
                  <a:srgbClr val="000000"/>
                </a:solidFill>
                <a:effectLst/>
                <a:latin typeface="Times New Roman" panose="02020603050405020304" pitchFamily="18" charset="0"/>
                <a:cs typeface="Times New Roman" panose="02020603050405020304" pitchFamily="18" charset="0"/>
              </a:rPr>
              <a:t> reverent in their behavior, not malicious gossips nor enslaved to much wine, teaching what is good, </a:t>
            </a:r>
            <a:r>
              <a:rPr lang="en-US" b="1" i="0" baseline="30000" dirty="0">
                <a:solidFill>
                  <a:srgbClr val="000000"/>
                </a:solidFill>
                <a:effectLst/>
                <a:latin typeface="Times New Roman" panose="02020603050405020304" pitchFamily="18" charset="0"/>
                <a:cs typeface="Times New Roman" panose="02020603050405020304" pitchFamily="18" charset="0"/>
              </a:rPr>
              <a:t>4 </a:t>
            </a:r>
            <a:r>
              <a:rPr lang="en-US" b="0" i="0" dirty="0">
                <a:solidFill>
                  <a:srgbClr val="000000"/>
                </a:solidFill>
                <a:effectLst/>
                <a:latin typeface="Times New Roman" panose="02020603050405020304" pitchFamily="18" charset="0"/>
                <a:cs typeface="Times New Roman" panose="02020603050405020304" pitchFamily="18" charset="0"/>
              </a:rPr>
              <a:t>so that they may </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to love their children, </a:t>
            </a:r>
            <a:r>
              <a:rPr lang="en-US" b="1" i="0" baseline="30000" dirty="0">
                <a:solidFill>
                  <a:srgbClr val="000000"/>
                </a:solidFill>
                <a:effectLst/>
                <a:latin typeface="Times New Roman" panose="02020603050405020304" pitchFamily="18" charset="0"/>
                <a:cs typeface="Times New Roman" panose="02020603050405020304" pitchFamily="18" charset="0"/>
              </a:rPr>
              <a:t>5 </a:t>
            </a:r>
            <a:r>
              <a:rPr lang="en-US" b="0" i="1" dirty="0">
                <a:solidFill>
                  <a:srgbClr val="000000"/>
                </a:solidFill>
                <a:effectLst/>
                <a:latin typeface="Times New Roman" panose="02020603050405020304" pitchFamily="18" charset="0"/>
                <a:cs typeface="Times New Roman" panose="02020603050405020304" pitchFamily="18" charset="0"/>
              </a:rPr>
              <a:t>to be</a:t>
            </a:r>
            <a:r>
              <a:rPr lang="en-US" b="0" i="0" dirty="0">
                <a:solidFill>
                  <a:srgbClr val="000000"/>
                </a:solidFill>
                <a:effectLst/>
                <a:latin typeface="Times New Roman" panose="02020603050405020304" pitchFamily="18" charset="0"/>
                <a:cs typeface="Times New Roman" panose="02020603050405020304" pitchFamily="18" charset="0"/>
              </a:rPr>
              <a:t> sensible, pure, workers at home, kind, being subject to their own husbands, so that the word of God will not be dishonored.</a:t>
            </a:r>
          </a:p>
          <a:p>
            <a:pPr algn="l"/>
            <a:endParaRPr lang="en-US" dirty="0">
              <a:solidFill>
                <a:srgbClr val="000000"/>
              </a:solidFill>
              <a:latin typeface="Times New Roman" panose="02020603050405020304" pitchFamily="18" charset="0"/>
              <a:cs typeface="Times New Roman" panose="02020603050405020304" pitchFamily="18" charset="0"/>
            </a:endParaRPr>
          </a:p>
          <a:p>
            <a:pPr marL="457200" indent="-457200" algn="l">
              <a:buAutoNum type="arabicParenR"/>
            </a:pPr>
            <a:r>
              <a:rPr lang="en-US" b="0" i="0" dirty="0">
                <a:solidFill>
                  <a:srgbClr val="000000"/>
                </a:solidFill>
                <a:effectLst/>
                <a:latin typeface="Times New Roman" panose="02020603050405020304" pitchFamily="18" charset="0"/>
                <a:cs typeface="Times New Roman" panose="02020603050405020304" pitchFamily="18" charset="0"/>
              </a:rPr>
              <a:t>I believe the word likewise is here b/c these are specific instructions to women.  Paul just gave instructions to older men and later on in the chapter will exhort younger men.</a:t>
            </a: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3221303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118711" y="2112528"/>
            <a:ext cx="11819823" cy="1655762"/>
          </a:xfrm>
        </p:spPr>
        <p:txBody>
          <a:bodyPr>
            <a:noAutofit/>
          </a:bodyPr>
          <a:lstStyle/>
          <a:p>
            <a:pPr algn="l"/>
            <a:r>
              <a:rPr lang="en-US" dirty="0">
                <a:latin typeface="Times New Roman" panose="02020603050405020304" pitchFamily="18" charset="0"/>
                <a:cs typeface="Times New Roman" panose="02020603050405020304" pitchFamily="18" charset="0"/>
              </a:rPr>
              <a:t>Titus 2:3-5 (NASB): </a:t>
            </a:r>
            <a:r>
              <a:rPr lang="en-US" b="1" i="0" baseline="30000" dirty="0">
                <a:solidFill>
                  <a:srgbClr val="000000"/>
                </a:solidFill>
                <a:effectLst/>
                <a:latin typeface="Times New Roman" panose="02020603050405020304" pitchFamily="18" charset="0"/>
                <a:cs typeface="Times New Roman" panose="02020603050405020304" pitchFamily="18" charset="0"/>
              </a:rPr>
              <a:t>3</a:t>
            </a:r>
            <a:r>
              <a:rPr lang="en-US" b="1" i="0" u="sng" baseline="30000"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Older women likewise </a:t>
            </a:r>
            <a:r>
              <a:rPr lang="en-US" b="0" i="1" dirty="0">
                <a:solidFill>
                  <a:srgbClr val="000000"/>
                </a:solidFill>
                <a:effectLst/>
                <a:highlight>
                  <a:srgbClr val="FFFF00"/>
                </a:highlight>
                <a:latin typeface="Times New Roman" panose="02020603050405020304" pitchFamily="18" charset="0"/>
                <a:cs typeface="Times New Roman" panose="02020603050405020304" pitchFamily="18" charset="0"/>
              </a:rPr>
              <a:t>are to be</a:t>
            </a:r>
            <a:r>
              <a:rPr lang="en-US" b="0" i="0" dirty="0">
                <a:solidFill>
                  <a:srgbClr val="000000"/>
                </a:solidFill>
                <a:effectLst/>
                <a:highlight>
                  <a:srgbClr val="FFFF00"/>
                </a:highlight>
                <a:latin typeface="Times New Roman" panose="02020603050405020304" pitchFamily="18" charset="0"/>
                <a:cs typeface="Times New Roman" panose="02020603050405020304" pitchFamily="18" charset="0"/>
              </a:rPr>
              <a:t> reverent in their behavior</a:t>
            </a:r>
            <a:r>
              <a:rPr lang="en-US" b="0" i="0" dirty="0">
                <a:solidFill>
                  <a:srgbClr val="000000"/>
                </a:solidFill>
                <a:effectLst/>
                <a:latin typeface="Times New Roman" panose="02020603050405020304" pitchFamily="18" charset="0"/>
                <a:cs typeface="Times New Roman" panose="02020603050405020304" pitchFamily="18" charset="0"/>
              </a:rPr>
              <a:t>, not malicious gossips nor enslaved to much wine, teaching what is good, </a:t>
            </a:r>
            <a:r>
              <a:rPr lang="en-US" b="1" i="0" baseline="30000" dirty="0">
                <a:solidFill>
                  <a:srgbClr val="000000"/>
                </a:solidFill>
                <a:effectLst/>
                <a:latin typeface="Times New Roman" panose="02020603050405020304" pitchFamily="18" charset="0"/>
                <a:cs typeface="Times New Roman" panose="02020603050405020304" pitchFamily="18" charset="0"/>
              </a:rPr>
              <a:t>4 </a:t>
            </a:r>
            <a:r>
              <a:rPr lang="en-US" b="0" i="0" dirty="0">
                <a:solidFill>
                  <a:srgbClr val="000000"/>
                </a:solidFill>
                <a:effectLst/>
                <a:latin typeface="Times New Roman" panose="02020603050405020304" pitchFamily="18" charset="0"/>
                <a:cs typeface="Times New Roman" panose="02020603050405020304" pitchFamily="18" charset="0"/>
              </a:rPr>
              <a:t>so that they may </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to love their children, </a:t>
            </a:r>
            <a:r>
              <a:rPr lang="en-US" b="1" i="0" baseline="30000" dirty="0">
                <a:solidFill>
                  <a:srgbClr val="000000"/>
                </a:solidFill>
                <a:effectLst/>
                <a:latin typeface="Times New Roman" panose="02020603050405020304" pitchFamily="18" charset="0"/>
                <a:cs typeface="Times New Roman" panose="02020603050405020304" pitchFamily="18" charset="0"/>
              </a:rPr>
              <a:t>5 </a:t>
            </a:r>
            <a:r>
              <a:rPr lang="en-US" b="0" i="1" dirty="0">
                <a:solidFill>
                  <a:srgbClr val="000000"/>
                </a:solidFill>
                <a:effectLst/>
                <a:latin typeface="Times New Roman" panose="02020603050405020304" pitchFamily="18" charset="0"/>
                <a:cs typeface="Times New Roman" panose="02020603050405020304" pitchFamily="18" charset="0"/>
              </a:rPr>
              <a:t>to be</a:t>
            </a:r>
            <a:r>
              <a:rPr lang="en-US" b="0" i="0" dirty="0">
                <a:solidFill>
                  <a:srgbClr val="000000"/>
                </a:solidFill>
                <a:effectLst/>
                <a:latin typeface="Times New Roman" panose="02020603050405020304" pitchFamily="18" charset="0"/>
                <a:cs typeface="Times New Roman" panose="02020603050405020304" pitchFamily="18" charset="0"/>
              </a:rPr>
              <a:t> sensible, pure, workers at home, kind, being subject to their own husbands, so that the word of God will not be dishonored</a:t>
            </a:r>
            <a:r>
              <a:rPr lang="en-US" dirty="0">
                <a:solidFill>
                  <a:srgbClr val="000000"/>
                </a:solidFill>
                <a:latin typeface="Times New Roman" panose="02020603050405020304" pitchFamily="18" charset="0"/>
                <a:cs typeface="Times New Roman" panose="02020603050405020304" pitchFamily="18" charset="0"/>
              </a:rPr>
              <a:t>.</a:t>
            </a:r>
          </a:p>
          <a:p>
            <a:pPr algn="l"/>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b="0" i="0" dirty="0">
                <a:solidFill>
                  <a:srgbClr val="000000"/>
                </a:solidFill>
                <a:effectLst/>
                <a:latin typeface="Times New Roman" panose="02020603050405020304" pitchFamily="18" charset="0"/>
                <a:cs typeface="Times New Roman" panose="02020603050405020304" pitchFamily="18" charset="0"/>
              </a:rPr>
              <a:t>“Reverent in their behavior”</a:t>
            </a:r>
          </a:p>
          <a:p>
            <a:pPr algn="l"/>
            <a:r>
              <a:rPr lang="en-US" dirty="0">
                <a:solidFill>
                  <a:srgbClr val="000000"/>
                </a:solidFill>
                <a:latin typeface="Times New Roman" panose="02020603050405020304" pitchFamily="18" charset="0"/>
                <a:cs typeface="Times New Roman" panose="02020603050405020304" pitchFamily="18" charset="0"/>
              </a:rPr>
              <a:t>-something that is missing in our society towards God and towards our fellow man</a:t>
            </a:r>
          </a:p>
          <a:p>
            <a:pPr algn="l"/>
            <a:r>
              <a:rPr lang="en-US" b="0" i="0" dirty="0">
                <a:solidFill>
                  <a:srgbClr val="000000"/>
                </a:solidFill>
                <a:effectLst/>
                <a:latin typeface="Times New Roman" panose="02020603050405020304" pitchFamily="18" charset="0"/>
                <a:cs typeface="Times New Roman" panose="02020603050405020304" pitchFamily="18" charset="0"/>
              </a:rPr>
              <a:t>-Reverent – NASB online concordance defines </a:t>
            </a:r>
            <a:r>
              <a:rPr lang="en-US" dirty="0">
                <a:solidFill>
                  <a:srgbClr val="000000"/>
                </a:solidFill>
                <a:latin typeface="Times New Roman" panose="02020603050405020304" pitchFamily="18" charset="0"/>
                <a:cs typeface="Times New Roman" panose="02020603050405020304" pitchFamily="18" charset="0"/>
              </a:rPr>
              <a:t>reverent as “holy”</a:t>
            </a:r>
          </a:p>
          <a:p>
            <a:pPr algn="l"/>
            <a:r>
              <a:rPr lang="en-US" dirty="0">
                <a:solidFill>
                  <a:srgbClr val="000000"/>
                </a:solidFill>
                <a:latin typeface="Times New Roman" panose="02020603050405020304" pitchFamily="18" charset="0"/>
                <a:cs typeface="Times New Roman" panose="02020603050405020304" pitchFamily="18" charset="0"/>
              </a:rPr>
              <a:t>-How can we be holy in our behavior?</a:t>
            </a:r>
          </a:p>
          <a:p>
            <a:pPr algn="l"/>
            <a:r>
              <a:rPr lang="en-US" dirty="0">
                <a:solidFill>
                  <a:srgbClr val="000000"/>
                </a:solidFill>
                <a:latin typeface="Times New Roman" panose="02020603050405020304" pitchFamily="18" charset="0"/>
                <a:cs typeface="Times New Roman" panose="02020603050405020304" pitchFamily="18" charset="0"/>
              </a:rPr>
              <a:t>-What about aging gracefully?  Is this a holy act?</a:t>
            </a: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1056531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186088" y="1773238"/>
            <a:ext cx="11819823" cy="1655762"/>
          </a:xfrm>
        </p:spPr>
        <p:txBody>
          <a:bodyPr>
            <a:noAutofit/>
          </a:bodyPr>
          <a:lstStyle/>
          <a:p>
            <a:pPr algn="l"/>
            <a:r>
              <a:rPr lang="en-US" dirty="0">
                <a:latin typeface="Times New Roman" panose="02020603050405020304" pitchFamily="18" charset="0"/>
                <a:cs typeface="Times New Roman" panose="02020603050405020304" pitchFamily="18" charset="0"/>
              </a:rPr>
              <a:t>Titus 2:3-5 (NASB): </a:t>
            </a:r>
            <a:r>
              <a:rPr lang="en-US" b="1" i="0" baseline="30000" dirty="0">
                <a:solidFill>
                  <a:srgbClr val="000000"/>
                </a:solidFill>
                <a:effectLst/>
                <a:latin typeface="Times New Roman" panose="02020603050405020304" pitchFamily="18" charset="0"/>
                <a:cs typeface="Times New Roman" panose="02020603050405020304" pitchFamily="18" charset="0"/>
              </a:rPr>
              <a:t>3</a:t>
            </a:r>
            <a:r>
              <a:rPr lang="en-US" b="1" i="0" u="sng" baseline="30000"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Older women likewise </a:t>
            </a:r>
            <a:r>
              <a:rPr lang="en-US" b="0" i="1" dirty="0">
                <a:solidFill>
                  <a:srgbClr val="000000"/>
                </a:solidFill>
                <a:effectLst/>
                <a:latin typeface="Times New Roman" panose="02020603050405020304" pitchFamily="18" charset="0"/>
                <a:cs typeface="Times New Roman" panose="02020603050405020304" pitchFamily="18" charset="0"/>
              </a:rPr>
              <a:t>are to be</a:t>
            </a:r>
            <a:r>
              <a:rPr lang="en-US" b="0" i="0" dirty="0">
                <a:solidFill>
                  <a:srgbClr val="000000"/>
                </a:solidFill>
                <a:effectLst/>
                <a:latin typeface="Times New Roman" panose="02020603050405020304" pitchFamily="18" charset="0"/>
                <a:cs typeface="Times New Roman" panose="02020603050405020304" pitchFamily="18" charset="0"/>
              </a:rPr>
              <a:t> reverent in their behavior, </a:t>
            </a:r>
            <a:r>
              <a:rPr lang="en-US" b="0" i="0" dirty="0">
                <a:solidFill>
                  <a:srgbClr val="000000"/>
                </a:solidFill>
                <a:effectLst/>
                <a:highlight>
                  <a:srgbClr val="FFFF00"/>
                </a:highlight>
                <a:latin typeface="Times New Roman" panose="02020603050405020304" pitchFamily="18" charset="0"/>
                <a:cs typeface="Times New Roman" panose="02020603050405020304" pitchFamily="18" charset="0"/>
              </a:rPr>
              <a:t>not malicious gossips </a:t>
            </a:r>
            <a:r>
              <a:rPr lang="en-US" b="0" i="0" dirty="0">
                <a:solidFill>
                  <a:srgbClr val="000000"/>
                </a:solidFill>
                <a:effectLst/>
                <a:latin typeface="Times New Roman" panose="02020603050405020304" pitchFamily="18" charset="0"/>
                <a:cs typeface="Times New Roman" panose="02020603050405020304" pitchFamily="18" charset="0"/>
              </a:rPr>
              <a:t>nor enslaved to much wine, teaching what is good, </a:t>
            </a:r>
            <a:r>
              <a:rPr lang="en-US" b="1" i="0" baseline="30000" dirty="0">
                <a:solidFill>
                  <a:srgbClr val="000000"/>
                </a:solidFill>
                <a:effectLst/>
                <a:latin typeface="Times New Roman" panose="02020603050405020304" pitchFamily="18" charset="0"/>
                <a:cs typeface="Times New Roman" panose="02020603050405020304" pitchFamily="18" charset="0"/>
              </a:rPr>
              <a:t>4 </a:t>
            </a:r>
            <a:r>
              <a:rPr lang="en-US" b="0" i="0" dirty="0">
                <a:solidFill>
                  <a:srgbClr val="000000"/>
                </a:solidFill>
                <a:effectLst/>
                <a:latin typeface="Times New Roman" panose="02020603050405020304" pitchFamily="18" charset="0"/>
                <a:cs typeface="Times New Roman" panose="02020603050405020304" pitchFamily="18" charset="0"/>
              </a:rPr>
              <a:t>so that they may </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to love their children, </a:t>
            </a:r>
            <a:r>
              <a:rPr lang="en-US" b="1" i="0" baseline="30000" dirty="0">
                <a:solidFill>
                  <a:srgbClr val="000000"/>
                </a:solidFill>
                <a:effectLst/>
                <a:latin typeface="Times New Roman" panose="02020603050405020304" pitchFamily="18" charset="0"/>
                <a:cs typeface="Times New Roman" panose="02020603050405020304" pitchFamily="18" charset="0"/>
              </a:rPr>
              <a:t>5 </a:t>
            </a:r>
            <a:r>
              <a:rPr lang="en-US" b="0" i="1" dirty="0">
                <a:solidFill>
                  <a:srgbClr val="000000"/>
                </a:solidFill>
                <a:effectLst/>
                <a:latin typeface="Times New Roman" panose="02020603050405020304" pitchFamily="18" charset="0"/>
                <a:cs typeface="Times New Roman" panose="02020603050405020304" pitchFamily="18" charset="0"/>
              </a:rPr>
              <a:t>to be</a:t>
            </a:r>
            <a:r>
              <a:rPr lang="en-US" b="0" i="0" dirty="0">
                <a:solidFill>
                  <a:srgbClr val="000000"/>
                </a:solidFill>
                <a:effectLst/>
                <a:latin typeface="Times New Roman" panose="02020603050405020304" pitchFamily="18" charset="0"/>
                <a:cs typeface="Times New Roman" panose="02020603050405020304" pitchFamily="18" charset="0"/>
              </a:rPr>
              <a:t> sensible, pure, workers at home, kind, being subject to their own husbands, so that the word of God will not be dishonored</a:t>
            </a:r>
            <a:r>
              <a:rPr lang="en-US" dirty="0">
                <a:solidFill>
                  <a:srgbClr val="000000"/>
                </a:solidFill>
                <a:latin typeface="Times New Roman" panose="02020603050405020304" pitchFamily="18" charset="0"/>
                <a:cs typeface="Times New Roman" panose="02020603050405020304" pitchFamily="18" charset="0"/>
              </a:rPr>
              <a:t>.</a:t>
            </a:r>
          </a:p>
          <a:p>
            <a:pPr algn="l"/>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b="0" i="0" dirty="0">
                <a:solidFill>
                  <a:srgbClr val="000000"/>
                </a:solidFill>
                <a:effectLst/>
                <a:latin typeface="Times New Roman" panose="02020603050405020304" pitchFamily="18" charset="0"/>
                <a:cs typeface="Times New Roman" panose="02020603050405020304" pitchFamily="18" charset="0"/>
              </a:rPr>
              <a:t>“not malicious gossips”</a:t>
            </a:r>
          </a:p>
          <a:p>
            <a:pPr algn="l"/>
            <a:r>
              <a:rPr lang="en-US" dirty="0">
                <a:solidFill>
                  <a:srgbClr val="000000"/>
                </a:solidFill>
                <a:latin typeface="Times New Roman" panose="02020603050405020304" pitchFamily="18" charset="0"/>
                <a:cs typeface="Times New Roman" panose="02020603050405020304" pitchFamily="18" charset="0"/>
              </a:rPr>
              <a:t>-before we speak, are we asking ourselves is this true, kind, necessary?  Is this information going to the right person?</a:t>
            </a:r>
          </a:p>
          <a:p>
            <a:pPr algn="l"/>
            <a:r>
              <a:rPr lang="en-US" b="0" i="0" dirty="0">
                <a:solidFill>
                  <a:srgbClr val="000000"/>
                </a:solidFill>
                <a:effectLst/>
                <a:latin typeface="Times New Roman" panose="02020603050405020304" pitchFamily="18" charset="0"/>
                <a:cs typeface="Times New Roman" panose="02020603050405020304" pitchFamily="18" charset="0"/>
              </a:rPr>
              <a:t>-I encourage you to encourage you to not be a fox in the vineyard – Song of Solomon 2:15</a:t>
            </a:r>
          </a:p>
          <a:p>
            <a:pPr algn="l"/>
            <a:r>
              <a:rPr lang="en-US" dirty="0">
                <a:solidFill>
                  <a:srgbClr val="000000"/>
                </a:solidFill>
                <a:latin typeface="Times New Roman" panose="02020603050405020304" pitchFamily="18" charset="0"/>
                <a:cs typeface="Times New Roman" panose="02020603050405020304" pitchFamily="18" charset="0"/>
              </a:rPr>
              <a:t>	-in your marriage, in your relationships, in your church</a:t>
            </a:r>
          </a:p>
          <a:p>
            <a:pPr algn="l"/>
            <a:r>
              <a:rPr lang="en-US" b="0" i="0" dirty="0">
                <a:solidFill>
                  <a:srgbClr val="000000"/>
                </a:solidFill>
                <a:effectLst/>
                <a:latin typeface="Times New Roman" panose="02020603050405020304" pitchFamily="18" charset="0"/>
                <a:cs typeface="Times New Roman" panose="02020603050405020304" pitchFamily="18" charset="0"/>
              </a:rPr>
              <a:t>-Proverbs 18:17 is also great counsel</a:t>
            </a: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2619776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99460" y="1773238"/>
            <a:ext cx="11819823" cy="1655762"/>
          </a:xfrm>
        </p:spPr>
        <p:txBody>
          <a:bodyPr>
            <a:noAutofit/>
          </a:bodyPr>
          <a:lstStyle/>
          <a:p>
            <a:pPr algn="l"/>
            <a:r>
              <a:rPr lang="en-US" dirty="0">
                <a:latin typeface="Times New Roman" panose="02020603050405020304" pitchFamily="18" charset="0"/>
                <a:cs typeface="Times New Roman" panose="02020603050405020304" pitchFamily="18" charset="0"/>
              </a:rPr>
              <a:t>Titus 2:3-5 (NASB): </a:t>
            </a:r>
            <a:r>
              <a:rPr lang="en-US" b="1" i="0" baseline="30000" dirty="0">
                <a:solidFill>
                  <a:srgbClr val="000000"/>
                </a:solidFill>
                <a:effectLst/>
                <a:latin typeface="Times New Roman" panose="02020603050405020304" pitchFamily="18" charset="0"/>
                <a:cs typeface="Times New Roman" panose="02020603050405020304" pitchFamily="18" charset="0"/>
              </a:rPr>
              <a:t>3</a:t>
            </a:r>
            <a:r>
              <a:rPr lang="en-US" b="1" i="0" u="sng" baseline="30000"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Older women likewise </a:t>
            </a:r>
            <a:r>
              <a:rPr lang="en-US" b="0" i="1" dirty="0">
                <a:solidFill>
                  <a:srgbClr val="000000"/>
                </a:solidFill>
                <a:effectLst/>
                <a:latin typeface="Times New Roman" panose="02020603050405020304" pitchFamily="18" charset="0"/>
                <a:cs typeface="Times New Roman" panose="02020603050405020304" pitchFamily="18" charset="0"/>
              </a:rPr>
              <a:t>are to be</a:t>
            </a:r>
            <a:r>
              <a:rPr lang="en-US" b="0" i="0" dirty="0">
                <a:solidFill>
                  <a:srgbClr val="000000"/>
                </a:solidFill>
                <a:effectLst/>
                <a:latin typeface="Times New Roman" panose="02020603050405020304" pitchFamily="18" charset="0"/>
                <a:cs typeface="Times New Roman" panose="02020603050405020304" pitchFamily="18" charset="0"/>
              </a:rPr>
              <a:t> reverent in their behavior, not malicious gossips </a:t>
            </a:r>
            <a:r>
              <a:rPr lang="en-US" b="0" i="0" dirty="0">
                <a:solidFill>
                  <a:srgbClr val="000000"/>
                </a:solidFill>
                <a:effectLst/>
                <a:highlight>
                  <a:srgbClr val="FFFF00"/>
                </a:highlight>
                <a:latin typeface="Times New Roman" panose="02020603050405020304" pitchFamily="18" charset="0"/>
                <a:cs typeface="Times New Roman" panose="02020603050405020304" pitchFamily="18" charset="0"/>
              </a:rPr>
              <a:t>nor enslaved to much wine</a:t>
            </a:r>
            <a:r>
              <a:rPr lang="en-US" b="0" i="0" dirty="0">
                <a:solidFill>
                  <a:srgbClr val="000000"/>
                </a:solidFill>
                <a:effectLst/>
                <a:latin typeface="Times New Roman" panose="02020603050405020304" pitchFamily="18" charset="0"/>
                <a:cs typeface="Times New Roman" panose="02020603050405020304" pitchFamily="18" charset="0"/>
              </a:rPr>
              <a:t>, teaching what is good, </a:t>
            </a:r>
            <a:r>
              <a:rPr lang="en-US" b="1" i="0" baseline="30000" dirty="0">
                <a:solidFill>
                  <a:srgbClr val="000000"/>
                </a:solidFill>
                <a:effectLst/>
                <a:latin typeface="Times New Roman" panose="02020603050405020304" pitchFamily="18" charset="0"/>
                <a:cs typeface="Times New Roman" panose="02020603050405020304" pitchFamily="18" charset="0"/>
              </a:rPr>
              <a:t>4 </a:t>
            </a:r>
            <a:r>
              <a:rPr lang="en-US" b="0" i="0" dirty="0">
                <a:solidFill>
                  <a:srgbClr val="000000"/>
                </a:solidFill>
                <a:effectLst/>
                <a:latin typeface="Times New Roman" panose="02020603050405020304" pitchFamily="18" charset="0"/>
                <a:cs typeface="Times New Roman" panose="02020603050405020304" pitchFamily="18" charset="0"/>
              </a:rPr>
              <a:t>so that they may </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b="0" i="0" baseline="30000" dirty="0">
                <a:solidFill>
                  <a:srgbClr val="000000"/>
                </a:solidFill>
                <a:effectLst/>
                <a:latin typeface="Times New Roman" panose="02020603050405020304" pitchFamily="18" charset="0"/>
                <a:cs typeface="Times New Roman" panose="02020603050405020304" pitchFamily="18" charset="0"/>
              </a:rPr>
              <a:t>]</a:t>
            </a:r>
            <a:r>
              <a:rPr lang="en-US"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to love their children, </a:t>
            </a:r>
            <a:r>
              <a:rPr lang="en-US" b="1" i="0" baseline="30000" dirty="0">
                <a:solidFill>
                  <a:srgbClr val="000000"/>
                </a:solidFill>
                <a:effectLst/>
                <a:latin typeface="Times New Roman" panose="02020603050405020304" pitchFamily="18" charset="0"/>
                <a:cs typeface="Times New Roman" panose="02020603050405020304" pitchFamily="18" charset="0"/>
              </a:rPr>
              <a:t>5 </a:t>
            </a:r>
            <a:r>
              <a:rPr lang="en-US" b="0" i="1" dirty="0">
                <a:solidFill>
                  <a:srgbClr val="000000"/>
                </a:solidFill>
                <a:effectLst/>
                <a:latin typeface="Times New Roman" panose="02020603050405020304" pitchFamily="18" charset="0"/>
                <a:cs typeface="Times New Roman" panose="02020603050405020304" pitchFamily="18" charset="0"/>
              </a:rPr>
              <a:t>to be</a:t>
            </a:r>
            <a:r>
              <a:rPr lang="en-US" b="0" i="0" dirty="0">
                <a:solidFill>
                  <a:srgbClr val="000000"/>
                </a:solidFill>
                <a:effectLst/>
                <a:latin typeface="Times New Roman" panose="02020603050405020304" pitchFamily="18" charset="0"/>
                <a:cs typeface="Times New Roman" panose="02020603050405020304" pitchFamily="18" charset="0"/>
              </a:rPr>
              <a:t> sensible, pure, workers at home, kind, being subject to their own husbands, so that the word of God will not be dishonored</a:t>
            </a:r>
            <a:r>
              <a:rPr lang="en-US" dirty="0">
                <a:solidFill>
                  <a:srgbClr val="000000"/>
                </a:solidFill>
                <a:latin typeface="Times New Roman" panose="02020603050405020304" pitchFamily="18" charset="0"/>
                <a:cs typeface="Times New Roman" panose="02020603050405020304" pitchFamily="18" charset="0"/>
              </a:rPr>
              <a:t>.</a:t>
            </a:r>
          </a:p>
          <a:p>
            <a:pPr algn="l"/>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b="0" i="0" dirty="0">
                <a:solidFill>
                  <a:srgbClr val="000000"/>
                </a:solidFill>
                <a:effectLst/>
                <a:latin typeface="Times New Roman" panose="02020603050405020304" pitchFamily="18" charset="0"/>
                <a:cs typeface="Times New Roman" panose="02020603050405020304" pitchFamily="18" charset="0"/>
              </a:rPr>
              <a:t>“nor enslaved to much wine”</a:t>
            </a:r>
          </a:p>
          <a:p>
            <a:pPr algn="l"/>
            <a:r>
              <a:rPr lang="en-US" dirty="0">
                <a:solidFill>
                  <a:srgbClr val="000000"/>
                </a:solidFill>
                <a:latin typeface="Times New Roman" panose="02020603050405020304" pitchFamily="18" charset="0"/>
                <a:cs typeface="Times New Roman" panose="02020603050405020304" pitchFamily="18" charset="0"/>
              </a:rPr>
              <a:t>-if we give in to more than what we should that means we are lacking self-control</a:t>
            </a:r>
          </a:p>
          <a:p>
            <a:pPr algn="l"/>
            <a:r>
              <a:rPr lang="en-US" b="0" i="0" dirty="0">
                <a:solidFill>
                  <a:srgbClr val="000000"/>
                </a:solidFill>
                <a:effectLst/>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-being a glutton</a:t>
            </a:r>
          </a:p>
          <a:p>
            <a:pPr algn="l"/>
            <a:r>
              <a:rPr lang="en-US" b="1" i="0" dirty="0">
                <a:solidFill>
                  <a:srgbClr val="000000"/>
                </a:solidFill>
                <a:effectLst/>
                <a:latin typeface="Times New Roman" panose="02020603050405020304" pitchFamily="18" charset="0"/>
                <a:cs typeface="Times New Roman" panose="02020603050405020304" pitchFamily="18" charset="0"/>
              </a:rPr>
              <a:t>-I think this may be in here b/c Titus was a messenger at the Church of Corinth (2 Cor 8:16-18). The Corinthian Church was known for the taking the Lord’s Supper inappropriately.  </a:t>
            </a: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4146860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80209" y="1679391"/>
            <a:ext cx="11819823" cy="1655762"/>
          </a:xfrm>
        </p:spPr>
        <p:txBody>
          <a:bodyPr>
            <a:noAutofit/>
          </a:bodyPr>
          <a:lstStyle/>
          <a:p>
            <a:pPr algn="l"/>
            <a:r>
              <a:rPr lang="en-US" sz="2200" dirty="0">
                <a:latin typeface="Times New Roman" panose="02020603050405020304" pitchFamily="18" charset="0"/>
                <a:cs typeface="Times New Roman" panose="02020603050405020304" pitchFamily="18" charset="0"/>
              </a:rPr>
              <a:t>Titus 2:3-5 (NASB): </a:t>
            </a:r>
            <a:r>
              <a:rPr lang="en-US" sz="2200" b="1" i="0" baseline="30000" dirty="0">
                <a:solidFill>
                  <a:srgbClr val="000000"/>
                </a:solidFill>
                <a:effectLst/>
                <a:latin typeface="Times New Roman" panose="02020603050405020304" pitchFamily="18" charset="0"/>
                <a:cs typeface="Times New Roman" panose="02020603050405020304" pitchFamily="18" charset="0"/>
              </a:rPr>
              <a:t>3</a:t>
            </a:r>
            <a:r>
              <a:rPr lang="en-US" sz="2200" b="1" i="0" u="sng" baseline="3000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Older women likewise </a:t>
            </a:r>
            <a:r>
              <a:rPr lang="en-US" sz="2200" b="0" i="1" dirty="0">
                <a:solidFill>
                  <a:srgbClr val="000000"/>
                </a:solidFill>
                <a:effectLst/>
                <a:latin typeface="Times New Roman" panose="02020603050405020304" pitchFamily="18" charset="0"/>
                <a:cs typeface="Times New Roman" panose="02020603050405020304" pitchFamily="18" charset="0"/>
              </a:rPr>
              <a:t>are to be</a:t>
            </a:r>
            <a:r>
              <a:rPr lang="en-US" sz="2200" b="0" i="0" dirty="0">
                <a:solidFill>
                  <a:srgbClr val="000000"/>
                </a:solidFill>
                <a:effectLst/>
                <a:latin typeface="Times New Roman" panose="02020603050405020304" pitchFamily="18" charset="0"/>
                <a:cs typeface="Times New Roman" panose="02020603050405020304" pitchFamily="18" charset="0"/>
              </a:rPr>
              <a:t> reverent in their behavior, not malicious gossips nor enslaved to much wine, </a:t>
            </a:r>
            <a:r>
              <a:rPr lang="en-US" sz="2200" b="0" i="0" dirty="0">
                <a:solidFill>
                  <a:srgbClr val="000000"/>
                </a:solidFill>
                <a:effectLst/>
                <a:highlight>
                  <a:srgbClr val="FFFF00"/>
                </a:highlight>
                <a:latin typeface="Times New Roman" panose="02020603050405020304" pitchFamily="18" charset="0"/>
                <a:cs typeface="Times New Roman" panose="02020603050405020304" pitchFamily="18" charset="0"/>
              </a:rPr>
              <a:t>teaching what is good, </a:t>
            </a:r>
            <a:r>
              <a:rPr lang="en-US" sz="2200" b="1" i="0" baseline="30000" dirty="0">
                <a:solidFill>
                  <a:srgbClr val="000000"/>
                </a:solidFill>
                <a:effectLst/>
                <a:latin typeface="Times New Roman" panose="02020603050405020304" pitchFamily="18" charset="0"/>
                <a:cs typeface="Times New Roman" panose="02020603050405020304" pitchFamily="18" charset="0"/>
              </a:rPr>
              <a:t>4 </a:t>
            </a:r>
            <a:r>
              <a:rPr lang="en-US" sz="2200" b="0" i="0" dirty="0">
                <a:solidFill>
                  <a:srgbClr val="000000"/>
                </a:solidFill>
                <a:effectLst/>
                <a:latin typeface="Times New Roman" panose="02020603050405020304" pitchFamily="18" charset="0"/>
                <a:cs typeface="Times New Roman" panose="02020603050405020304" pitchFamily="18" charset="0"/>
              </a:rPr>
              <a:t>so that they may </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to love their children, </a:t>
            </a:r>
            <a:r>
              <a:rPr lang="en-US" sz="2200" b="1" i="0" baseline="30000" dirty="0">
                <a:solidFill>
                  <a:srgbClr val="000000"/>
                </a:solidFill>
                <a:effectLst/>
                <a:latin typeface="Times New Roman" panose="02020603050405020304" pitchFamily="18" charset="0"/>
                <a:cs typeface="Times New Roman" panose="02020603050405020304" pitchFamily="18" charset="0"/>
              </a:rPr>
              <a:t>5 </a:t>
            </a:r>
            <a:r>
              <a:rPr lang="en-US" sz="2200" b="0" i="1" dirty="0">
                <a:solidFill>
                  <a:srgbClr val="000000"/>
                </a:solidFill>
                <a:effectLst/>
                <a:latin typeface="Times New Roman" panose="02020603050405020304" pitchFamily="18" charset="0"/>
                <a:cs typeface="Times New Roman" panose="02020603050405020304" pitchFamily="18" charset="0"/>
              </a:rPr>
              <a:t>to be</a:t>
            </a:r>
            <a:r>
              <a:rPr lang="en-US" sz="2200" b="0" i="0" dirty="0">
                <a:solidFill>
                  <a:srgbClr val="000000"/>
                </a:solidFill>
                <a:effectLst/>
                <a:latin typeface="Times New Roman" panose="02020603050405020304" pitchFamily="18" charset="0"/>
                <a:cs typeface="Times New Roman" panose="02020603050405020304" pitchFamily="18" charset="0"/>
              </a:rPr>
              <a:t> sensible, pure, workers at home, kind, being subject to their own husbands, so that the word of God will not be dishonored</a:t>
            </a:r>
            <a:r>
              <a:rPr lang="en-US" sz="2200" dirty="0">
                <a:solidFill>
                  <a:srgbClr val="000000"/>
                </a:solidFill>
                <a:latin typeface="Times New Roman" panose="02020603050405020304" pitchFamily="18" charset="0"/>
                <a:cs typeface="Times New Roman" panose="02020603050405020304" pitchFamily="18" charset="0"/>
              </a:rPr>
              <a:t>.</a:t>
            </a:r>
          </a:p>
          <a:p>
            <a:pPr algn="l"/>
            <a:endParaRPr lang="en-US" sz="2200" b="0" i="0" dirty="0">
              <a:solidFill>
                <a:srgbClr val="000000"/>
              </a:solidFill>
              <a:effectLst/>
              <a:latin typeface="Times New Roman" panose="02020603050405020304" pitchFamily="18" charset="0"/>
              <a:cs typeface="Times New Roman" panose="02020603050405020304" pitchFamily="18" charset="0"/>
            </a:endParaRPr>
          </a:p>
          <a:p>
            <a:pPr algn="l"/>
            <a:r>
              <a:rPr lang="en-US" sz="2200" b="0" i="0" dirty="0">
                <a:solidFill>
                  <a:srgbClr val="000000"/>
                </a:solidFill>
                <a:effectLst/>
                <a:latin typeface="Times New Roman" panose="02020603050405020304" pitchFamily="18" charset="0"/>
                <a:cs typeface="Times New Roman" panose="02020603050405020304" pitchFamily="18" charset="0"/>
              </a:rPr>
              <a:t>“teaching what is good”</a:t>
            </a:r>
          </a:p>
          <a:p>
            <a:pPr algn="l"/>
            <a:r>
              <a:rPr lang="en-US" sz="2200" dirty="0">
                <a:solidFill>
                  <a:srgbClr val="000000"/>
                </a:solidFill>
                <a:latin typeface="Times New Roman" panose="02020603050405020304" pitchFamily="18" charset="0"/>
                <a:cs typeface="Times New Roman" panose="02020603050405020304" pitchFamily="18" charset="0"/>
              </a:rPr>
              <a:t>-in the days in which we live, it is imperative to teach God’s Word.  </a:t>
            </a:r>
          </a:p>
          <a:p>
            <a:pPr algn="l"/>
            <a:r>
              <a:rPr lang="en-US" sz="2200" dirty="0">
                <a:solidFill>
                  <a:srgbClr val="000000"/>
                </a:solidFill>
                <a:latin typeface="Times New Roman" panose="02020603050405020304" pitchFamily="18" charset="0"/>
                <a:cs typeface="Times New Roman" panose="02020603050405020304" pitchFamily="18" charset="0"/>
              </a:rPr>
              <a:t>	-2</a:t>
            </a:r>
            <a:r>
              <a:rPr lang="en-US" sz="2200" baseline="30000" dirty="0">
                <a:solidFill>
                  <a:srgbClr val="000000"/>
                </a:solidFill>
                <a:latin typeface="Times New Roman" panose="02020603050405020304" pitchFamily="18" charset="0"/>
                <a:cs typeface="Times New Roman" panose="02020603050405020304" pitchFamily="18" charset="0"/>
              </a:rPr>
              <a:t>nd</a:t>
            </a:r>
            <a:r>
              <a:rPr lang="en-US" sz="2200" dirty="0">
                <a:solidFill>
                  <a:srgbClr val="000000"/>
                </a:solidFill>
                <a:latin typeface="Times New Roman" panose="02020603050405020304" pitchFamily="18" charset="0"/>
                <a:cs typeface="Times New Roman" panose="02020603050405020304" pitchFamily="18" charset="0"/>
              </a:rPr>
              <a:t> Timothy 3:16-17</a:t>
            </a:r>
          </a:p>
          <a:p>
            <a:pPr algn="l"/>
            <a:r>
              <a:rPr lang="en-US" sz="2200" dirty="0">
                <a:solidFill>
                  <a:srgbClr val="000000"/>
                </a:solidFill>
                <a:latin typeface="Times New Roman" panose="02020603050405020304" pitchFamily="18" charset="0"/>
                <a:cs typeface="Times New Roman" panose="02020603050405020304" pitchFamily="18" charset="0"/>
              </a:rPr>
              <a:t>-people will be given over to the doctrine of demons. </a:t>
            </a:r>
          </a:p>
          <a:p>
            <a:pPr algn="l"/>
            <a:r>
              <a:rPr lang="en-US" sz="2200" dirty="0">
                <a:solidFill>
                  <a:srgbClr val="000000"/>
                </a:solidFill>
                <a:latin typeface="Times New Roman" panose="02020603050405020304" pitchFamily="18" charset="0"/>
                <a:cs typeface="Times New Roman" panose="02020603050405020304" pitchFamily="18" charset="0"/>
              </a:rPr>
              <a:t>	-1</a:t>
            </a:r>
            <a:r>
              <a:rPr lang="en-US" sz="2200" baseline="30000" dirty="0">
                <a:solidFill>
                  <a:srgbClr val="000000"/>
                </a:solidFill>
                <a:latin typeface="Times New Roman" panose="02020603050405020304" pitchFamily="18" charset="0"/>
                <a:cs typeface="Times New Roman" panose="02020603050405020304" pitchFamily="18" charset="0"/>
              </a:rPr>
              <a:t>st</a:t>
            </a:r>
            <a:r>
              <a:rPr lang="en-US" sz="2200" dirty="0">
                <a:solidFill>
                  <a:srgbClr val="000000"/>
                </a:solidFill>
                <a:latin typeface="Times New Roman" panose="02020603050405020304" pitchFamily="18" charset="0"/>
                <a:cs typeface="Times New Roman" panose="02020603050405020304" pitchFamily="18" charset="0"/>
              </a:rPr>
              <a:t> Timothy 4:1</a:t>
            </a:r>
          </a:p>
          <a:p>
            <a:pPr algn="l"/>
            <a:r>
              <a:rPr lang="en-US" sz="2200" dirty="0">
                <a:solidFill>
                  <a:srgbClr val="000000"/>
                </a:solidFill>
                <a:latin typeface="Times New Roman" panose="02020603050405020304" pitchFamily="18" charset="0"/>
                <a:cs typeface="Times New Roman" panose="02020603050405020304" pitchFamily="18" charset="0"/>
              </a:rPr>
              <a:t>-6% of Christians actually have a Biblical Worldview </a:t>
            </a:r>
          </a:p>
          <a:p>
            <a:pPr algn="l"/>
            <a:r>
              <a:rPr lang="en-US" sz="2200" b="1" i="1" dirty="0">
                <a:solidFill>
                  <a:srgbClr val="000000"/>
                </a:solidFill>
                <a:latin typeface="Times New Roman" panose="02020603050405020304" pitchFamily="18" charset="0"/>
                <a:cs typeface="Times New Roman" panose="02020603050405020304" pitchFamily="18" charset="0"/>
              </a:rPr>
              <a:t>See Exhibit Entitled: “American Worldview Inventory 2020 – At a Glance”</a:t>
            </a:r>
            <a:endParaRPr lang="en-US" sz="2200" b="0" i="0" u="none" strike="noStrike" baseline="0" dirty="0">
              <a:solidFill>
                <a:srgbClr val="000000"/>
              </a:solidFill>
              <a:latin typeface="Calibri" panose="020F0502020204030204" pitchFamily="34" charset="0"/>
            </a:endParaRPr>
          </a:p>
          <a:p>
            <a:r>
              <a:rPr lang="en-US" sz="2200" b="0" i="0" u="none" strike="noStrike" baseline="0" dirty="0">
                <a:solidFill>
                  <a:srgbClr val="000000"/>
                </a:solidFill>
                <a:latin typeface="Calibri" panose="020F0502020204030204" pitchFamily="34" charset="0"/>
              </a:rPr>
              <a:t> </a:t>
            </a:r>
            <a:endParaRPr lang="en-US" sz="2200" dirty="0">
              <a:solidFill>
                <a:srgbClr val="000000"/>
              </a:solidFill>
              <a:latin typeface="Times New Roman" panose="02020603050405020304" pitchFamily="18" charset="0"/>
              <a:cs typeface="Times New Roman" panose="02020603050405020304" pitchFamily="18" charset="0"/>
            </a:endParaRPr>
          </a:p>
          <a:p>
            <a:pPr algn="l"/>
            <a:endParaRPr lang="en-US" dirty="0">
              <a:solidFill>
                <a:srgbClr val="000000"/>
              </a:solidFill>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372542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91A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C3AA-52A5-4FCB-B0F4-A15D972F102E}"/>
              </a:ext>
            </a:extLst>
          </p:cNvPr>
          <p:cNvSpPr>
            <a:spLocks noGrp="1"/>
          </p:cNvSpPr>
          <p:nvPr>
            <p:ph type="title"/>
          </p:nvPr>
        </p:nvSpPr>
        <p:spPr>
          <a:xfrm>
            <a:off x="838200" y="253365"/>
            <a:ext cx="10515600" cy="1325563"/>
          </a:xfrm>
        </p:spPr>
        <p:txBody>
          <a:bodyPr>
            <a:normAutofit/>
          </a:bodyPr>
          <a:lstStyle/>
          <a:p>
            <a:pPr algn="ctr"/>
            <a:r>
              <a:rPr lang="en-US" i="1" dirty="0">
                <a:solidFill>
                  <a:schemeClr val="bg1"/>
                </a:solidFill>
                <a:latin typeface="Lucida Calligraphy" panose="03010101010101010101" pitchFamily="66" charset="0"/>
              </a:rPr>
              <a:t>Dedicated to and </a:t>
            </a:r>
            <a:br>
              <a:rPr lang="en-US" i="1" dirty="0">
                <a:solidFill>
                  <a:schemeClr val="bg1"/>
                </a:solidFill>
                <a:latin typeface="Lucida Calligraphy" panose="03010101010101010101" pitchFamily="66" charset="0"/>
              </a:rPr>
            </a:br>
            <a:r>
              <a:rPr lang="en-US" i="1" dirty="0">
                <a:solidFill>
                  <a:schemeClr val="bg1"/>
                </a:solidFill>
                <a:latin typeface="Lucida Calligraphy" panose="03010101010101010101" pitchFamily="66" charset="0"/>
              </a:rPr>
              <a:t>In Loving Memory</a:t>
            </a:r>
          </a:p>
        </p:txBody>
      </p:sp>
      <p:pic>
        <p:nvPicPr>
          <p:cNvPr id="5" name="Picture 4">
            <a:extLst>
              <a:ext uri="{FF2B5EF4-FFF2-40B4-BE49-F238E27FC236}">
                <a16:creationId xmlns:a16="http://schemas.microsoft.com/office/drawing/2014/main" id="{F0700279-6B11-4010-90FB-084181B6C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22" y="1724555"/>
            <a:ext cx="3221990" cy="4295986"/>
          </a:xfrm>
          <a:prstGeom prst="rect">
            <a:avLst/>
          </a:prstGeom>
        </p:spPr>
      </p:pic>
      <p:pic>
        <p:nvPicPr>
          <p:cNvPr id="7" name="Picture 6">
            <a:extLst>
              <a:ext uri="{FF2B5EF4-FFF2-40B4-BE49-F238E27FC236}">
                <a16:creationId xmlns:a16="http://schemas.microsoft.com/office/drawing/2014/main" id="{1641D3CC-DBD3-4C6C-BF1D-06638E88F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5005" y="1724556"/>
            <a:ext cx="3221989" cy="4295985"/>
          </a:xfrm>
          <a:prstGeom prst="rect">
            <a:avLst/>
          </a:prstGeom>
        </p:spPr>
      </p:pic>
      <p:pic>
        <p:nvPicPr>
          <p:cNvPr id="4" name="Picture 3">
            <a:extLst>
              <a:ext uri="{FF2B5EF4-FFF2-40B4-BE49-F238E27FC236}">
                <a16:creationId xmlns:a16="http://schemas.microsoft.com/office/drawing/2014/main" id="{B8A6F696-7EDE-6C88-93BC-E5DAE533DB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771804" y="2307067"/>
            <a:ext cx="4243970" cy="3182978"/>
          </a:xfrm>
          <a:prstGeom prst="rect">
            <a:avLst/>
          </a:prstGeom>
        </p:spPr>
      </p:pic>
    </p:spTree>
    <p:extLst>
      <p:ext uri="{BB962C8B-B14F-4D97-AF65-F5344CB8AC3E}">
        <p14:creationId xmlns:p14="http://schemas.microsoft.com/office/powerpoint/2010/main" val="2300040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80209" y="1679391"/>
            <a:ext cx="11819823" cy="1655762"/>
          </a:xfrm>
        </p:spPr>
        <p:txBody>
          <a:bodyPr>
            <a:noAutofit/>
          </a:bodyPr>
          <a:lstStyle/>
          <a:p>
            <a:pPr algn="l"/>
            <a:r>
              <a:rPr lang="en-US" sz="2200" dirty="0">
                <a:latin typeface="Times New Roman" panose="02020603050405020304" pitchFamily="18" charset="0"/>
                <a:cs typeface="Times New Roman" panose="02020603050405020304" pitchFamily="18" charset="0"/>
              </a:rPr>
              <a:t>In order to grow in teaching what is good, we need to understand what is good!</a:t>
            </a:r>
            <a:endParaRPr lang="en-US" sz="2200" dirty="0">
              <a:solidFill>
                <a:srgbClr val="000000"/>
              </a:solidFill>
              <a:latin typeface="Times New Roman" panose="02020603050405020304" pitchFamily="18" charset="0"/>
              <a:cs typeface="Times New Roman" panose="02020603050405020304" pitchFamily="18" charset="0"/>
            </a:endParaRPr>
          </a:p>
          <a:p>
            <a:pPr algn="l"/>
            <a:endParaRPr lang="en-US" sz="2200" b="0" i="0" dirty="0">
              <a:solidFill>
                <a:srgbClr val="000000"/>
              </a:solidFill>
              <a:effectLst/>
              <a:latin typeface="Times New Roman" panose="02020603050405020304" pitchFamily="18" charset="0"/>
              <a:cs typeface="Times New Roman" panose="02020603050405020304" pitchFamily="18" charset="0"/>
            </a:endParaRPr>
          </a:p>
          <a:p>
            <a:r>
              <a:rPr lang="en-US" sz="2200" b="0" i="0" u="none" strike="noStrike" baseline="0" dirty="0">
                <a:solidFill>
                  <a:srgbClr val="000000"/>
                </a:solidFill>
                <a:latin typeface="Calibri" panose="020F0502020204030204" pitchFamily="34" charset="0"/>
              </a:rPr>
              <a:t> </a:t>
            </a:r>
            <a:endParaRPr lang="en-US" sz="2200" dirty="0">
              <a:solidFill>
                <a:srgbClr val="000000"/>
              </a:solidFill>
              <a:latin typeface="Times New Roman" panose="02020603050405020304" pitchFamily="18" charset="0"/>
              <a:cs typeface="Times New Roman" panose="02020603050405020304" pitchFamily="18" charset="0"/>
            </a:endParaRPr>
          </a:p>
          <a:p>
            <a:pPr algn="l"/>
            <a:endParaRPr lang="en-US" dirty="0">
              <a:solidFill>
                <a:srgbClr val="000000"/>
              </a:solidFill>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pic>
        <p:nvPicPr>
          <p:cNvPr id="6" name="Picture 5">
            <a:extLst>
              <a:ext uri="{FF2B5EF4-FFF2-40B4-BE49-F238E27FC236}">
                <a16:creationId xmlns:a16="http://schemas.microsoft.com/office/drawing/2014/main" id="{C1723AD1-6C2A-BF31-E9AE-21B76266F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620" y="2426484"/>
            <a:ext cx="1719919" cy="2521079"/>
          </a:xfrm>
          <a:prstGeom prst="rect">
            <a:avLst/>
          </a:prstGeom>
        </p:spPr>
      </p:pic>
      <p:pic>
        <p:nvPicPr>
          <p:cNvPr id="8" name="Picture 7">
            <a:extLst>
              <a:ext uri="{FF2B5EF4-FFF2-40B4-BE49-F238E27FC236}">
                <a16:creationId xmlns:a16="http://schemas.microsoft.com/office/drawing/2014/main" id="{A0C54964-BB3A-034F-F070-2B2D308277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379" y="2426484"/>
            <a:ext cx="1720938" cy="2521080"/>
          </a:xfrm>
          <a:prstGeom prst="rect">
            <a:avLst/>
          </a:prstGeom>
        </p:spPr>
      </p:pic>
      <p:pic>
        <p:nvPicPr>
          <p:cNvPr id="7" name="Picture 6">
            <a:extLst>
              <a:ext uri="{FF2B5EF4-FFF2-40B4-BE49-F238E27FC236}">
                <a16:creationId xmlns:a16="http://schemas.microsoft.com/office/drawing/2014/main" id="{9556C766-DB19-FAE5-0B9A-43BEEC8E4C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829" y="2507272"/>
            <a:ext cx="2359504" cy="2359504"/>
          </a:xfrm>
          <a:prstGeom prst="rect">
            <a:avLst/>
          </a:prstGeom>
        </p:spPr>
      </p:pic>
      <p:sp>
        <p:nvSpPr>
          <p:cNvPr id="9" name="TextBox 8">
            <a:extLst>
              <a:ext uri="{FF2B5EF4-FFF2-40B4-BE49-F238E27FC236}">
                <a16:creationId xmlns:a16="http://schemas.microsoft.com/office/drawing/2014/main" id="{B6786D60-BCDC-3A76-5FE7-19D91588136D}"/>
              </a:ext>
            </a:extLst>
          </p:cNvPr>
          <p:cNvSpPr txBox="1"/>
          <p:nvPr/>
        </p:nvSpPr>
        <p:spPr>
          <a:xfrm>
            <a:off x="318035" y="5613870"/>
            <a:ext cx="11555929" cy="1107996"/>
          </a:xfrm>
          <a:prstGeom prst="rect">
            <a:avLst/>
          </a:prstGeom>
          <a:noFill/>
        </p:spPr>
        <p:txBody>
          <a:bodyPr wrap="square">
            <a:spAutoFit/>
          </a:bodyPr>
          <a:lstStyle/>
          <a:p>
            <a:pPr algn="l"/>
            <a:r>
              <a:rPr lang="en-US" sz="2200" b="1" i="1" dirty="0">
                <a:solidFill>
                  <a:srgbClr val="000000"/>
                </a:solidFill>
                <a:latin typeface="Times New Roman" panose="02020603050405020304" pitchFamily="18" charset="0"/>
                <a:cs typeface="Times New Roman" panose="02020603050405020304" pitchFamily="18" charset="0"/>
              </a:rPr>
              <a:t>-I am all reading books, but make sure reading books isn’t replacing your Bible reading time.</a:t>
            </a:r>
          </a:p>
          <a:p>
            <a:pPr algn="l"/>
            <a:r>
              <a:rPr lang="en-US" sz="2200" b="1" i="1" dirty="0">
                <a:solidFill>
                  <a:srgbClr val="000000"/>
                </a:solidFill>
                <a:latin typeface="Times New Roman" panose="02020603050405020304" pitchFamily="18" charset="0"/>
                <a:cs typeface="Times New Roman" panose="02020603050405020304" pitchFamily="18" charset="0"/>
              </a:rPr>
              <a:t>-In American history, Pastors used to read 4 books a week to disciple their congregations on the issues of the day.</a:t>
            </a:r>
          </a:p>
        </p:txBody>
      </p:sp>
    </p:spTree>
    <p:extLst>
      <p:ext uri="{BB962C8B-B14F-4D97-AF65-F5344CB8AC3E}">
        <p14:creationId xmlns:p14="http://schemas.microsoft.com/office/powerpoint/2010/main" val="2991347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80209" y="1679391"/>
            <a:ext cx="11819823" cy="1655762"/>
          </a:xfrm>
        </p:spPr>
        <p:txBody>
          <a:bodyPr>
            <a:noAutofit/>
          </a:bodyPr>
          <a:lstStyle/>
          <a:p>
            <a:pPr algn="l"/>
            <a:r>
              <a:rPr lang="en-US" sz="2200" dirty="0">
                <a:latin typeface="Times New Roman" panose="02020603050405020304" pitchFamily="18" charset="0"/>
                <a:cs typeface="Times New Roman" panose="02020603050405020304" pitchFamily="18" charset="0"/>
              </a:rPr>
              <a:t>In order to grow in teaching what is good, we need to understand what is good!  </a:t>
            </a:r>
            <a:endParaRPr lang="en-US" sz="2200" dirty="0">
              <a:solidFill>
                <a:srgbClr val="000000"/>
              </a:solidFill>
              <a:latin typeface="Times New Roman" panose="02020603050405020304" pitchFamily="18" charset="0"/>
              <a:cs typeface="Times New Roman" panose="02020603050405020304" pitchFamily="18" charset="0"/>
            </a:endParaRPr>
          </a:p>
          <a:p>
            <a:pPr algn="l"/>
            <a:endParaRPr lang="en-US" sz="2200" b="0" i="0" dirty="0">
              <a:solidFill>
                <a:srgbClr val="000000"/>
              </a:solidFill>
              <a:effectLst/>
              <a:latin typeface="Times New Roman" panose="02020603050405020304" pitchFamily="18" charset="0"/>
              <a:cs typeface="Times New Roman" panose="02020603050405020304" pitchFamily="18" charset="0"/>
            </a:endParaRPr>
          </a:p>
          <a:p>
            <a:r>
              <a:rPr lang="en-US" sz="2200" b="0" i="0" u="none" strike="noStrike" baseline="0" dirty="0">
                <a:solidFill>
                  <a:srgbClr val="000000"/>
                </a:solidFill>
                <a:latin typeface="Calibri" panose="020F0502020204030204" pitchFamily="34" charset="0"/>
              </a:rPr>
              <a:t> </a:t>
            </a:r>
            <a:endParaRPr lang="en-US" sz="2200" dirty="0">
              <a:solidFill>
                <a:srgbClr val="000000"/>
              </a:solidFill>
              <a:latin typeface="Times New Roman" panose="02020603050405020304" pitchFamily="18" charset="0"/>
              <a:cs typeface="Times New Roman" panose="02020603050405020304" pitchFamily="18" charset="0"/>
            </a:endParaRPr>
          </a:p>
          <a:p>
            <a:pPr algn="l"/>
            <a:endParaRPr lang="en-US" dirty="0">
              <a:solidFill>
                <a:srgbClr val="000000"/>
              </a:solidFill>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pic>
        <p:nvPicPr>
          <p:cNvPr id="10" name="Picture 9">
            <a:extLst>
              <a:ext uri="{FF2B5EF4-FFF2-40B4-BE49-F238E27FC236}">
                <a16:creationId xmlns:a16="http://schemas.microsoft.com/office/drawing/2014/main" id="{9A24493B-1622-C6D5-F411-B5D6DCEC4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825" y="3949887"/>
            <a:ext cx="3782549" cy="653933"/>
          </a:xfrm>
          <a:prstGeom prst="rect">
            <a:avLst/>
          </a:prstGeom>
        </p:spPr>
      </p:pic>
      <p:pic>
        <p:nvPicPr>
          <p:cNvPr id="12" name="Picture 11">
            <a:extLst>
              <a:ext uri="{FF2B5EF4-FFF2-40B4-BE49-F238E27FC236}">
                <a16:creationId xmlns:a16="http://schemas.microsoft.com/office/drawing/2014/main" id="{C4B1AADF-5297-30A1-D77B-A5D05DF6C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034" y="2442189"/>
            <a:ext cx="2324219" cy="1361992"/>
          </a:xfrm>
          <a:prstGeom prst="rect">
            <a:avLst/>
          </a:prstGeom>
        </p:spPr>
      </p:pic>
      <p:pic>
        <p:nvPicPr>
          <p:cNvPr id="14" name="Picture 13">
            <a:extLst>
              <a:ext uri="{FF2B5EF4-FFF2-40B4-BE49-F238E27FC236}">
                <a16:creationId xmlns:a16="http://schemas.microsoft.com/office/drawing/2014/main" id="{5CAD3084-0712-7763-A815-8172495EC4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930" y="4047234"/>
            <a:ext cx="3631111" cy="562177"/>
          </a:xfrm>
          <a:prstGeom prst="rect">
            <a:avLst/>
          </a:prstGeom>
        </p:spPr>
      </p:pic>
      <p:pic>
        <p:nvPicPr>
          <p:cNvPr id="16" name="Picture 15">
            <a:extLst>
              <a:ext uri="{FF2B5EF4-FFF2-40B4-BE49-F238E27FC236}">
                <a16:creationId xmlns:a16="http://schemas.microsoft.com/office/drawing/2014/main" id="{5BF0C953-55DD-CFE7-E59D-F76D399377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4377" y="2267632"/>
            <a:ext cx="2912752" cy="2094926"/>
          </a:xfrm>
          <a:prstGeom prst="rect">
            <a:avLst/>
          </a:prstGeom>
        </p:spPr>
      </p:pic>
      <p:pic>
        <p:nvPicPr>
          <p:cNvPr id="18" name="Picture 17">
            <a:extLst>
              <a:ext uri="{FF2B5EF4-FFF2-40B4-BE49-F238E27FC236}">
                <a16:creationId xmlns:a16="http://schemas.microsoft.com/office/drawing/2014/main" id="{A50725E1-1A85-CC61-AA6C-0486EB67E1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5125" y="4586653"/>
            <a:ext cx="3680495" cy="462576"/>
          </a:xfrm>
          <a:prstGeom prst="rect">
            <a:avLst/>
          </a:prstGeom>
        </p:spPr>
      </p:pic>
      <p:pic>
        <p:nvPicPr>
          <p:cNvPr id="20" name="Picture 19">
            <a:extLst>
              <a:ext uri="{FF2B5EF4-FFF2-40B4-BE49-F238E27FC236}">
                <a16:creationId xmlns:a16="http://schemas.microsoft.com/office/drawing/2014/main" id="{4DA25D2D-93FC-3DA3-4033-1015196C2F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7296" y="2442189"/>
            <a:ext cx="2986826" cy="1361992"/>
          </a:xfrm>
          <a:prstGeom prst="rect">
            <a:avLst/>
          </a:prstGeom>
        </p:spPr>
      </p:pic>
    </p:spTree>
    <p:extLst>
      <p:ext uri="{BB962C8B-B14F-4D97-AF65-F5344CB8AC3E}">
        <p14:creationId xmlns:p14="http://schemas.microsoft.com/office/powerpoint/2010/main" val="363102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80209" y="1679391"/>
            <a:ext cx="11819823" cy="1655762"/>
          </a:xfrm>
        </p:spPr>
        <p:txBody>
          <a:bodyPr>
            <a:noAutofit/>
          </a:bodyPr>
          <a:lstStyle/>
          <a:p>
            <a:pPr algn="l"/>
            <a:r>
              <a:rPr lang="en-US" sz="2200" dirty="0">
                <a:latin typeface="Times New Roman" panose="02020603050405020304" pitchFamily="18" charset="0"/>
                <a:cs typeface="Times New Roman" panose="02020603050405020304" pitchFamily="18" charset="0"/>
              </a:rPr>
              <a:t>Titus 2:3-5 (NASB): </a:t>
            </a:r>
            <a:r>
              <a:rPr lang="en-US" sz="2200" b="1" i="0" baseline="30000" dirty="0">
                <a:solidFill>
                  <a:srgbClr val="000000"/>
                </a:solidFill>
                <a:effectLst/>
                <a:latin typeface="Times New Roman" panose="02020603050405020304" pitchFamily="18" charset="0"/>
                <a:cs typeface="Times New Roman" panose="02020603050405020304" pitchFamily="18" charset="0"/>
              </a:rPr>
              <a:t>3</a:t>
            </a:r>
            <a:r>
              <a:rPr lang="en-US" sz="2200" b="1" i="0" u="sng" baseline="3000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Older women likewise </a:t>
            </a:r>
            <a:r>
              <a:rPr lang="en-US" sz="2200" b="0" i="1" dirty="0">
                <a:solidFill>
                  <a:srgbClr val="000000"/>
                </a:solidFill>
                <a:effectLst/>
                <a:latin typeface="Times New Roman" panose="02020603050405020304" pitchFamily="18" charset="0"/>
                <a:cs typeface="Times New Roman" panose="02020603050405020304" pitchFamily="18" charset="0"/>
              </a:rPr>
              <a:t>are to be</a:t>
            </a:r>
            <a:r>
              <a:rPr lang="en-US" sz="2200" b="0" i="0" dirty="0">
                <a:solidFill>
                  <a:srgbClr val="000000"/>
                </a:solidFill>
                <a:effectLst/>
                <a:latin typeface="Times New Roman" panose="02020603050405020304" pitchFamily="18" charset="0"/>
                <a:cs typeface="Times New Roman" panose="02020603050405020304" pitchFamily="18" charset="0"/>
              </a:rPr>
              <a:t> reverent in their behavior, not malicious gossips nor enslaved to much wine, teaching what is good, </a:t>
            </a:r>
            <a:r>
              <a:rPr lang="en-US" sz="2200" b="1" i="0" baseline="30000" dirty="0">
                <a:solidFill>
                  <a:srgbClr val="000000"/>
                </a:solidFill>
                <a:effectLst/>
                <a:latin typeface="Times New Roman" panose="02020603050405020304" pitchFamily="18" charset="0"/>
                <a:cs typeface="Times New Roman" panose="02020603050405020304" pitchFamily="18" charset="0"/>
              </a:rPr>
              <a:t>4 </a:t>
            </a:r>
            <a:r>
              <a:rPr lang="en-US" sz="2200" b="0" i="0" dirty="0">
                <a:solidFill>
                  <a:srgbClr val="000000"/>
                </a:solidFill>
                <a:effectLst/>
                <a:highlight>
                  <a:srgbClr val="FFFF00"/>
                </a:highlight>
                <a:latin typeface="Times New Roman" panose="02020603050405020304" pitchFamily="18" charset="0"/>
                <a:cs typeface="Times New Roman" panose="02020603050405020304" pitchFamily="18" charset="0"/>
              </a:rPr>
              <a:t>so that they may </a:t>
            </a:r>
            <a:r>
              <a:rPr lang="en-US" sz="2200" b="0" i="0" baseline="30000" dirty="0">
                <a:solidFill>
                  <a:srgbClr val="000000"/>
                </a:solidFill>
                <a:effectLst/>
                <a:highlight>
                  <a:srgbClr val="FFFF00"/>
                </a:highlight>
                <a:latin typeface="Times New Roman" panose="02020603050405020304" pitchFamily="18" charset="0"/>
                <a:cs typeface="Times New Roman" panose="02020603050405020304" pitchFamily="18" charset="0"/>
              </a:rPr>
              <a:t>[</a:t>
            </a:r>
            <a:r>
              <a:rPr lang="en-US" sz="2200" b="0" i="0" baseline="30000" dirty="0">
                <a:solidFill>
                  <a:srgbClr val="4A4A4A"/>
                </a:solidFill>
                <a:effectLst/>
                <a:highlight>
                  <a:srgbClr val="FFFF00"/>
                </a:highlight>
                <a:latin typeface="Times New Roman" panose="02020603050405020304" pitchFamily="18" charset="0"/>
                <a:cs typeface="Times New Roman" panose="02020603050405020304" pitchFamily="18" charset="0"/>
                <a:hlinkClick r:id="rId2" tooltip="See footnote a"/>
              </a:rPr>
              <a:t>a</a:t>
            </a:r>
            <a:r>
              <a:rPr lang="en-US" sz="2200" b="0" i="0" baseline="30000" dirty="0">
                <a:solidFill>
                  <a:srgbClr val="000000"/>
                </a:solidFill>
                <a:effectLst/>
                <a:highlight>
                  <a:srgbClr val="FFFF00"/>
                </a:highlight>
                <a:latin typeface="Times New Roman" panose="02020603050405020304" pitchFamily="18" charset="0"/>
                <a:cs typeface="Times New Roman" panose="02020603050405020304" pitchFamily="18" charset="0"/>
              </a:rPr>
              <a:t>]</a:t>
            </a:r>
            <a:r>
              <a:rPr lang="en-US" sz="2200" b="0" i="0" dirty="0">
                <a:solidFill>
                  <a:srgbClr val="000000"/>
                </a:solidFill>
                <a:effectLst/>
                <a:highlight>
                  <a:srgbClr val="FFFF00"/>
                </a:highlight>
                <a:latin typeface="Times New Roman" panose="02020603050405020304" pitchFamily="18" charset="0"/>
                <a:cs typeface="Times New Roman" panose="02020603050405020304" pitchFamily="18" charset="0"/>
              </a:rPr>
              <a:t>encourage the young women to love their husbands</a:t>
            </a:r>
            <a:r>
              <a:rPr lang="en-US" sz="2200" b="0" i="0" dirty="0">
                <a:solidFill>
                  <a:srgbClr val="000000"/>
                </a:solidFill>
                <a:effectLst/>
                <a:latin typeface="Times New Roman" panose="02020603050405020304" pitchFamily="18" charset="0"/>
                <a:cs typeface="Times New Roman" panose="02020603050405020304" pitchFamily="18" charset="0"/>
              </a:rPr>
              <a:t>, to love their children, </a:t>
            </a:r>
            <a:r>
              <a:rPr lang="en-US" sz="2200" b="1" i="0" baseline="30000" dirty="0">
                <a:solidFill>
                  <a:srgbClr val="000000"/>
                </a:solidFill>
                <a:effectLst/>
                <a:latin typeface="Times New Roman" panose="02020603050405020304" pitchFamily="18" charset="0"/>
                <a:cs typeface="Times New Roman" panose="02020603050405020304" pitchFamily="18" charset="0"/>
              </a:rPr>
              <a:t>5 </a:t>
            </a:r>
            <a:r>
              <a:rPr lang="en-US" sz="2200" b="0" i="1" dirty="0">
                <a:solidFill>
                  <a:srgbClr val="000000"/>
                </a:solidFill>
                <a:effectLst/>
                <a:latin typeface="Times New Roman" panose="02020603050405020304" pitchFamily="18" charset="0"/>
                <a:cs typeface="Times New Roman" panose="02020603050405020304" pitchFamily="18" charset="0"/>
              </a:rPr>
              <a:t>to be</a:t>
            </a:r>
            <a:r>
              <a:rPr lang="en-US" sz="2200" b="0" i="0" dirty="0">
                <a:solidFill>
                  <a:srgbClr val="000000"/>
                </a:solidFill>
                <a:effectLst/>
                <a:latin typeface="Times New Roman" panose="02020603050405020304" pitchFamily="18" charset="0"/>
                <a:cs typeface="Times New Roman" panose="02020603050405020304" pitchFamily="18" charset="0"/>
              </a:rPr>
              <a:t> sensible, pure, workers at home, kind, being subject to their own husbands, so that the word of God will not be dishonored</a:t>
            </a:r>
            <a:r>
              <a:rPr lang="en-US" sz="2200" dirty="0">
                <a:solidFill>
                  <a:srgbClr val="000000"/>
                </a:solidFill>
                <a:latin typeface="Times New Roman" panose="02020603050405020304" pitchFamily="18" charset="0"/>
                <a:cs typeface="Times New Roman" panose="02020603050405020304" pitchFamily="18" charset="0"/>
              </a:rPr>
              <a:t>.</a:t>
            </a:r>
          </a:p>
          <a:p>
            <a:pPr algn="l"/>
            <a:endParaRPr lang="en-US" sz="2200" b="0" i="0" dirty="0">
              <a:solidFill>
                <a:srgbClr val="000000"/>
              </a:solidFill>
              <a:effectLst/>
              <a:latin typeface="Times New Roman" panose="02020603050405020304" pitchFamily="18" charset="0"/>
              <a:cs typeface="Times New Roman" panose="02020603050405020304" pitchFamily="18" charset="0"/>
            </a:endParaRPr>
          </a:p>
          <a:p>
            <a:pPr algn="l"/>
            <a:r>
              <a:rPr lang="en-US" sz="2200"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a:t>
            </a:r>
          </a:p>
          <a:p>
            <a:pPr algn="l"/>
            <a:r>
              <a:rPr lang="en-US" sz="2200" dirty="0">
                <a:solidFill>
                  <a:srgbClr val="000000"/>
                </a:solidFill>
                <a:latin typeface="Times New Roman" panose="02020603050405020304" pitchFamily="18" charset="0"/>
                <a:cs typeface="Times New Roman" panose="02020603050405020304" pitchFamily="18" charset="0"/>
              </a:rPr>
              <a:t>-I would like perspective from a married woman on this</a:t>
            </a:r>
          </a:p>
          <a:p>
            <a:pPr algn="l"/>
            <a:r>
              <a:rPr lang="en-US" sz="2200" b="0" i="0" u="none" strike="noStrike" baseline="0" dirty="0">
                <a:solidFill>
                  <a:srgbClr val="000000"/>
                </a:solidFill>
                <a:latin typeface="Times New Roman" panose="02020603050405020304" pitchFamily="18" charset="0"/>
                <a:cs typeface="Times New Roman" panose="02020603050405020304" pitchFamily="18" charset="0"/>
              </a:rPr>
              <a:t>-what do </a:t>
            </a:r>
            <a:r>
              <a:rPr lang="en-US" sz="2200" dirty="0">
                <a:solidFill>
                  <a:srgbClr val="000000"/>
                </a:solidFill>
                <a:latin typeface="Times New Roman" panose="02020603050405020304" pitchFamily="18" charset="0"/>
                <a:cs typeface="Times New Roman" panose="02020603050405020304" pitchFamily="18" charset="0"/>
              </a:rPr>
              <a:t>if I am single?</a:t>
            </a:r>
          </a:p>
          <a:p>
            <a:pPr algn="l"/>
            <a:r>
              <a:rPr lang="en-US" sz="2200" b="0" i="0" u="none" strike="noStrike" baseline="0" dirty="0">
                <a:solidFill>
                  <a:srgbClr val="000000"/>
                </a:solidFill>
                <a:latin typeface="Times New Roman" panose="02020603050405020304" pitchFamily="18" charset="0"/>
                <a:cs typeface="Times New Roman" panose="02020603050405020304" pitchFamily="18" charset="0"/>
              </a:rPr>
              <a:t>	-Song of Solomon 2:7b “That you will not disturb or awaken my love until she pleases.”</a:t>
            </a:r>
            <a:br>
              <a:rPr lang="en-US" sz="2200" b="0" i="0" u="none" strike="noStrike" baseline="0" dirty="0">
                <a:solidFill>
                  <a:srgbClr val="000000"/>
                </a:solidFill>
                <a:latin typeface="Times New Roman" panose="02020603050405020304" pitchFamily="18" charset="0"/>
                <a:cs typeface="Times New Roman" panose="02020603050405020304" pitchFamily="18" charset="0"/>
              </a:rPr>
            </a:br>
            <a:r>
              <a:rPr lang="en-US" sz="2200" b="0" i="0" u="none" strike="noStrike" baseline="0" dirty="0">
                <a:solidFill>
                  <a:srgbClr val="000000"/>
                </a:solidFill>
                <a:latin typeface="Times New Roman" panose="02020603050405020304" pitchFamily="18" charset="0"/>
                <a:cs typeface="Times New Roman" panose="02020603050405020304" pitchFamily="18" charset="0"/>
              </a:rPr>
              <a:t>	-Godly courtship</a:t>
            </a:r>
          </a:p>
          <a:p>
            <a:pPr algn="l"/>
            <a:r>
              <a:rPr lang="en-US" sz="2200" dirty="0">
                <a:solidFill>
                  <a:srgbClr val="000000"/>
                </a:solidFill>
                <a:latin typeface="Times New Roman" panose="02020603050405020304" pitchFamily="18" charset="0"/>
                <a:cs typeface="Times New Roman" panose="02020603050405020304" pitchFamily="18" charset="0"/>
              </a:rPr>
              <a:t>-boundaries with men – whether married or single</a:t>
            </a:r>
          </a:p>
          <a:p>
            <a:pPr algn="l"/>
            <a:r>
              <a:rPr lang="en-US" sz="2200" b="0" i="0" u="none" strike="noStrike" baseline="0" dirty="0">
                <a:solidFill>
                  <a:srgbClr val="000000"/>
                </a:solidFill>
                <a:latin typeface="Times New Roman" panose="02020603050405020304" pitchFamily="18" charset="0"/>
                <a:cs typeface="Times New Roman" panose="02020603050405020304" pitchFamily="18" charset="0"/>
              </a:rPr>
              <a:t>	-Read Proverbs 5 and 7 – which woman will you </a:t>
            </a:r>
            <a:r>
              <a:rPr lang="en-US" sz="2200" dirty="0">
                <a:solidFill>
                  <a:srgbClr val="000000"/>
                </a:solidFill>
                <a:latin typeface="Times New Roman" panose="02020603050405020304" pitchFamily="18" charset="0"/>
                <a:cs typeface="Times New Roman" panose="02020603050405020304" pitchFamily="18" charset="0"/>
              </a:rPr>
              <a:t>be?</a:t>
            </a:r>
          </a:p>
          <a:p>
            <a:pPr algn="l"/>
            <a:r>
              <a:rPr lang="en-US" sz="2200" dirty="0">
                <a:solidFill>
                  <a:srgbClr val="000000"/>
                </a:solidFill>
                <a:latin typeface="Times New Roman" panose="02020603050405020304" pitchFamily="18" charset="0"/>
                <a:cs typeface="Times New Roman" panose="02020603050405020304" pitchFamily="18" charset="0"/>
              </a:rPr>
              <a:t>	-Using your sexuality for one man – your husband!</a:t>
            </a:r>
          </a:p>
          <a:p>
            <a:pPr algn="l"/>
            <a:endParaRPr lang="en-US" dirty="0">
              <a:solidFill>
                <a:srgbClr val="000000"/>
              </a:solidFill>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1341911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80209" y="1679391"/>
            <a:ext cx="11819823" cy="1655762"/>
          </a:xfrm>
        </p:spPr>
        <p:txBody>
          <a:bodyPr>
            <a:noAutofit/>
          </a:bodyPr>
          <a:lstStyle/>
          <a:p>
            <a:pPr algn="l"/>
            <a:r>
              <a:rPr lang="en-US" sz="2200" dirty="0">
                <a:latin typeface="Times New Roman" panose="02020603050405020304" pitchFamily="18" charset="0"/>
                <a:cs typeface="Times New Roman" panose="02020603050405020304" pitchFamily="18" charset="0"/>
              </a:rPr>
              <a:t>Titus 2:3-5 (NASB): </a:t>
            </a:r>
            <a:r>
              <a:rPr lang="en-US" sz="2200" b="1" i="0" baseline="30000" dirty="0">
                <a:solidFill>
                  <a:srgbClr val="000000"/>
                </a:solidFill>
                <a:effectLst/>
                <a:latin typeface="Times New Roman" panose="02020603050405020304" pitchFamily="18" charset="0"/>
                <a:cs typeface="Times New Roman" panose="02020603050405020304" pitchFamily="18" charset="0"/>
              </a:rPr>
              <a:t>3</a:t>
            </a:r>
            <a:r>
              <a:rPr lang="en-US" sz="2200" b="1" i="0" u="sng" baseline="3000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Older women likewise </a:t>
            </a:r>
            <a:r>
              <a:rPr lang="en-US" sz="2200" b="0" i="1" dirty="0">
                <a:solidFill>
                  <a:srgbClr val="000000"/>
                </a:solidFill>
                <a:effectLst/>
                <a:latin typeface="Times New Roman" panose="02020603050405020304" pitchFamily="18" charset="0"/>
                <a:cs typeface="Times New Roman" panose="02020603050405020304" pitchFamily="18" charset="0"/>
              </a:rPr>
              <a:t>are to be</a:t>
            </a:r>
            <a:r>
              <a:rPr lang="en-US" sz="2200" b="0" i="0" dirty="0">
                <a:solidFill>
                  <a:srgbClr val="000000"/>
                </a:solidFill>
                <a:effectLst/>
                <a:latin typeface="Times New Roman" panose="02020603050405020304" pitchFamily="18" charset="0"/>
                <a:cs typeface="Times New Roman" panose="02020603050405020304" pitchFamily="18" charset="0"/>
              </a:rPr>
              <a:t> reverent in their behavior, not malicious gossips nor enslaved to much wine, teaching what is good, </a:t>
            </a:r>
            <a:r>
              <a:rPr lang="en-US" sz="2200" b="1" i="0" baseline="30000" dirty="0">
                <a:solidFill>
                  <a:srgbClr val="000000"/>
                </a:solidFill>
                <a:effectLst/>
                <a:latin typeface="Times New Roman" panose="02020603050405020304" pitchFamily="18" charset="0"/>
                <a:cs typeface="Times New Roman" panose="02020603050405020304" pitchFamily="18" charset="0"/>
              </a:rPr>
              <a:t>4 </a:t>
            </a:r>
            <a:r>
              <a:rPr lang="en-US" sz="2200" b="0" i="0" dirty="0">
                <a:solidFill>
                  <a:srgbClr val="000000"/>
                </a:solidFill>
                <a:effectLst/>
                <a:latin typeface="Times New Roman" panose="02020603050405020304" pitchFamily="18" charset="0"/>
                <a:cs typeface="Times New Roman" panose="02020603050405020304" pitchFamily="18" charset="0"/>
              </a:rPr>
              <a:t>so that they may </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a:t>
            </a:r>
            <a:r>
              <a:rPr lang="en-US" sz="2200" b="0" i="0" dirty="0">
                <a:solidFill>
                  <a:srgbClr val="000000"/>
                </a:solidFill>
                <a:effectLst/>
                <a:highlight>
                  <a:srgbClr val="FFFF00"/>
                </a:highlight>
                <a:latin typeface="Times New Roman" panose="02020603050405020304" pitchFamily="18" charset="0"/>
                <a:cs typeface="Times New Roman" panose="02020603050405020304" pitchFamily="18" charset="0"/>
              </a:rPr>
              <a:t>to love their children, </a:t>
            </a:r>
            <a:r>
              <a:rPr lang="en-US" sz="2200" b="1" i="0" baseline="30000" dirty="0">
                <a:solidFill>
                  <a:srgbClr val="000000"/>
                </a:solidFill>
                <a:effectLst/>
                <a:latin typeface="Times New Roman" panose="02020603050405020304" pitchFamily="18" charset="0"/>
                <a:cs typeface="Times New Roman" panose="02020603050405020304" pitchFamily="18" charset="0"/>
              </a:rPr>
              <a:t>5 </a:t>
            </a:r>
            <a:r>
              <a:rPr lang="en-US" sz="2200" b="0" i="1" dirty="0">
                <a:solidFill>
                  <a:srgbClr val="000000"/>
                </a:solidFill>
                <a:effectLst/>
                <a:latin typeface="Times New Roman" panose="02020603050405020304" pitchFamily="18" charset="0"/>
                <a:cs typeface="Times New Roman" panose="02020603050405020304" pitchFamily="18" charset="0"/>
              </a:rPr>
              <a:t>to be</a:t>
            </a:r>
            <a:r>
              <a:rPr lang="en-US" sz="2200" b="0" i="0" dirty="0">
                <a:solidFill>
                  <a:srgbClr val="000000"/>
                </a:solidFill>
                <a:effectLst/>
                <a:latin typeface="Times New Roman" panose="02020603050405020304" pitchFamily="18" charset="0"/>
                <a:cs typeface="Times New Roman" panose="02020603050405020304" pitchFamily="18" charset="0"/>
              </a:rPr>
              <a:t> sensible, pure, workers at home, kind, being subject to their own husbands, so that the word of God will not be dishonored</a:t>
            </a:r>
            <a:r>
              <a:rPr lang="en-US" sz="2200" dirty="0">
                <a:solidFill>
                  <a:srgbClr val="000000"/>
                </a:solidFill>
                <a:latin typeface="Times New Roman" panose="02020603050405020304" pitchFamily="18" charset="0"/>
                <a:cs typeface="Times New Roman" panose="02020603050405020304" pitchFamily="18" charset="0"/>
              </a:rPr>
              <a:t>.</a:t>
            </a:r>
          </a:p>
          <a:p>
            <a:pPr algn="l"/>
            <a:endParaRPr lang="en-US" sz="2200" b="0" i="0" dirty="0">
              <a:solidFill>
                <a:srgbClr val="000000"/>
              </a:solidFill>
              <a:effectLst/>
              <a:latin typeface="Times New Roman" panose="02020603050405020304" pitchFamily="18" charset="0"/>
              <a:cs typeface="Times New Roman" panose="02020603050405020304" pitchFamily="18" charset="0"/>
            </a:endParaRPr>
          </a:p>
          <a:p>
            <a:pPr algn="l"/>
            <a:r>
              <a:rPr lang="en-US" sz="2200" b="0" i="0" dirty="0">
                <a:solidFill>
                  <a:srgbClr val="000000"/>
                </a:solidFill>
                <a:effectLst/>
                <a:latin typeface="Times New Roman" panose="02020603050405020304" pitchFamily="18" charset="0"/>
                <a:cs typeface="Times New Roman" panose="02020603050405020304" pitchFamily="18" charset="0"/>
              </a:rPr>
              <a:t>“to love their children ”</a:t>
            </a:r>
          </a:p>
          <a:p>
            <a:pPr algn="l"/>
            <a:r>
              <a:rPr lang="en-US" sz="2200" dirty="0">
                <a:solidFill>
                  <a:srgbClr val="000000"/>
                </a:solidFill>
                <a:latin typeface="Times New Roman" panose="02020603050405020304" pitchFamily="18" charset="0"/>
                <a:cs typeface="Times New Roman" panose="02020603050405020304" pitchFamily="18" charset="0"/>
              </a:rPr>
              <a:t>-I would like perspective from a married woman on this</a:t>
            </a:r>
          </a:p>
          <a:p>
            <a:pPr algn="l"/>
            <a:r>
              <a:rPr lang="en-US" sz="2200" b="0" i="0" u="none" strike="noStrike" baseline="0" dirty="0">
                <a:solidFill>
                  <a:srgbClr val="000000"/>
                </a:solidFill>
                <a:latin typeface="Times New Roman" panose="02020603050405020304" pitchFamily="18" charset="0"/>
                <a:cs typeface="Times New Roman" panose="02020603050405020304" pitchFamily="18" charset="0"/>
              </a:rPr>
              <a:t>-what if I don’t have children?  What if I desire children?</a:t>
            </a:r>
          </a:p>
          <a:p>
            <a:pPr algn="l"/>
            <a:r>
              <a:rPr lang="en-US" sz="2200" dirty="0">
                <a:solidFill>
                  <a:srgbClr val="000000"/>
                </a:solidFill>
                <a:latin typeface="Times New Roman" panose="02020603050405020304" pitchFamily="18" charset="0"/>
                <a:cs typeface="Times New Roman" panose="02020603050405020304" pitchFamily="18" charset="0"/>
              </a:rPr>
              <a:t>	God has told us to multiply and fill the earth – do you have spiritual children? </a:t>
            </a:r>
          </a:p>
          <a:p>
            <a:pPr algn="l"/>
            <a:r>
              <a:rPr lang="en-US" sz="2200" dirty="0">
                <a:solidFill>
                  <a:srgbClr val="000000"/>
                </a:solidFill>
                <a:latin typeface="Times New Roman" panose="02020603050405020304" pitchFamily="18" charset="0"/>
                <a:cs typeface="Times New Roman" panose="02020603050405020304" pitchFamily="18" charset="0"/>
              </a:rPr>
              <a:t>		Nieces or nephews?</a:t>
            </a:r>
          </a:p>
          <a:p>
            <a:pPr algn="l"/>
            <a:r>
              <a:rPr lang="en-US" sz="2200" dirty="0">
                <a:solidFill>
                  <a:srgbClr val="000000"/>
                </a:solidFill>
                <a:latin typeface="Times New Roman" panose="02020603050405020304" pitchFamily="18" charset="0"/>
                <a:cs typeface="Times New Roman" panose="02020603050405020304" pitchFamily="18" charset="0"/>
              </a:rPr>
              <a:t>-What if I am scared to have children?</a:t>
            </a:r>
          </a:p>
          <a:p>
            <a:pPr algn="l"/>
            <a:r>
              <a:rPr lang="en-US" sz="2200" dirty="0">
                <a:solidFill>
                  <a:srgbClr val="000000"/>
                </a:solidFill>
                <a:latin typeface="Times New Roman" panose="02020603050405020304" pitchFamily="18" charset="0"/>
                <a:cs typeface="Times New Roman" panose="02020603050405020304" pitchFamily="18" charset="0"/>
              </a:rPr>
              <a:t>-What if my child is LGBTQ?  Should I go to my child’s wedding if they are gay?</a:t>
            </a:r>
          </a:p>
          <a:p>
            <a:pPr algn="l"/>
            <a:endParaRPr lang="en-US" dirty="0">
              <a:solidFill>
                <a:srgbClr val="000000"/>
              </a:solidFill>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2539233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80209" y="1679391"/>
            <a:ext cx="11819823" cy="1655762"/>
          </a:xfrm>
        </p:spPr>
        <p:txBody>
          <a:bodyPr>
            <a:noAutofit/>
          </a:bodyPr>
          <a:lstStyle/>
          <a:p>
            <a:pPr algn="l"/>
            <a:r>
              <a:rPr lang="en-US" sz="2200" dirty="0">
                <a:latin typeface="Times New Roman" panose="02020603050405020304" pitchFamily="18" charset="0"/>
                <a:cs typeface="Times New Roman" panose="02020603050405020304" pitchFamily="18" charset="0"/>
              </a:rPr>
              <a:t>How can we grow in loving our husbands and our children (regardless of their age)?</a:t>
            </a:r>
            <a:endParaRPr lang="en-US" sz="2200" dirty="0">
              <a:solidFill>
                <a:srgbClr val="000000"/>
              </a:solidFill>
              <a:latin typeface="Times New Roman" panose="02020603050405020304" pitchFamily="18" charset="0"/>
              <a:cs typeface="Times New Roman" panose="02020603050405020304" pitchFamily="18" charset="0"/>
            </a:endParaRPr>
          </a:p>
          <a:p>
            <a:pPr algn="l"/>
            <a:endParaRPr lang="en-US" sz="2200" b="0" i="0" dirty="0">
              <a:solidFill>
                <a:srgbClr val="000000"/>
              </a:solidFill>
              <a:effectLst/>
              <a:latin typeface="Times New Roman" panose="02020603050405020304" pitchFamily="18" charset="0"/>
              <a:cs typeface="Times New Roman" panose="02020603050405020304" pitchFamily="18" charset="0"/>
            </a:endParaRPr>
          </a:p>
          <a:p>
            <a:r>
              <a:rPr lang="en-US" sz="2200" b="0" i="0" u="none" strike="noStrike" baseline="0" dirty="0">
                <a:solidFill>
                  <a:srgbClr val="000000"/>
                </a:solidFill>
                <a:latin typeface="Calibri" panose="020F0502020204030204" pitchFamily="34" charset="0"/>
              </a:rPr>
              <a:t> </a:t>
            </a:r>
            <a:endParaRPr lang="en-US" sz="2200" dirty="0">
              <a:solidFill>
                <a:srgbClr val="000000"/>
              </a:solidFill>
              <a:latin typeface="Times New Roman" panose="02020603050405020304" pitchFamily="18" charset="0"/>
              <a:cs typeface="Times New Roman" panose="02020603050405020304" pitchFamily="18" charset="0"/>
            </a:endParaRPr>
          </a:p>
          <a:p>
            <a:pPr algn="l"/>
            <a:endParaRPr lang="en-US" dirty="0">
              <a:solidFill>
                <a:srgbClr val="000000"/>
              </a:solidFill>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
        <p:nvSpPr>
          <p:cNvPr id="9" name="TextBox 8">
            <a:extLst>
              <a:ext uri="{FF2B5EF4-FFF2-40B4-BE49-F238E27FC236}">
                <a16:creationId xmlns:a16="http://schemas.microsoft.com/office/drawing/2014/main" id="{B6786D60-BCDC-3A76-5FE7-19D91588136D}"/>
              </a:ext>
            </a:extLst>
          </p:cNvPr>
          <p:cNvSpPr txBox="1"/>
          <p:nvPr/>
        </p:nvSpPr>
        <p:spPr>
          <a:xfrm>
            <a:off x="318035" y="5613870"/>
            <a:ext cx="11555929" cy="430887"/>
          </a:xfrm>
          <a:prstGeom prst="rect">
            <a:avLst/>
          </a:prstGeom>
          <a:noFill/>
        </p:spPr>
        <p:txBody>
          <a:bodyPr wrap="square">
            <a:spAutoFit/>
          </a:bodyPr>
          <a:lstStyle/>
          <a:p>
            <a:pPr algn="l"/>
            <a:r>
              <a:rPr lang="en-US" sz="2200" b="1" i="1" dirty="0">
                <a:solidFill>
                  <a:srgbClr val="000000"/>
                </a:solidFill>
                <a:latin typeface="Times New Roman" panose="02020603050405020304" pitchFamily="18" charset="0"/>
                <a:cs typeface="Times New Roman" panose="02020603050405020304" pitchFamily="18" charset="0"/>
              </a:rPr>
              <a:t> </a:t>
            </a:r>
          </a:p>
        </p:txBody>
      </p:sp>
      <p:pic>
        <p:nvPicPr>
          <p:cNvPr id="10" name="Picture 9">
            <a:extLst>
              <a:ext uri="{FF2B5EF4-FFF2-40B4-BE49-F238E27FC236}">
                <a16:creationId xmlns:a16="http://schemas.microsoft.com/office/drawing/2014/main" id="{8061FB30-3206-3441-0201-070499180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170" y="2451928"/>
            <a:ext cx="2245975" cy="3277461"/>
          </a:xfrm>
          <a:prstGeom prst="rect">
            <a:avLst/>
          </a:prstGeom>
        </p:spPr>
      </p:pic>
      <p:pic>
        <p:nvPicPr>
          <p:cNvPr id="12" name="Picture 11">
            <a:extLst>
              <a:ext uri="{FF2B5EF4-FFF2-40B4-BE49-F238E27FC236}">
                <a16:creationId xmlns:a16="http://schemas.microsoft.com/office/drawing/2014/main" id="{EEB03DEB-8EFD-62FB-B1BE-7D48D7287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748" y="2507272"/>
            <a:ext cx="2104805" cy="3166774"/>
          </a:xfrm>
          <a:prstGeom prst="rect">
            <a:avLst/>
          </a:prstGeom>
        </p:spPr>
      </p:pic>
      <p:pic>
        <p:nvPicPr>
          <p:cNvPr id="14" name="Picture 13">
            <a:extLst>
              <a:ext uri="{FF2B5EF4-FFF2-40B4-BE49-F238E27FC236}">
                <a16:creationId xmlns:a16="http://schemas.microsoft.com/office/drawing/2014/main" id="{C5096904-6AB7-BCC5-6584-7C90CA48FE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2846" y="2540935"/>
            <a:ext cx="2268708" cy="994614"/>
          </a:xfrm>
          <a:prstGeom prst="rect">
            <a:avLst/>
          </a:prstGeom>
        </p:spPr>
      </p:pic>
      <p:pic>
        <p:nvPicPr>
          <p:cNvPr id="16" name="Picture 15">
            <a:extLst>
              <a:ext uri="{FF2B5EF4-FFF2-40B4-BE49-F238E27FC236}">
                <a16:creationId xmlns:a16="http://schemas.microsoft.com/office/drawing/2014/main" id="{C59B3B69-0C91-6526-5821-05E15CFFC6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2383" y="3871194"/>
            <a:ext cx="4464750" cy="703803"/>
          </a:xfrm>
          <a:prstGeom prst="rect">
            <a:avLst/>
          </a:prstGeom>
        </p:spPr>
      </p:pic>
    </p:spTree>
    <p:extLst>
      <p:ext uri="{BB962C8B-B14F-4D97-AF65-F5344CB8AC3E}">
        <p14:creationId xmlns:p14="http://schemas.microsoft.com/office/powerpoint/2010/main" val="587994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80209" y="1679391"/>
            <a:ext cx="11819823" cy="1655762"/>
          </a:xfrm>
        </p:spPr>
        <p:txBody>
          <a:bodyPr>
            <a:noAutofit/>
          </a:bodyPr>
          <a:lstStyle/>
          <a:p>
            <a:pPr algn="l"/>
            <a:r>
              <a:rPr lang="en-US" sz="2200" dirty="0">
                <a:latin typeface="Times New Roman" panose="02020603050405020304" pitchFamily="18" charset="0"/>
                <a:cs typeface="Times New Roman" panose="02020603050405020304" pitchFamily="18" charset="0"/>
              </a:rPr>
              <a:t>Sexual discipleship should be key focal point for all! </a:t>
            </a:r>
            <a:endParaRPr lang="en-US" sz="2200" dirty="0">
              <a:solidFill>
                <a:srgbClr val="000000"/>
              </a:solidFill>
              <a:latin typeface="Times New Roman" panose="02020603050405020304" pitchFamily="18" charset="0"/>
              <a:cs typeface="Times New Roman" panose="02020603050405020304" pitchFamily="18" charset="0"/>
            </a:endParaRPr>
          </a:p>
          <a:p>
            <a:pPr algn="l"/>
            <a:endParaRPr lang="en-US" sz="2200" b="0" i="0" dirty="0">
              <a:solidFill>
                <a:srgbClr val="000000"/>
              </a:solidFill>
              <a:effectLst/>
              <a:latin typeface="Times New Roman" panose="02020603050405020304" pitchFamily="18" charset="0"/>
              <a:cs typeface="Times New Roman" panose="02020603050405020304" pitchFamily="18" charset="0"/>
            </a:endParaRPr>
          </a:p>
          <a:p>
            <a:r>
              <a:rPr lang="en-US" sz="2200" b="0" i="0" u="none" strike="noStrike" baseline="0" dirty="0">
                <a:solidFill>
                  <a:srgbClr val="000000"/>
                </a:solidFill>
                <a:latin typeface="Calibri" panose="020F0502020204030204" pitchFamily="34" charset="0"/>
              </a:rPr>
              <a:t> </a:t>
            </a:r>
            <a:endParaRPr lang="en-US" sz="2200" dirty="0">
              <a:solidFill>
                <a:srgbClr val="000000"/>
              </a:solidFill>
              <a:latin typeface="Times New Roman" panose="02020603050405020304" pitchFamily="18" charset="0"/>
              <a:cs typeface="Times New Roman" panose="02020603050405020304" pitchFamily="18" charset="0"/>
            </a:endParaRPr>
          </a:p>
          <a:p>
            <a:pPr algn="l"/>
            <a:endParaRPr lang="en-US" dirty="0">
              <a:solidFill>
                <a:srgbClr val="000000"/>
              </a:solidFill>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
        <p:nvSpPr>
          <p:cNvPr id="9" name="TextBox 8">
            <a:extLst>
              <a:ext uri="{FF2B5EF4-FFF2-40B4-BE49-F238E27FC236}">
                <a16:creationId xmlns:a16="http://schemas.microsoft.com/office/drawing/2014/main" id="{B6786D60-BCDC-3A76-5FE7-19D91588136D}"/>
              </a:ext>
            </a:extLst>
          </p:cNvPr>
          <p:cNvSpPr txBox="1"/>
          <p:nvPr/>
        </p:nvSpPr>
        <p:spPr>
          <a:xfrm>
            <a:off x="318035" y="5613870"/>
            <a:ext cx="11555929" cy="430887"/>
          </a:xfrm>
          <a:prstGeom prst="rect">
            <a:avLst/>
          </a:prstGeom>
          <a:noFill/>
        </p:spPr>
        <p:txBody>
          <a:bodyPr wrap="square">
            <a:spAutoFit/>
          </a:bodyPr>
          <a:lstStyle/>
          <a:p>
            <a:pPr algn="l"/>
            <a:r>
              <a:rPr lang="en-US" sz="2200" b="1" i="1" dirty="0">
                <a:solidFill>
                  <a:srgbClr val="000000"/>
                </a:solidFill>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7E3E6A78-B08D-02FB-86E5-48AA6DD66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089" y="2241002"/>
            <a:ext cx="1854295" cy="2825895"/>
          </a:xfrm>
          <a:prstGeom prst="rect">
            <a:avLst/>
          </a:prstGeom>
        </p:spPr>
      </p:pic>
      <p:pic>
        <p:nvPicPr>
          <p:cNvPr id="8" name="Picture 7">
            <a:extLst>
              <a:ext uri="{FF2B5EF4-FFF2-40B4-BE49-F238E27FC236}">
                <a16:creationId xmlns:a16="http://schemas.microsoft.com/office/drawing/2014/main" id="{F4213C32-BA6B-6208-0C3D-69A3A624D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464" y="2165485"/>
            <a:ext cx="2043662" cy="2846529"/>
          </a:xfrm>
          <a:prstGeom prst="rect">
            <a:avLst/>
          </a:prstGeom>
        </p:spPr>
      </p:pic>
      <p:pic>
        <p:nvPicPr>
          <p:cNvPr id="7" name="Picture 6">
            <a:extLst>
              <a:ext uri="{FF2B5EF4-FFF2-40B4-BE49-F238E27FC236}">
                <a16:creationId xmlns:a16="http://schemas.microsoft.com/office/drawing/2014/main" id="{C7C590D0-F3F7-5F52-6DBD-AECE3FCB8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8247" y="2165485"/>
            <a:ext cx="1776664" cy="2740127"/>
          </a:xfrm>
          <a:prstGeom prst="rect">
            <a:avLst/>
          </a:prstGeom>
        </p:spPr>
      </p:pic>
    </p:spTree>
    <p:extLst>
      <p:ext uri="{BB962C8B-B14F-4D97-AF65-F5344CB8AC3E}">
        <p14:creationId xmlns:p14="http://schemas.microsoft.com/office/powerpoint/2010/main" val="2680105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80209" y="1679391"/>
            <a:ext cx="11819823" cy="1655762"/>
          </a:xfrm>
        </p:spPr>
        <p:txBody>
          <a:bodyPr>
            <a:noAutofit/>
          </a:bodyPr>
          <a:lstStyle/>
          <a:p>
            <a:pPr algn="l"/>
            <a:r>
              <a:rPr lang="en-US" sz="2200" dirty="0">
                <a:latin typeface="Times New Roman" panose="02020603050405020304" pitchFamily="18" charset="0"/>
                <a:cs typeface="Times New Roman" panose="02020603050405020304" pitchFamily="18" charset="0"/>
              </a:rPr>
              <a:t>Titus 2:3-5 (NASB): </a:t>
            </a:r>
            <a:r>
              <a:rPr lang="en-US" sz="2200" b="1" i="0" baseline="30000" dirty="0">
                <a:solidFill>
                  <a:srgbClr val="000000"/>
                </a:solidFill>
                <a:effectLst/>
                <a:latin typeface="Times New Roman" panose="02020603050405020304" pitchFamily="18" charset="0"/>
                <a:cs typeface="Times New Roman" panose="02020603050405020304" pitchFamily="18" charset="0"/>
              </a:rPr>
              <a:t>3</a:t>
            </a:r>
            <a:r>
              <a:rPr lang="en-US" sz="2200" b="1" i="0" u="sng" baseline="3000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Older women likewise </a:t>
            </a:r>
            <a:r>
              <a:rPr lang="en-US" sz="2200" b="0" i="1" dirty="0">
                <a:solidFill>
                  <a:srgbClr val="000000"/>
                </a:solidFill>
                <a:effectLst/>
                <a:latin typeface="Times New Roman" panose="02020603050405020304" pitchFamily="18" charset="0"/>
                <a:cs typeface="Times New Roman" panose="02020603050405020304" pitchFamily="18" charset="0"/>
              </a:rPr>
              <a:t>are to be</a:t>
            </a:r>
            <a:r>
              <a:rPr lang="en-US" sz="2200" b="0" i="0" dirty="0">
                <a:solidFill>
                  <a:srgbClr val="000000"/>
                </a:solidFill>
                <a:effectLst/>
                <a:latin typeface="Times New Roman" panose="02020603050405020304" pitchFamily="18" charset="0"/>
                <a:cs typeface="Times New Roman" panose="02020603050405020304" pitchFamily="18" charset="0"/>
              </a:rPr>
              <a:t> reverent in their behavior, not malicious gossips nor enslaved to much wine, teaching what is good, </a:t>
            </a:r>
            <a:r>
              <a:rPr lang="en-US" sz="2200" b="1" i="0" baseline="30000" dirty="0">
                <a:solidFill>
                  <a:srgbClr val="000000"/>
                </a:solidFill>
                <a:effectLst/>
                <a:latin typeface="Times New Roman" panose="02020603050405020304" pitchFamily="18" charset="0"/>
                <a:cs typeface="Times New Roman" panose="02020603050405020304" pitchFamily="18" charset="0"/>
              </a:rPr>
              <a:t>4 </a:t>
            </a:r>
            <a:r>
              <a:rPr lang="en-US" sz="2200" b="0" i="0" dirty="0">
                <a:solidFill>
                  <a:srgbClr val="000000"/>
                </a:solidFill>
                <a:effectLst/>
                <a:latin typeface="Times New Roman" panose="02020603050405020304" pitchFamily="18" charset="0"/>
                <a:cs typeface="Times New Roman" panose="02020603050405020304" pitchFamily="18" charset="0"/>
              </a:rPr>
              <a:t>so that they may </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a:t>
            </a:r>
            <a:r>
              <a:rPr lang="en-US" sz="2200" b="0" i="0" dirty="0">
                <a:solidFill>
                  <a:srgbClr val="000000"/>
                </a:solidFill>
                <a:effectLst/>
                <a:highlight>
                  <a:srgbClr val="FFFF00"/>
                </a:highlight>
                <a:latin typeface="Times New Roman" panose="02020603050405020304" pitchFamily="18" charset="0"/>
                <a:cs typeface="Times New Roman" panose="02020603050405020304" pitchFamily="18" charset="0"/>
              </a:rPr>
              <a:t>to love their children, </a:t>
            </a:r>
            <a:r>
              <a:rPr lang="en-US" sz="2200" b="1" i="0" baseline="30000" dirty="0">
                <a:solidFill>
                  <a:srgbClr val="000000"/>
                </a:solidFill>
                <a:effectLst/>
                <a:latin typeface="Times New Roman" panose="02020603050405020304" pitchFamily="18" charset="0"/>
                <a:cs typeface="Times New Roman" panose="02020603050405020304" pitchFamily="18" charset="0"/>
              </a:rPr>
              <a:t>5 </a:t>
            </a:r>
            <a:r>
              <a:rPr lang="en-US" sz="2200" b="0" i="1" dirty="0">
                <a:solidFill>
                  <a:srgbClr val="000000"/>
                </a:solidFill>
                <a:effectLst/>
                <a:latin typeface="Times New Roman" panose="02020603050405020304" pitchFamily="18" charset="0"/>
                <a:cs typeface="Times New Roman" panose="02020603050405020304" pitchFamily="18" charset="0"/>
              </a:rPr>
              <a:t>to be</a:t>
            </a:r>
            <a:r>
              <a:rPr lang="en-US" sz="2200" b="0" i="0" dirty="0">
                <a:solidFill>
                  <a:srgbClr val="000000"/>
                </a:solidFill>
                <a:effectLst/>
                <a:latin typeface="Times New Roman" panose="02020603050405020304" pitchFamily="18" charset="0"/>
                <a:cs typeface="Times New Roman" panose="02020603050405020304" pitchFamily="18" charset="0"/>
              </a:rPr>
              <a:t> sensible, pure, workers at home, kind, being subject to their own husbands, so that the word of God will not be dishonored</a:t>
            </a:r>
            <a:r>
              <a:rPr lang="en-US" sz="2200" dirty="0">
                <a:solidFill>
                  <a:srgbClr val="000000"/>
                </a:solidFill>
                <a:latin typeface="Times New Roman" panose="02020603050405020304" pitchFamily="18" charset="0"/>
                <a:cs typeface="Times New Roman" panose="02020603050405020304" pitchFamily="18" charset="0"/>
              </a:rPr>
              <a:t>.</a:t>
            </a:r>
          </a:p>
          <a:p>
            <a:pPr algn="l"/>
            <a:endParaRPr lang="en-US" sz="2200" b="0" i="0" dirty="0">
              <a:solidFill>
                <a:srgbClr val="000000"/>
              </a:solidFill>
              <a:effectLst/>
              <a:latin typeface="Times New Roman" panose="02020603050405020304" pitchFamily="18" charset="0"/>
              <a:cs typeface="Times New Roman" panose="02020603050405020304" pitchFamily="18" charset="0"/>
            </a:endParaRPr>
          </a:p>
          <a:p>
            <a:pPr algn="l"/>
            <a:r>
              <a:rPr lang="en-US" sz="2200" b="1" i="1" u="sng" dirty="0">
                <a:solidFill>
                  <a:srgbClr val="000000"/>
                </a:solidFill>
                <a:latin typeface="Times New Roman" panose="02020603050405020304" pitchFamily="18" charset="0"/>
                <a:cs typeface="Times New Roman" panose="02020603050405020304" pitchFamily="18" charset="0"/>
              </a:rPr>
              <a:t>Passing on the legacy of faith like our Founding Fathers used to do-</a:t>
            </a:r>
          </a:p>
          <a:p>
            <a:pPr algn="l"/>
            <a:r>
              <a:rPr lang="en-US" sz="2200" dirty="0">
                <a:solidFill>
                  <a:srgbClr val="000000"/>
                </a:solidFill>
                <a:latin typeface="Times New Roman" panose="02020603050405020304" pitchFamily="18" charset="0"/>
                <a:cs typeface="Times New Roman" panose="02020603050405020304" pitchFamily="18" charset="0"/>
              </a:rPr>
              <a:t>	lets look at Roger Sherman</a:t>
            </a:r>
            <a:br>
              <a:rPr lang="en-US" sz="2200" dirty="0">
                <a:solidFill>
                  <a:srgbClr val="000000"/>
                </a:solidFill>
                <a:latin typeface="Times New Roman" panose="02020603050405020304" pitchFamily="18" charset="0"/>
                <a:cs typeface="Times New Roman" panose="02020603050405020304" pitchFamily="18" charset="0"/>
              </a:rPr>
            </a:br>
            <a:r>
              <a:rPr lang="en-US" sz="2200" dirty="0">
                <a:solidFill>
                  <a:srgbClr val="000000"/>
                </a:solidFill>
                <a:latin typeface="Times New Roman" panose="02020603050405020304" pitchFamily="18" charset="0"/>
                <a:cs typeface="Times New Roman" panose="02020603050405020304" pitchFamily="18" charset="0"/>
              </a:rPr>
              <a:t>	-the only founder to sign all four documents: </a:t>
            </a:r>
            <a:br>
              <a:rPr lang="en-US" sz="2200" dirty="0">
                <a:solidFill>
                  <a:srgbClr val="000000"/>
                </a:solidFill>
                <a:latin typeface="Times New Roman" panose="02020603050405020304" pitchFamily="18" charset="0"/>
                <a:cs typeface="Times New Roman" panose="02020603050405020304" pitchFamily="18" charset="0"/>
              </a:rPr>
            </a:br>
            <a:r>
              <a:rPr lang="en-US" sz="2200" dirty="0">
                <a:solidFill>
                  <a:srgbClr val="000000"/>
                </a:solidFill>
                <a:latin typeface="Times New Roman" panose="02020603050405020304" pitchFamily="18" charset="0"/>
                <a:cs typeface="Times New Roman" panose="02020603050405020304" pitchFamily="18" charset="0"/>
              </a:rPr>
              <a:t>		-The Continental Association</a:t>
            </a:r>
            <a:br>
              <a:rPr lang="en-US" sz="2200" dirty="0">
                <a:solidFill>
                  <a:srgbClr val="000000"/>
                </a:solidFill>
                <a:latin typeface="Times New Roman" panose="02020603050405020304" pitchFamily="18" charset="0"/>
                <a:cs typeface="Times New Roman" panose="02020603050405020304" pitchFamily="18" charset="0"/>
              </a:rPr>
            </a:br>
            <a:r>
              <a:rPr lang="en-US" sz="2200" dirty="0">
                <a:solidFill>
                  <a:srgbClr val="000000"/>
                </a:solidFill>
                <a:latin typeface="Times New Roman" panose="02020603050405020304" pitchFamily="18" charset="0"/>
                <a:cs typeface="Times New Roman" panose="02020603050405020304" pitchFamily="18" charset="0"/>
              </a:rPr>
              <a:t>		-The Articles of Confederation</a:t>
            </a:r>
            <a:br>
              <a:rPr lang="en-US" sz="2200" dirty="0">
                <a:solidFill>
                  <a:srgbClr val="000000"/>
                </a:solidFill>
                <a:latin typeface="Times New Roman" panose="02020603050405020304" pitchFamily="18" charset="0"/>
                <a:cs typeface="Times New Roman" panose="02020603050405020304" pitchFamily="18" charset="0"/>
              </a:rPr>
            </a:br>
            <a:r>
              <a:rPr lang="en-US" sz="2200" dirty="0">
                <a:solidFill>
                  <a:srgbClr val="000000"/>
                </a:solidFill>
                <a:latin typeface="Times New Roman" panose="02020603050405020304" pitchFamily="18" charset="0"/>
                <a:cs typeface="Times New Roman" panose="02020603050405020304" pitchFamily="18" charset="0"/>
              </a:rPr>
              <a:t>		-Declaration of Independence, and </a:t>
            </a:r>
            <a:br>
              <a:rPr lang="en-US" sz="2200" dirty="0">
                <a:solidFill>
                  <a:srgbClr val="000000"/>
                </a:solidFill>
                <a:latin typeface="Times New Roman" panose="02020603050405020304" pitchFamily="18" charset="0"/>
                <a:cs typeface="Times New Roman" panose="02020603050405020304" pitchFamily="18" charset="0"/>
              </a:rPr>
            </a:br>
            <a:r>
              <a:rPr lang="en-US" sz="2200" dirty="0">
                <a:solidFill>
                  <a:srgbClr val="000000"/>
                </a:solidFill>
                <a:latin typeface="Times New Roman" panose="02020603050405020304" pitchFamily="18" charset="0"/>
                <a:cs typeface="Times New Roman" panose="02020603050405020304" pitchFamily="18" charset="0"/>
              </a:rPr>
              <a:t>		-The Constitution. </a:t>
            </a:r>
          </a:p>
          <a:p>
            <a:pPr algn="l"/>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pic>
        <p:nvPicPr>
          <p:cNvPr id="6" name="Picture 5">
            <a:extLst>
              <a:ext uri="{FF2B5EF4-FFF2-40B4-BE49-F238E27FC236}">
                <a16:creationId xmlns:a16="http://schemas.microsoft.com/office/drawing/2014/main" id="{F517A019-1F6F-A32A-CB4C-2B81BC236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192" y="3871194"/>
            <a:ext cx="3235993" cy="1877422"/>
          </a:xfrm>
          <a:prstGeom prst="rect">
            <a:avLst/>
          </a:prstGeom>
        </p:spPr>
      </p:pic>
    </p:spTree>
    <p:extLst>
      <p:ext uri="{BB962C8B-B14F-4D97-AF65-F5344CB8AC3E}">
        <p14:creationId xmlns:p14="http://schemas.microsoft.com/office/powerpoint/2010/main" val="1867292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80209" y="1679391"/>
            <a:ext cx="11819823" cy="1655762"/>
          </a:xfrm>
        </p:spPr>
        <p:txBody>
          <a:bodyPr>
            <a:noAutofit/>
          </a:bodyPr>
          <a:lstStyle/>
          <a:p>
            <a:pPr algn="l"/>
            <a:r>
              <a:rPr lang="en-US" sz="2200" dirty="0">
                <a:latin typeface="Times New Roman" panose="02020603050405020304" pitchFamily="18" charset="0"/>
                <a:cs typeface="Times New Roman" panose="02020603050405020304" pitchFamily="18" charset="0"/>
              </a:rPr>
              <a:t>Titus 2:3-5 (NASB): </a:t>
            </a:r>
            <a:r>
              <a:rPr lang="en-US" sz="2200" b="1" i="0" baseline="30000" dirty="0">
                <a:solidFill>
                  <a:srgbClr val="000000"/>
                </a:solidFill>
                <a:effectLst/>
                <a:latin typeface="Times New Roman" panose="02020603050405020304" pitchFamily="18" charset="0"/>
                <a:cs typeface="Times New Roman" panose="02020603050405020304" pitchFamily="18" charset="0"/>
              </a:rPr>
              <a:t>3</a:t>
            </a:r>
            <a:r>
              <a:rPr lang="en-US" sz="2200" b="1" i="0" u="sng" baseline="3000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Older women likewise </a:t>
            </a:r>
            <a:r>
              <a:rPr lang="en-US" sz="2200" b="0" i="1" dirty="0">
                <a:solidFill>
                  <a:srgbClr val="000000"/>
                </a:solidFill>
                <a:effectLst/>
                <a:latin typeface="Times New Roman" panose="02020603050405020304" pitchFamily="18" charset="0"/>
                <a:cs typeface="Times New Roman" panose="02020603050405020304" pitchFamily="18" charset="0"/>
              </a:rPr>
              <a:t>are to be</a:t>
            </a:r>
            <a:r>
              <a:rPr lang="en-US" sz="2200" b="0" i="0" dirty="0">
                <a:solidFill>
                  <a:srgbClr val="000000"/>
                </a:solidFill>
                <a:effectLst/>
                <a:latin typeface="Times New Roman" panose="02020603050405020304" pitchFamily="18" charset="0"/>
                <a:cs typeface="Times New Roman" panose="02020603050405020304" pitchFamily="18" charset="0"/>
              </a:rPr>
              <a:t> reverent in their behavior, not malicious gossips nor enslaved to much wine, teaching what is good, </a:t>
            </a:r>
            <a:r>
              <a:rPr lang="en-US" sz="2200" b="1" i="0" baseline="30000" dirty="0">
                <a:solidFill>
                  <a:srgbClr val="000000"/>
                </a:solidFill>
                <a:effectLst/>
                <a:latin typeface="Times New Roman" panose="02020603050405020304" pitchFamily="18" charset="0"/>
                <a:cs typeface="Times New Roman" panose="02020603050405020304" pitchFamily="18" charset="0"/>
              </a:rPr>
              <a:t>4 </a:t>
            </a:r>
            <a:r>
              <a:rPr lang="en-US" sz="2200" b="0" i="0" dirty="0">
                <a:solidFill>
                  <a:srgbClr val="000000"/>
                </a:solidFill>
                <a:effectLst/>
                <a:latin typeface="Times New Roman" panose="02020603050405020304" pitchFamily="18" charset="0"/>
                <a:cs typeface="Times New Roman" panose="02020603050405020304" pitchFamily="18" charset="0"/>
              </a:rPr>
              <a:t>so that they may </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to love their children, </a:t>
            </a:r>
            <a:r>
              <a:rPr lang="en-US" sz="2200" b="1" i="0" baseline="30000" dirty="0">
                <a:solidFill>
                  <a:srgbClr val="000000"/>
                </a:solidFill>
                <a:effectLst/>
                <a:latin typeface="Times New Roman" panose="02020603050405020304" pitchFamily="18" charset="0"/>
                <a:cs typeface="Times New Roman" panose="02020603050405020304" pitchFamily="18" charset="0"/>
              </a:rPr>
              <a:t>5 </a:t>
            </a:r>
            <a:r>
              <a:rPr lang="en-US" sz="2200" b="0" i="1" dirty="0">
                <a:solidFill>
                  <a:srgbClr val="000000"/>
                </a:solidFill>
                <a:effectLst/>
                <a:highlight>
                  <a:srgbClr val="FFFF00"/>
                </a:highlight>
                <a:latin typeface="Times New Roman" panose="02020603050405020304" pitchFamily="18" charset="0"/>
                <a:cs typeface="Times New Roman" panose="02020603050405020304" pitchFamily="18" charset="0"/>
              </a:rPr>
              <a:t>to be</a:t>
            </a:r>
            <a:r>
              <a:rPr lang="en-US" sz="2200" b="0" i="0" dirty="0">
                <a:solidFill>
                  <a:srgbClr val="000000"/>
                </a:solidFill>
                <a:effectLst/>
                <a:highlight>
                  <a:srgbClr val="FFFF00"/>
                </a:highlight>
                <a:latin typeface="Times New Roman" panose="02020603050405020304" pitchFamily="18" charset="0"/>
                <a:cs typeface="Times New Roman" panose="02020603050405020304" pitchFamily="18" charset="0"/>
              </a:rPr>
              <a:t> sensible, </a:t>
            </a:r>
            <a:r>
              <a:rPr lang="en-US" sz="2200" b="0" i="0" dirty="0">
                <a:solidFill>
                  <a:srgbClr val="000000"/>
                </a:solidFill>
                <a:effectLst/>
                <a:latin typeface="Times New Roman" panose="02020603050405020304" pitchFamily="18" charset="0"/>
                <a:cs typeface="Times New Roman" panose="02020603050405020304" pitchFamily="18" charset="0"/>
              </a:rPr>
              <a:t>pure, workers at home, kind, being subject to their own husbands, so that the word of God will not be dishonored</a:t>
            </a:r>
            <a:r>
              <a:rPr lang="en-US" sz="2200" dirty="0">
                <a:solidFill>
                  <a:srgbClr val="000000"/>
                </a:solidFill>
                <a:latin typeface="Times New Roman" panose="02020603050405020304" pitchFamily="18" charset="0"/>
                <a:cs typeface="Times New Roman" panose="02020603050405020304" pitchFamily="18" charset="0"/>
              </a:rPr>
              <a:t>.</a:t>
            </a:r>
          </a:p>
          <a:p>
            <a:pPr algn="l"/>
            <a:endParaRPr lang="en-US" sz="2200" b="0" i="0" dirty="0">
              <a:solidFill>
                <a:srgbClr val="000000"/>
              </a:solidFill>
              <a:effectLst/>
              <a:latin typeface="Times New Roman" panose="02020603050405020304" pitchFamily="18" charset="0"/>
              <a:cs typeface="Times New Roman" panose="02020603050405020304" pitchFamily="18" charset="0"/>
            </a:endParaRPr>
          </a:p>
          <a:p>
            <a:pPr algn="l"/>
            <a:r>
              <a:rPr lang="en-US" sz="2200" b="0" i="0" dirty="0">
                <a:solidFill>
                  <a:srgbClr val="000000"/>
                </a:solidFill>
                <a:effectLst/>
                <a:latin typeface="Times New Roman" panose="02020603050405020304" pitchFamily="18" charset="0"/>
                <a:cs typeface="Times New Roman" panose="02020603050405020304" pitchFamily="18" charset="0"/>
              </a:rPr>
              <a:t>“to </a:t>
            </a:r>
            <a:r>
              <a:rPr lang="en-US" sz="2200" dirty="0">
                <a:solidFill>
                  <a:srgbClr val="000000"/>
                </a:solidFill>
                <a:latin typeface="Times New Roman" panose="02020603050405020304" pitchFamily="18" charset="0"/>
                <a:cs typeface="Times New Roman" panose="02020603050405020304" pitchFamily="18" charset="0"/>
              </a:rPr>
              <a:t>be sensible” (some translations say discretion)</a:t>
            </a:r>
          </a:p>
          <a:p>
            <a:pPr algn="l"/>
            <a:r>
              <a:rPr lang="en-US" sz="2200" dirty="0">
                <a:solidFill>
                  <a:srgbClr val="000000"/>
                </a:solidFill>
                <a:latin typeface="Times New Roman" panose="02020603050405020304" pitchFamily="18" charset="0"/>
                <a:cs typeface="Times New Roman" panose="02020603050405020304" pitchFamily="18" charset="0"/>
              </a:rPr>
              <a:t>-I find it interesting in Luke 15:17 that the Prodigal Son was known for coming to his senses</a:t>
            </a:r>
          </a:p>
          <a:p>
            <a:pPr algn="l"/>
            <a:r>
              <a:rPr lang="en-US" sz="2200" dirty="0">
                <a:solidFill>
                  <a:srgbClr val="000000"/>
                </a:solidFill>
                <a:latin typeface="Times New Roman" panose="02020603050405020304" pitchFamily="18" charset="0"/>
                <a:cs typeface="Times New Roman" panose="02020603050405020304" pitchFamily="18" charset="0"/>
              </a:rPr>
              <a:t>-sensible – sober minded, prudent, showing discretion</a:t>
            </a:r>
          </a:p>
          <a:p>
            <a:pPr algn="l"/>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1975799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80209" y="1679391"/>
            <a:ext cx="11819823" cy="1655762"/>
          </a:xfrm>
        </p:spPr>
        <p:txBody>
          <a:bodyPr>
            <a:noAutofit/>
          </a:bodyPr>
          <a:lstStyle/>
          <a:p>
            <a:pPr algn="l"/>
            <a:r>
              <a:rPr lang="en-US" sz="2200" dirty="0">
                <a:latin typeface="Times New Roman" panose="02020603050405020304" pitchFamily="18" charset="0"/>
                <a:cs typeface="Times New Roman" panose="02020603050405020304" pitchFamily="18" charset="0"/>
              </a:rPr>
              <a:t>Titus 2:3-5 (NASB): </a:t>
            </a:r>
            <a:r>
              <a:rPr lang="en-US" sz="2200" b="1" i="0" baseline="30000" dirty="0">
                <a:solidFill>
                  <a:srgbClr val="000000"/>
                </a:solidFill>
                <a:effectLst/>
                <a:latin typeface="Times New Roman" panose="02020603050405020304" pitchFamily="18" charset="0"/>
                <a:cs typeface="Times New Roman" panose="02020603050405020304" pitchFamily="18" charset="0"/>
              </a:rPr>
              <a:t>3</a:t>
            </a:r>
            <a:r>
              <a:rPr lang="en-US" sz="2200" b="1" i="0" u="sng" baseline="3000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Older women likewise </a:t>
            </a:r>
            <a:r>
              <a:rPr lang="en-US" sz="2200" b="0" i="1" dirty="0">
                <a:solidFill>
                  <a:srgbClr val="000000"/>
                </a:solidFill>
                <a:effectLst/>
                <a:latin typeface="Times New Roman" panose="02020603050405020304" pitchFamily="18" charset="0"/>
                <a:cs typeface="Times New Roman" panose="02020603050405020304" pitchFamily="18" charset="0"/>
              </a:rPr>
              <a:t>are to be</a:t>
            </a:r>
            <a:r>
              <a:rPr lang="en-US" sz="2200" b="0" i="0" dirty="0">
                <a:solidFill>
                  <a:srgbClr val="000000"/>
                </a:solidFill>
                <a:effectLst/>
                <a:latin typeface="Times New Roman" panose="02020603050405020304" pitchFamily="18" charset="0"/>
                <a:cs typeface="Times New Roman" panose="02020603050405020304" pitchFamily="18" charset="0"/>
              </a:rPr>
              <a:t> reverent in their behavior, not malicious gossips nor enslaved to much wine, teaching what is good, </a:t>
            </a:r>
            <a:r>
              <a:rPr lang="en-US" sz="2200" b="1" i="0" baseline="30000" dirty="0">
                <a:solidFill>
                  <a:srgbClr val="000000"/>
                </a:solidFill>
                <a:effectLst/>
                <a:latin typeface="Times New Roman" panose="02020603050405020304" pitchFamily="18" charset="0"/>
                <a:cs typeface="Times New Roman" panose="02020603050405020304" pitchFamily="18" charset="0"/>
              </a:rPr>
              <a:t>4 </a:t>
            </a:r>
            <a:r>
              <a:rPr lang="en-US" sz="2200" b="0" i="0" dirty="0">
                <a:solidFill>
                  <a:srgbClr val="000000"/>
                </a:solidFill>
                <a:effectLst/>
                <a:latin typeface="Times New Roman" panose="02020603050405020304" pitchFamily="18" charset="0"/>
                <a:cs typeface="Times New Roman" panose="02020603050405020304" pitchFamily="18" charset="0"/>
              </a:rPr>
              <a:t>so that they may </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to love their children, </a:t>
            </a:r>
            <a:r>
              <a:rPr lang="en-US" sz="2200" b="1" i="0" baseline="30000" dirty="0">
                <a:solidFill>
                  <a:srgbClr val="000000"/>
                </a:solidFill>
                <a:effectLst/>
                <a:latin typeface="Times New Roman" panose="02020603050405020304" pitchFamily="18" charset="0"/>
                <a:cs typeface="Times New Roman" panose="02020603050405020304" pitchFamily="18" charset="0"/>
              </a:rPr>
              <a:t>5 </a:t>
            </a:r>
            <a:r>
              <a:rPr lang="en-US" sz="2200" b="0" i="1" dirty="0">
                <a:solidFill>
                  <a:srgbClr val="000000"/>
                </a:solidFill>
                <a:effectLst/>
                <a:latin typeface="Times New Roman" panose="02020603050405020304" pitchFamily="18" charset="0"/>
                <a:cs typeface="Times New Roman" panose="02020603050405020304" pitchFamily="18" charset="0"/>
              </a:rPr>
              <a:t>to be</a:t>
            </a:r>
            <a:r>
              <a:rPr lang="en-US" sz="2200" b="0" i="0" dirty="0">
                <a:solidFill>
                  <a:srgbClr val="000000"/>
                </a:solidFill>
                <a:effectLst/>
                <a:latin typeface="Times New Roman" panose="02020603050405020304" pitchFamily="18" charset="0"/>
                <a:cs typeface="Times New Roman" panose="02020603050405020304" pitchFamily="18" charset="0"/>
              </a:rPr>
              <a:t> sensible, </a:t>
            </a:r>
            <a:r>
              <a:rPr lang="en-US" sz="2200" b="0" i="0" dirty="0">
                <a:solidFill>
                  <a:srgbClr val="000000"/>
                </a:solidFill>
                <a:effectLst/>
                <a:highlight>
                  <a:srgbClr val="FFFF00"/>
                </a:highlight>
                <a:latin typeface="Times New Roman" panose="02020603050405020304" pitchFamily="18" charset="0"/>
                <a:cs typeface="Times New Roman" panose="02020603050405020304" pitchFamily="18" charset="0"/>
              </a:rPr>
              <a:t>pure, </a:t>
            </a:r>
            <a:r>
              <a:rPr lang="en-US" sz="2200" b="0" i="0" dirty="0">
                <a:solidFill>
                  <a:srgbClr val="000000"/>
                </a:solidFill>
                <a:effectLst/>
                <a:latin typeface="Times New Roman" panose="02020603050405020304" pitchFamily="18" charset="0"/>
                <a:cs typeface="Times New Roman" panose="02020603050405020304" pitchFamily="18" charset="0"/>
              </a:rPr>
              <a:t>workers at home, kind, being subject to their own husbands, so that the word of God will not be dishonored</a:t>
            </a:r>
            <a:r>
              <a:rPr lang="en-US" sz="2200" dirty="0">
                <a:solidFill>
                  <a:srgbClr val="000000"/>
                </a:solidFill>
                <a:latin typeface="Times New Roman" panose="02020603050405020304" pitchFamily="18" charset="0"/>
                <a:cs typeface="Times New Roman" panose="02020603050405020304" pitchFamily="18" charset="0"/>
              </a:rPr>
              <a:t>.</a:t>
            </a:r>
          </a:p>
          <a:p>
            <a:pPr algn="l"/>
            <a:endParaRPr lang="en-US" sz="2200" b="0" i="0" dirty="0">
              <a:solidFill>
                <a:srgbClr val="000000"/>
              </a:solidFill>
              <a:effectLst/>
              <a:latin typeface="Times New Roman" panose="02020603050405020304" pitchFamily="18" charset="0"/>
              <a:cs typeface="Times New Roman" panose="02020603050405020304" pitchFamily="18" charset="0"/>
            </a:endParaRPr>
          </a:p>
          <a:p>
            <a:pPr algn="l"/>
            <a:r>
              <a:rPr lang="en-US" sz="2200" b="0" i="0" dirty="0">
                <a:solidFill>
                  <a:srgbClr val="000000"/>
                </a:solidFill>
                <a:effectLst/>
                <a:latin typeface="Times New Roman" panose="02020603050405020304" pitchFamily="18" charset="0"/>
                <a:cs typeface="Times New Roman" panose="02020603050405020304" pitchFamily="18" charset="0"/>
              </a:rPr>
              <a:t>“to be pure”/chastity</a:t>
            </a:r>
          </a:p>
          <a:p>
            <a:pPr algn="l"/>
            <a:r>
              <a:rPr lang="en-US" sz="2200" dirty="0">
                <a:solidFill>
                  <a:srgbClr val="000000"/>
                </a:solidFill>
                <a:latin typeface="Times New Roman" panose="02020603050405020304" pitchFamily="18" charset="0"/>
                <a:cs typeface="Times New Roman" panose="02020603050405020304" pitchFamily="18" charset="0"/>
              </a:rPr>
              <a:t>-chastity means abstaining from some sexual act that is considered immoral</a:t>
            </a:r>
          </a:p>
          <a:p>
            <a:pPr algn="l"/>
            <a:r>
              <a:rPr lang="en-US" sz="2200" dirty="0">
                <a:solidFill>
                  <a:srgbClr val="000000"/>
                </a:solidFill>
                <a:latin typeface="Times New Roman" panose="02020603050405020304" pitchFamily="18" charset="0"/>
                <a:cs typeface="Times New Roman" panose="02020603050405020304" pitchFamily="18" charset="0"/>
              </a:rPr>
              <a:t>	-for the married woman, what would this be?</a:t>
            </a:r>
          </a:p>
          <a:p>
            <a:pPr algn="l"/>
            <a:r>
              <a:rPr lang="en-US" sz="2200" dirty="0">
                <a:solidFill>
                  <a:srgbClr val="000000"/>
                </a:solidFill>
                <a:latin typeface="Times New Roman" panose="02020603050405020304" pitchFamily="18" charset="0"/>
                <a:cs typeface="Times New Roman" panose="02020603050405020304" pitchFamily="18" charset="0"/>
              </a:rPr>
              <a:t>	-for the single woman, what would this be?</a:t>
            </a:r>
          </a:p>
          <a:p>
            <a:pPr algn="l"/>
            <a:endParaRPr lang="en-US" sz="2200" dirty="0">
              <a:solidFill>
                <a:srgbClr val="000000"/>
              </a:solidFill>
              <a:latin typeface="Times New Roman" panose="02020603050405020304" pitchFamily="18" charset="0"/>
              <a:cs typeface="Times New Roman" panose="02020603050405020304" pitchFamily="18" charset="0"/>
            </a:endParaRPr>
          </a:p>
          <a:p>
            <a:pPr algn="l"/>
            <a:endParaRPr lang="en-US" dirty="0">
              <a:solidFill>
                <a:srgbClr val="000000"/>
              </a:solidFill>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2458361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186088" y="1593175"/>
            <a:ext cx="11819823" cy="1655762"/>
          </a:xfrm>
        </p:spPr>
        <p:txBody>
          <a:bodyPr>
            <a:noAutofit/>
          </a:bodyPr>
          <a:lstStyle/>
          <a:p>
            <a:pPr algn="l"/>
            <a:r>
              <a:rPr lang="en-US" sz="2200" dirty="0">
                <a:latin typeface="Times New Roman" panose="02020603050405020304" pitchFamily="18" charset="0"/>
                <a:cs typeface="Times New Roman" panose="02020603050405020304" pitchFamily="18" charset="0"/>
              </a:rPr>
              <a:t>Titus 2:3-5 (NASB): </a:t>
            </a:r>
            <a:r>
              <a:rPr lang="en-US" sz="2200" b="1" i="0" baseline="30000" dirty="0">
                <a:solidFill>
                  <a:srgbClr val="000000"/>
                </a:solidFill>
                <a:effectLst/>
                <a:latin typeface="Times New Roman" panose="02020603050405020304" pitchFamily="18" charset="0"/>
                <a:cs typeface="Times New Roman" panose="02020603050405020304" pitchFamily="18" charset="0"/>
              </a:rPr>
              <a:t>3</a:t>
            </a:r>
            <a:r>
              <a:rPr lang="en-US" sz="2200" b="1" i="0" u="sng" baseline="3000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Older women likewise </a:t>
            </a:r>
            <a:r>
              <a:rPr lang="en-US" sz="2200" b="0" i="1" dirty="0">
                <a:solidFill>
                  <a:srgbClr val="000000"/>
                </a:solidFill>
                <a:effectLst/>
                <a:latin typeface="Times New Roman" panose="02020603050405020304" pitchFamily="18" charset="0"/>
                <a:cs typeface="Times New Roman" panose="02020603050405020304" pitchFamily="18" charset="0"/>
              </a:rPr>
              <a:t>are to be</a:t>
            </a:r>
            <a:r>
              <a:rPr lang="en-US" sz="2200" b="0" i="0" dirty="0">
                <a:solidFill>
                  <a:srgbClr val="000000"/>
                </a:solidFill>
                <a:effectLst/>
                <a:latin typeface="Times New Roman" panose="02020603050405020304" pitchFamily="18" charset="0"/>
                <a:cs typeface="Times New Roman" panose="02020603050405020304" pitchFamily="18" charset="0"/>
              </a:rPr>
              <a:t> reverent in their behavior, not malicious gossips nor enslaved to much wine, teaching what is good, </a:t>
            </a:r>
            <a:r>
              <a:rPr lang="en-US" sz="2200" b="1" i="0" baseline="30000" dirty="0">
                <a:solidFill>
                  <a:srgbClr val="000000"/>
                </a:solidFill>
                <a:effectLst/>
                <a:latin typeface="Times New Roman" panose="02020603050405020304" pitchFamily="18" charset="0"/>
                <a:cs typeface="Times New Roman" panose="02020603050405020304" pitchFamily="18" charset="0"/>
              </a:rPr>
              <a:t>4 </a:t>
            </a:r>
            <a:r>
              <a:rPr lang="en-US" sz="2200" b="0" i="0" dirty="0">
                <a:solidFill>
                  <a:srgbClr val="000000"/>
                </a:solidFill>
                <a:effectLst/>
                <a:latin typeface="Times New Roman" panose="02020603050405020304" pitchFamily="18" charset="0"/>
                <a:cs typeface="Times New Roman" panose="02020603050405020304" pitchFamily="18" charset="0"/>
              </a:rPr>
              <a:t>so that they may </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to love their children, </a:t>
            </a:r>
            <a:r>
              <a:rPr lang="en-US" sz="2200" b="1" i="0" baseline="30000" dirty="0">
                <a:solidFill>
                  <a:srgbClr val="000000"/>
                </a:solidFill>
                <a:effectLst/>
                <a:latin typeface="Times New Roman" panose="02020603050405020304" pitchFamily="18" charset="0"/>
                <a:cs typeface="Times New Roman" panose="02020603050405020304" pitchFamily="18" charset="0"/>
              </a:rPr>
              <a:t>5 </a:t>
            </a:r>
            <a:r>
              <a:rPr lang="en-US" sz="2200" b="0" i="1" dirty="0">
                <a:solidFill>
                  <a:srgbClr val="000000"/>
                </a:solidFill>
                <a:effectLst/>
                <a:latin typeface="Times New Roman" panose="02020603050405020304" pitchFamily="18" charset="0"/>
                <a:cs typeface="Times New Roman" panose="02020603050405020304" pitchFamily="18" charset="0"/>
              </a:rPr>
              <a:t>to be</a:t>
            </a:r>
            <a:r>
              <a:rPr lang="en-US" sz="2200" b="0" i="0" dirty="0">
                <a:solidFill>
                  <a:srgbClr val="000000"/>
                </a:solidFill>
                <a:effectLst/>
                <a:latin typeface="Times New Roman" panose="02020603050405020304" pitchFamily="18" charset="0"/>
                <a:cs typeface="Times New Roman" panose="02020603050405020304" pitchFamily="18" charset="0"/>
              </a:rPr>
              <a:t> sensible, pure, </a:t>
            </a:r>
            <a:r>
              <a:rPr lang="en-US" sz="2200" b="0" i="0" dirty="0">
                <a:solidFill>
                  <a:srgbClr val="000000"/>
                </a:solidFill>
                <a:effectLst/>
                <a:highlight>
                  <a:srgbClr val="FFFF00"/>
                </a:highlight>
                <a:latin typeface="Times New Roman" panose="02020603050405020304" pitchFamily="18" charset="0"/>
                <a:cs typeface="Times New Roman" panose="02020603050405020304" pitchFamily="18" charset="0"/>
              </a:rPr>
              <a:t>workers at home</a:t>
            </a:r>
            <a:r>
              <a:rPr lang="en-US" sz="2200" b="0" i="0" dirty="0">
                <a:solidFill>
                  <a:srgbClr val="000000"/>
                </a:solidFill>
                <a:effectLst/>
                <a:latin typeface="Times New Roman" panose="02020603050405020304" pitchFamily="18" charset="0"/>
                <a:cs typeface="Times New Roman" panose="02020603050405020304" pitchFamily="18" charset="0"/>
              </a:rPr>
              <a:t>, kind, being subject to their own husbands, so that the word of God will not be dishonored</a:t>
            </a:r>
            <a:r>
              <a:rPr lang="en-US" sz="2200" dirty="0">
                <a:solidFill>
                  <a:srgbClr val="000000"/>
                </a:solidFill>
                <a:latin typeface="Times New Roman" panose="02020603050405020304" pitchFamily="18" charset="0"/>
                <a:cs typeface="Times New Roman" panose="02020603050405020304" pitchFamily="18" charset="0"/>
              </a:rPr>
              <a:t>.</a:t>
            </a:r>
          </a:p>
          <a:p>
            <a:pPr algn="l"/>
            <a:endParaRPr lang="en-US" sz="2200" b="0" i="0" dirty="0">
              <a:solidFill>
                <a:srgbClr val="000000"/>
              </a:solidFill>
              <a:effectLst/>
              <a:latin typeface="Times New Roman" panose="02020603050405020304" pitchFamily="18" charset="0"/>
              <a:cs typeface="Times New Roman" panose="02020603050405020304" pitchFamily="18" charset="0"/>
            </a:endParaRPr>
          </a:p>
          <a:p>
            <a:pPr algn="l"/>
            <a:r>
              <a:rPr lang="en-US" sz="2200" b="0" i="0" dirty="0">
                <a:solidFill>
                  <a:srgbClr val="000000"/>
                </a:solidFill>
                <a:effectLst/>
                <a:latin typeface="Times New Roman" panose="02020603050405020304" pitchFamily="18" charset="0"/>
                <a:cs typeface="Times New Roman" panose="02020603050405020304" pitchFamily="18" charset="0"/>
              </a:rPr>
              <a:t>“workers at home” </a:t>
            </a:r>
          </a:p>
          <a:p>
            <a:pPr algn="l"/>
            <a:r>
              <a:rPr lang="en-US" sz="2200" dirty="0">
                <a:solidFill>
                  <a:srgbClr val="000000"/>
                </a:solidFill>
                <a:latin typeface="Times New Roman" panose="02020603050405020304" pitchFamily="18" charset="0"/>
                <a:cs typeface="Times New Roman" panose="02020603050405020304" pitchFamily="18" charset="0"/>
              </a:rPr>
              <a:t>-this concept is as unique as the DNA of every woman</a:t>
            </a:r>
            <a:br>
              <a:rPr lang="en-US" sz="2200" dirty="0">
                <a:solidFill>
                  <a:srgbClr val="000000"/>
                </a:solidFill>
                <a:latin typeface="Times New Roman" panose="02020603050405020304" pitchFamily="18" charset="0"/>
                <a:cs typeface="Times New Roman" panose="02020603050405020304" pitchFamily="18" charset="0"/>
              </a:rPr>
            </a:br>
            <a:r>
              <a:rPr lang="en-US" sz="2200" dirty="0">
                <a:solidFill>
                  <a:srgbClr val="000000"/>
                </a:solidFill>
                <a:latin typeface="Times New Roman" panose="02020603050405020304" pitchFamily="18" charset="0"/>
                <a:cs typeface="Times New Roman" panose="02020603050405020304" pitchFamily="18" charset="0"/>
              </a:rPr>
              <a:t>-some are gifted in hospitality</a:t>
            </a:r>
            <a:br>
              <a:rPr lang="en-US" sz="2200" dirty="0">
                <a:solidFill>
                  <a:srgbClr val="000000"/>
                </a:solidFill>
                <a:latin typeface="Times New Roman" panose="02020603050405020304" pitchFamily="18" charset="0"/>
                <a:cs typeface="Times New Roman" panose="02020603050405020304" pitchFamily="18" charset="0"/>
              </a:rPr>
            </a:br>
            <a:r>
              <a:rPr lang="en-US" sz="2200" dirty="0">
                <a:solidFill>
                  <a:srgbClr val="000000"/>
                </a:solidFill>
                <a:latin typeface="Times New Roman" panose="02020603050405020304" pitchFamily="18" charset="0"/>
                <a:cs typeface="Times New Roman" panose="02020603050405020304" pitchFamily="18" charset="0"/>
              </a:rPr>
              <a:t>-some are introvert/extrovert</a:t>
            </a:r>
            <a:br>
              <a:rPr lang="en-US" sz="2200" dirty="0">
                <a:solidFill>
                  <a:srgbClr val="000000"/>
                </a:solidFill>
                <a:latin typeface="Times New Roman" panose="02020603050405020304" pitchFamily="18" charset="0"/>
                <a:cs typeface="Times New Roman" panose="02020603050405020304" pitchFamily="18" charset="0"/>
              </a:rPr>
            </a:br>
            <a:endParaRPr lang="en-US" sz="2200" b="0" i="0" dirty="0">
              <a:solidFill>
                <a:srgbClr val="000000"/>
              </a:solidFill>
              <a:effectLst/>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pic>
        <p:nvPicPr>
          <p:cNvPr id="8" name="Picture 7">
            <a:extLst>
              <a:ext uri="{FF2B5EF4-FFF2-40B4-BE49-F238E27FC236}">
                <a16:creationId xmlns:a16="http://schemas.microsoft.com/office/drawing/2014/main" id="{734D948D-E6FF-033A-2115-9C06B6422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634" y="4691915"/>
            <a:ext cx="11168720" cy="1499703"/>
          </a:xfrm>
          <a:prstGeom prst="rect">
            <a:avLst/>
          </a:prstGeom>
        </p:spPr>
      </p:pic>
      <p:pic>
        <p:nvPicPr>
          <p:cNvPr id="9" name="Picture 8">
            <a:extLst>
              <a:ext uri="{FF2B5EF4-FFF2-40B4-BE49-F238E27FC236}">
                <a16:creationId xmlns:a16="http://schemas.microsoft.com/office/drawing/2014/main" id="{99C611BB-93F5-3A18-BEE7-CBE698768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424" y="6326372"/>
            <a:ext cx="10677626" cy="470899"/>
          </a:xfrm>
          <a:prstGeom prst="rect">
            <a:avLst/>
          </a:prstGeom>
        </p:spPr>
      </p:pic>
    </p:spTree>
    <p:extLst>
      <p:ext uri="{BB962C8B-B14F-4D97-AF65-F5344CB8AC3E}">
        <p14:creationId xmlns:p14="http://schemas.microsoft.com/office/powerpoint/2010/main" val="187916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BDBA1-C9CE-FA95-C719-FE2A3DC8A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994F8-7EDD-B6DC-C58E-0818AF2E39F8}"/>
              </a:ext>
            </a:extLst>
          </p:cNvPr>
          <p:cNvSpPr>
            <a:spLocks noGrp="1"/>
          </p:cNvSpPr>
          <p:nvPr>
            <p:ph type="ctrTitle"/>
          </p:nvPr>
        </p:nvSpPr>
        <p:spPr>
          <a:xfrm>
            <a:off x="3022333" y="526050"/>
            <a:ext cx="7385785" cy="1143350"/>
          </a:xfrm>
        </p:spPr>
        <p:txBody>
          <a:bodyPr>
            <a:normAutofit fontScale="90000"/>
          </a:bodyPr>
          <a:lstStyle/>
          <a:p>
            <a:r>
              <a:rPr lang="en-US" dirty="0">
                <a:latin typeface="Times New Roman" panose="02020603050405020304" pitchFamily="18" charset="0"/>
                <a:cs typeface="Times New Roman" panose="02020603050405020304" pitchFamily="18" charset="0"/>
              </a:rPr>
              <a:t>About The StarsandStripes316</a:t>
            </a:r>
          </a:p>
        </p:txBody>
      </p:sp>
      <p:sp>
        <p:nvSpPr>
          <p:cNvPr id="3" name="Subtitle 2">
            <a:extLst>
              <a:ext uri="{FF2B5EF4-FFF2-40B4-BE49-F238E27FC236}">
                <a16:creationId xmlns:a16="http://schemas.microsoft.com/office/drawing/2014/main" id="{F90C7F1D-F16B-D087-AD06-5E822C91D88A}"/>
              </a:ext>
            </a:extLst>
          </p:cNvPr>
          <p:cNvSpPr>
            <a:spLocks noGrp="1"/>
          </p:cNvSpPr>
          <p:nvPr>
            <p:ph type="subTitle" idx="1"/>
          </p:nvPr>
        </p:nvSpPr>
        <p:spPr>
          <a:xfrm>
            <a:off x="1748591" y="2090249"/>
            <a:ext cx="11819823" cy="1655762"/>
          </a:xfrm>
        </p:spPr>
        <p:txBody>
          <a:bodyPr>
            <a:noAutofit/>
          </a:bodyPr>
          <a:lstStyle/>
          <a:p>
            <a:pPr algn="l" fontAlgn="base"/>
            <a:r>
              <a:rPr lang="en-US" b="0" i="0" dirty="0">
                <a:latin typeface="Times New Roman" panose="02020603050405020304" pitchFamily="18" charset="0"/>
                <a:cs typeface="Times New Roman" panose="02020603050405020304" pitchFamily="18" charset="0"/>
              </a:rPr>
              <a:t>On the left, Marcia with America’s Constitution Coach, Rick Green</a:t>
            </a:r>
          </a:p>
          <a:p>
            <a:pPr algn="l" fontAlgn="base"/>
            <a:r>
              <a:rPr lang="en-US" dirty="0">
                <a:latin typeface="Times New Roman" panose="02020603050405020304" pitchFamily="18" charset="0"/>
                <a:cs typeface="Times New Roman" panose="02020603050405020304" pitchFamily="18" charset="0"/>
              </a:rPr>
              <a:t>On the right, Marcia with The President of </a:t>
            </a:r>
            <a:r>
              <a:rPr lang="en-US" dirty="0" err="1">
                <a:latin typeface="Times New Roman" panose="02020603050405020304" pitchFamily="18" charset="0"/>
                <a:cs typeface="Times New Roman" panose="02020603050405020304" pitchFamily="18" charset="0"/>
              </a:rPr>
              <a:t>Wallbuilders</a:t>
            </a:r>
            <a:r>
              <a:rPr lang="en-US" dirty="0">
                <a:latin typeface="Times New Roman" panose="02020603050405020304" pitchFamily="18" charset="0"/>
                <a:cs typeface="Times New Roman" panose="02020603050405020304" pitchFamily="18" charset="0"/>
              </a:rPr>
              <a:t>, Tim Barton</a:t>
            </a:r>
            <a:endParaRPr lang="en-US" b="0" i="0" dirty="0">
              <a:latin typeface="Times New Roman" panose="02020603050405020304" pitchFamily="18" charset="0"/>
              <a:cs typeface="Times New Roman" panose="02020603050405020304" pitchFamily="18" charset="0"/>
            </a:endParaRPr>
          </a:p>
          <a:p>
            <a:pPr algn="l" fontAlgn="base"/>
            <a:endParaRPr lang="en-US" b="1" i="0" dirty="0">
              <a:effectLst/>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96D078E-82C5-7187-A181-E3E2140FE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06" y="0"/>
            <a:ext cx="2695074" cy="2059841"/>
          </a:xfrm>
          <a:prstGeom prst="rect">
            <a:avLst/>
          </a:prstGeom>
        </p:spPr>
      </p:pic>
      <p:pic>
        <p:nvPicPr>
          <p:cNvPr id="5" name="Picture 4">
            <a:extLst>
              <a:ext uri="{FF2B5EF4-FFF2-40B4-BE49-F238E27FC236}">
                <a16:creationId xmlns:a16="http://schemas.microsoft.com/office/drawing/2014/main" id="{B15095C9-C7E0-4BA6-3E79-5EF871491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623" y="3178743"/>
            <a:ext cx="4135655" cy="3319550"/>
          </a:xfrm>
          <a:prstGeom prst="rect">
            <a:avLst/>
          </a:prstGeom>
        </p:spPr>
      </p:pic>
      <p:pic>
        <p:nvPicPr>
          <p:cNvPr id="7" name="Picture 6">
            <a:extLst>
              <a:ext uri="{FF2B5EF4-FFF2-40B4-BE49-F238E27FC236}">
                <a16:creationId xmlns:a16="http://schemas.microsoft.com/office/drawing/2014/main" id="{4F00EC67-86CD-7DBB-1F34-F3B2B54EBA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178743"/>
            <a:ext cx="4453288" cy="3319550"/>
          </a:xfrm>
          <a:prstGeom prst="rect">
            <a:avLst/>
          </a:prstGeom>
        </p:spPr>
      </p:pic>
    </p:spTree>
    <p:extLst>
      <p:ext uri="{BB962C8B-B14F-4D97-AF65-F5344CB8AC3E}">
        <p14:creationId xmlns:p14="http://schemas.microsoft.com/office/powerpoint/2010/main" val="1613916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80208" y="1673040"/>
            <a:ext cx="11819823" cy="1655762"/>
          </a:xfrm>
        </p:spPr>
        <p:txBody>
          <a:bodyPr>
            <a:noAutofit/>
          </a:bodyPr>
          <a:lstStyle/>
          <a:p>
            <a:pPr algn="l"/>
            <a:r>
              <a:rPr lang="en-US" sz="2200" dirty="0">
                <a:latin typeface="Times New Roman" panose="02020603050405020304" pitchFamily="18" charset="0"/>
                <a:cs typeface="Times New Roman" panose="02020603050405020304" pitchFamily="18" charset="0"/>
              </a:rPr>
              <a:t>Titus 2:3-5 (NASB): </a:t>
            </a:r>
            <a:r>
              <a:rPr lang="en-US" sz="2200" b="1" i="0" baseline="30000" dirty="0">
                <a:solidFill>
                  <a:srgbClr val="000000"/>
                </a:solidFill>
                <a:effectLst/>
                <a:latin typeface="Times New Roman" panose="02020603050405020304" pitchFamily="18" charset="0"/>
                <a:cs typeface="Times New Roman" panose="02020603050405020304" pitchFamily="18" charset="0"/>
              </a:rPr>
              <a:t>3</a:t>
            </a:r>
            <a:r>
              <a:rPr lang="en-US" sz="2200" b="1" i="0" u="sng" baseline="3000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Older women likewise </a:t>
            </a:r>
            <a:r>
              <a:rPr lang="en-US" sz="2200" b="0" i="1" dirty="0">
                <a:solidFill>
                  <a:srgbClr val="000000"/>
                </a:solidFill>
                <a:effectLst/>
                <a:latin typeface="Times New Roman" panose="02020603050405020304" pitchFamily="18" charset="0"/>
                <a:cs typeface="Times New Roman" panose="02020603050405020304" pitchFamily="18" charset="0"/>
              </a:rPr>
              <a:t>are to be</a:t>
            </a:r>
            <a:r>
              <a:rPr lang="en-US" sz="2200" b="0" i="0" dirty="0">
                <a:solidFill>
                  <a:srgbClr val="000000"/>
                </a:solidFill>
                <a:effectLst/>
                <a:latin typeface="Times New Roman" panose="02020603050405020304" pitchFamily="18" charset="0"/>
                <a:cs typeface="Times New Roman" panose="02020603050405020304" pitchFamily="18" charset="0"/>
              </a:rPr>
              <a:t> reverent in their behavior, not malicious gossips nor enslaved to much wine, teaching what is good, </a:t>
            </a:r>
            <a:r>
              <a:rPr lang="en-US" sz="2200" b="1" i="0" baseline="30000" dirty="0">
                <a:solidFill>
                  <a:srgbClr val="000000"/>
                </a:solidFill>
                <a:effectLst/>
                <a:latin typeface="Times New Roman" panose="02020603050405020304" pitchFamily="18" charset="0"/>
                <a:cs typeface="Times New Roman" panose="02020603050405020304" pitchFamily="18" charset="0"/>
              </a:rPr>
              <a:t>4 </a:t>
            </a:r>
            <a:r>
              <a:rPr lang="en-US" sz="2200" b="0" i="0" dirty="0">
                <a:solidFill>
                  <a:srgbClr val="000000"/>
                </a:solidFill>
                <a:effectLst/>
                <a:latin typeface="Times New Roman" panose="02020603050405020304" pitchFamily="18" charset="0"/>
                <a:cs typeface="Times New Roman" panose="02020603050405020304" pitchFamily="18" charset="0"/>
              </a:rPr>
              <a:t>so that they may </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to love their children, </a:t>
            </a:r>
            <a:r>
              <a:rPr lang="en-US" sz="2200" b="1" i="0" baseline="30000" dirty="0">
                <a:solidFill>
                  <a:srgbClr val="000000"/>
                </a:solidFill>
                <a:effectLst/>
                <a:latin typeface="Times New Roman" panose="02020603050405020304" pitchFamily="18" charset="0"/>
                <a:cs typeface="Times New Roman" panose="02020603050405020304" pitchFamily="18" charset="0"/>
              </a:rPr>
              <a:t>5 </a:t>
            </a:r>
            <a:r>
              <a:rPr lang="en-US" sz="2200" b="0" i="1" dirty="0">
                <a:solidFill>
                  <a:srgbClr val="000000"/>
                </a:solidFill>
                <a:effectLst/>
                <a:latin typeface="Times New Roman" panose="02020603050405020304" pitchFamily="18" charset="0"/>
                <a:cs typeface="Times New Roman" panose="02020603050405020304" pitchFamily="18" charset="0"/>
              </a:rPr>
              <a:t>to be</a:t>
            </a:r>
            <a:r>
              <a:rPr lang="en-US" sz="2200" b="0" i="0" dirty="0">
                <a:solidFill>
                  <a:srgbClr val="000000"/>
                </a:solidFill>
                <a:effectLst/>
                <a:latin typeface="Times New Roman" panose="02020603050405020304" pitchFamily="18" charset="0"/>
                <a:cs typeface="Times New Roman" panose="02020603050405020304" pitchFamily="18" charset="0"/>
              </a:rPr>
              <a:t> sensible, pure, workers at home, </a:t>
            </a:r>
            <a:r>
              <a:rPr lang="en-US" sz="2200" b="0" i="0" dirty="0">
                <a:solidFill>
                  <a:srgbClr val="000000"/>
                </a:solidFill>
                <a:effectLst/>
                <a:highlight>
                  <a:srgbClr val="FFFF00"/>
                </a:highlight>
                <a:latin typeface="Times New Roman" panose="02020603050405020304" pitchFamily="18" charset="0"/>
                <a:cs typeface="Times New Roman" panose="02020603050405020304" pitchFamily="18" charset="0"/>
              </a:rPr>
              <a:t>kind</a:t>
            </a:r>
            <a:r>
              <a:rPr lang="en-US" sz="2200" b="0" i="0" dirty="0">
                <a:solidFill>
                  <a:srgbClr val="000000"/>
                </a:solidFill>
                <a:effectLst/>
                <a:latin typeface="Times New Roman" panose="02020603050405020304" pitchFamily="18" charset="0"/>
                <a:cs typeface="Times New Roman" panose="02020603050405020304" pitchFamily="18" charset="0"/>
              </a:rPr>
              <a:t>, being subject to their own husbands, so that the word of God will not be dishonored</a:t>
            </a:r>
            <a:r>
              <a:rPr lang="en-US" sz="2200" dirty="0">
                <a:solidFill>
                  <a:srgbClr val="000000"/>
                </a:solidFill>
                <a:latin typeface="Times New Roman" panose="02020603050405020304" pitchFamily="18" charset="0"/>
                <a:cs typeface="Times New Roman" panose="02020603050405020304" pitchFamily="18" charset="0"/>
              </a:rPr>
              <a:t>.</a:t>
            </a:r>
          </a:p>
          <a:p>
            <a:pPr algn="l"/>
            <a:endParaRPr lang="en-US" sz="2200" b="0" i="0" dirty="0">
              <a:solidFill>
                <a:srgbClr val="000000"/>
              </a:solidFill>
              <a:effectLst/>
              <a:latin typeface="Times New Roman" panose="02020603050405020304" pitchFamily="18" charset="0"/>
              <a:cs typeface="Times New Roman" panose="02020603050405020304" pitchFamily="18" charset="0"/>
            </a:endParaRPr>
          </a:p>
          <a:p>
            <a:pPr algn="l"/>
            <a:r>
              <a:rPr lang="en-US" sz="2200" dirty="0">
                <a:solidFill>
                  <a:srgbClr val="000000"/>
                </a:solidFill>
                <a:latin typeface="Times New Roman" panose="02020603050405020304" pitchFamily="18" charset="0"/>
                <a:cs typeface="Times New Roman" panose="02020603050405020304" pitchFamily="18" charset="0"/>
              </a:rPr>
              <a:t>“kind”</a:t>
            </a:r>
          </a:p>
          <a:p>
            <a:pPr algn="l"/>
            <a:r>
              <a:rPr lang="en-US" sz="2200" dirty="0">
                <a:solidFill>
                  <a:srgbClr val="000000"/>
                </a:solidFill>
                <a:latin typeface="Times New Roman" panose="02020603050405020304" pitchFamily="18" charset="0"/>
                <a:cs typeface="Times New Roman" panose="02020603050405020304" pitchFamily="18" charset="0"/>
              </a:rPr>
              <a:t>-I found the word “benevolent” </a:t>
            </a:r>
          </a:p>
          <a:p>
            <a:pPr algn="l"/>
            <a:r>
              <a:rPr lang="en-US" sz="2200" dirty="0">
                <a:solidFill>
                  <a:srgbClr val="000000"/>
                </a:solidFill>
                <a:latin typeface="Times New Roman" panose="02020603050405020304" pitchFamily="18" charset="0"/>
                <a:cs typeface="Times New Roman" panose="02020603050405020304" pitchFamily="18" charset="0"/>
              </a:rPr>
              <a:t>-as defined by Webster’s 1828 dictionary.  Noah Webster studied 26 languages when drafting this dictionary.</a:t>
            </a:r>
          </a:p>
          <a:p>
            <a:pPr algn="l"/>
            <a:endParaRPr lang="en-US" sz="2200" b="0" i="0" dirty="0">
              <a:solidFill>
                <a:srgbClr val="000000"/>
              </a:solidFill>
              <a:effectLst/>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pic>
        <p:nvPicPr>
          <p:cNvPr id="6" name="Picture 5">
            <a:extLst>
              <a:ext uri="{FF2B5EF4-FFF2-40B4-BE49-F238E27FC236}">
                <a16:creationId xmlns:a16="http://schemas.microsoft.com/office/drawing/2014/main" id="{363C6BFC-D555-DCEF-CA79-BDA07C9FF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37" y="4890933"/>
            <a:ext cx="10790364" cy="1395454"/>
          </a:xfrm>
          <a:prstGeom prst="rect">
            <a:avLst/>
          </a:prstGeom>
        </p:spPr>
      </p:pic>
    </p:spTree>
    <p:extLst>
      <p:ext uri="{BB962C8B-B14F-4D97-AF65-F5344CB8AC3E}">
        <p14:creationId xmlns:p14="http://schemas.microsoft.com/office/powerpoint/2010/main" val="1674793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186088" y="1607472"/>
            <a:ext cx="11819823" cy="1655762"/>
          </a:xfrm>
        </p:spPr>
        <p:txBody>
          <a:bodyPr>
            <a:noAutofit/>
          </a:bodyPr>
          <a:lstStyle/>
          <a:p>
            <a:pPr algn="l"/>
            <a:r>
              <a:rPr lang="en-US" sz="1800" dirty="0">
                <a:latin typeface="Times New Roman" panose="02020603050405020304" pitchFamily="18" charset="0"/>
                <a:cs typeface="Times New Roman" panose="02020603050405020304" pitchFamily="18" charset="0"/>
              </a:rPr>
              <a:t>Titus 2:3-5 (NASB): </a:t>
            </a:r>
            <a:r>
              <a:rPr lang="en-US" sz="1800" b="1" i="0" baseline="30000" dirty="0">
                <a:solidFill>
                  <a:srgbClr val="000000"/>
                </a:solidFill>
                <a:effectLst/>
                <a:latin typeface="Times New Roman" panose="02020603050405020304" pitchFamily="18" charset="0"/>
                <a:cs typeface="Times New Roman" panose="02020603050405020304" pitchFamily="18" charset="0"/>
              </a:rPr>
              <a:t>3</a:t>
            </a:r>
            <a:r>
              <a:rPr lang="en-US" sz="1800" b="1" i="0" u="sng" baseline="30000" dirty="0">
                <a:solidFill>
                  <a:srgbClr val="000000"/>
                </a:solidFill>
                <a:effectLst/>
                <a:latin typeface="Times New Roman" panose="02020603050405020304" pitchFamily="18" charset="0"/>
                <a:cs typeface="Times New Roman" panose="02020603050405020304" pitchFamily="18" charset="0"/>
              </a:rPr>
              <a:t> </a:t>
            </a:r>
            <a:r>
              <a:rPr lang="en-US" sz="1800" b="0" i="0" dirty="0">
                <a:solidFill>
                  <a:srgbClr val="000000"/>
                </a:solidFill>
                <a:effectLst/>
                <a:latin typeface="Times New Roman" panose="02020603050405020304" pitchFamily="18" charset="0"/>
                <a:cs typeface="Times New Roman" panose="02020603050405020304" pitchFamily="18" charset="0"/>
              </a:rPr>
              <a:t>Older women likewise </a:t>
            </a:r>
            <a:r>
              <a:rPr lang="en-US" sz="1800" b="0" i="1" dirty="0">
                <a:solidFill>
                  <a:srgbClr val="000000"/>
                </a:solidFill>
                <a:effectLst/>
                <a:latin typeface="Times New Roman" panose="02020603050405020304" pitchFamily="18" charset="0"/>
                <a:cs typeface="Times New Roman" panose="02020603050405020304" pitchFamily="18" charset="0"/>
              </a:rPr>
              <a:t>are to be</a:t>
            </a:r>
            <a:r>
              <a:rPr lang="en-US" sz="1800" b="0" i="0" dirty="0">
                <a:solidFill>
                  <a:srgbClr val="000000"/>
                </a:solidFill>
                <a:effectLst/>
                <a:latin typeface="Times New Roman" panose="02020603050405020304" pitchFamily="18" charset="0"/>
                <a:cs typeface="Times New Roman" panose="02020603050405020304" pitchFamily="18" charset="0"/>
              </a:rPr>
              <a:t> reverent in their behavior, not malicious gossips nor enslaved to much wine, teaching what is good, </a:t>
            </a:r>
            <a:r>
              <a:rPr lang="en-US" sz="1800" b="1" i="0" baseline="30000" dirty="0">
                <a:solidFill>
                  <a:srgbClr val="000000"/>
                </a:solidFill>
                <a:effectLst/>
                <a:latin typeface="Times New Roman" panose="02020603050405020304" pitchFamily="18" charset="0"/>
                <a:cs typeface="Times New Roman" panose="02020603050405020304" pitchFamily="18" charset="0"/>
              </a:rPr>
              <a:t>4 </a:t>
            </a:r>
            <a:r>
              <a:rPr lang="en-US" sz="1800" b="0" i="0" dirty="0">
                <a:solidFill>
                  <a:srgbClr val="000000"/>
                </a:solidFill>
                <a:effectLst/>
                <a:latin typeface="Times New Roman" panose="02020603050405020304" pitchFamily="18" charset="0"/>
                <a:cs typeface="Times New Roman" panose="02020603050405020304" pitchFamily="18" charset="0"/>
              </a:rPr>
              <a:t>so that they may </a:t>
            </a:r>
            <a:r>
              <a:rPr lang="en-US" sz="1800" b="0" i="0" baseline="30000" dirty="0">
                <a:solidFill>
                  <a:srgbClr val="000000"/>
                </a:solidFill>
                <a:effectLst/>
                <a:latin typeface="Times New Roman" panose="02020603050405020304" pitchFamily="18" charset="0"/>
                <a:cs typeface="Times New Roman" panose="02020603050405020304" pitchFamily="18" charset="0"/>
              </a:rPr>
              <a:t>[</a:t>
            </a:r>
            <a:r>
              <a:rPr lang="en-US" sz="1800"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sz="1800" b="0" i="0" baseline="30000" dirty="0">
                <a:solidFill>
                  <a:srgbClr val="000000"/>
                </a:solidFill>
                <a:effectLst/>
                <a:latin typeface="Times New Roman" panose="02020603050405020304" pitchFamily="18" charset="0"/>
                <a:cs typeface="Times New Roman" panose="02020603050405020304" pitchFamily="18" charset="0"/>
              </a:rPr>
              <a:t>]</a:t>
            </a:r>
            <a:r>
              <a:rPr lang="en-US" sz="1800"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to love their children, </a:t>
            </a:r>
            <a:r>
              <a:rPr lang="en-US" sz="1800" b="1" i="0" baseline="30000" dirty="0">
                <a:solidFill>
                  <a:srgbClr val="000000"/>
                </a:solidFill>
                <a:effectLst/>
                <a:latin typeface="Times New Roman" panose="02020603050405020304" pitchFamily="18" charset="0"/>
                <a:cs typeface="Times New Roman" panose="02020603050405020304" pitchFamily="18" charset="0"/>
              </a:rPr>
              <a:t>5 </a:t>
            </a:r>
            <a:r>
              <a:rPr lang="en-US" sz="1800" b="0" i="1" dirty="0">
                <a:solidFill>
                  <a:srgbClr val="000000"/>
                </a:solidFill>
                <a:effectLst/>
                <a:latin typeface="Times New Roman" panose="02020603050405020304" pitchFamily="18" charset="0"/>
                <a:cs typeface="Times New Roman" panose="02020603050405020304" pitchFamily="18" charset="0"/>
              </a:rPr>
              <a:t>to be</a:t>
            </a:r>
            <a:r>
              <a:rPr lang="en-US" sz="1800" b="0" i="0" dirty="0">
                <a:solidFill>
                  <a:srgbClr val="000000"/>
                </a:solidFill>
                <a:effectLst/>
                <a:latin typeface="Times New Roman" panose="02020603050405020304" pitchFamily="18" charset="0"/>
                <a:cs typeface="Times New Roman" panose="02020603050405020304" pitchFamily="18" charset="0"/>
              </a:rPr>
              <a:t> sensible, pure, workers at home, kind, </a:t>
            </a:r>
            <a:r>
              <a:rPr lang="en-US" sz="1800" b="0" i="0" dirty="0">
                <a:solidFill>
                  <a:srgbClr val="000000"/>
                </a:solidFill>
                <a:effectLst/>
                <a:highlight>
                  <a:srgbClr val="FFFF00"/>
                </a:highlight>
                <a:latin typeface="Times New Roman" panose="02020603050405020304" pitchFamily="18" charset="0"/>
                <a:cs typeface="Times New Roman" panose="02020603050405020304" pitchFamily="18" charset="0"/>
              </a:rPr>
              <a:t>being subject to their own husbands,</a:t>
            </a:r>
            <a:r>
              <a:rPr lang="en-US" sz="1800" b="0" i="0" dirty="0">
                <a:solidFill>
                  <a:srgbClr val="000000"/>
                </a:solidFill>
                <a:effectLst/>
                <a:latin typeface="Times New Roman" panose="02020603050405020304" pitchFamily="18" charset="0"/>
                <a:cs typeface="Times New Roman" panose="02020603050405020304" pitchFamily="18" charset="0"/>
              </a:rPr>
              <a:t> so that the word of God will not be dishonored</a:t>
            </a:r>
            <a:r>
              <a:rPr lang="en-US" sz="1800" dirty="0">
                <a:solidFill>
                  <a:srgbClr val="000000"/>
                </a:solidFill>
                <a:latin typeface="Times New Roman" panose="02020603050405020304" pitchFamily="18" charset="0"/>
                <a:cs typeface="Times New Roman" panose="02020603050405020304" pitchFamily="18" charset="0"/>
              </a:rPr>
              <a:t>.</a:t>
            </a:r>
          </a:p>
          <a:p>
            <a:pPr algn="l"/>
            <a:endParaRPr lang="en-US" sz="1800" b="0" i="0" dirty="0">
              <a:solidFill>
                <a:srgbClr val="000000"/>
              </a:solidFill>
              <a:effectLst/>
              <a:latin typeface="Times New Roman" panose="02020603050405020304" pitchFamily="18" charset="0"/>
              <a:cs typeface="Times New Roman" panose="02020603050405020304" pitchFamily="18" charset="0"/>
            </a:endParaRPr>
          </a:p>
          <a:p>
            <a:pPr algn="l"/>
            <a:r>
              <a:rPr lang="en-US" sz="1800" b="0" i="0" dirty="0">
                <a:solidFill>
                  <a:srgbClr val="000000"/>
                </a:solidFill>
                <a:effectLst/>
                <a:latin typeface="Times New Roman" panose="02020603050405020304" pitchFamily="18" charset="0"/>
                <a:cs typeface="Times New Roman" panose="02020603050405020304" pitchFamily="18" charset="0"/>
              </a:rPr>
              <a:t>“being subject to their own husbands”</a:t>
            </a:r>
          </a:p>
          <a:p>
            <a:pPr algn="l"/>
            <a:r>
              <a:rPr lang="en-US" sz="1800" dirty="0">
                <a:solidFill>
                  <a:srgbClr val="000000"/>
                </a:solidFill>
                <a:latin typeface="Times New Roman" panose="02020603050405020304" pitchFamily="18" charset="0"/>
                <a:cs typeface="Times New Roman" panose="02020603050405020304" pitchFamily="18" charset="0"/>
              </a:rPr>
              <a:t>-I would like the married woman’s response to this</a:t>
            </a:r>
          </a:p>
          <a:p>
            <a:pPr algn="l"/>
            <a:r>
              <a:rPr lang="en-US" sz="1800" b="0" i="0" dirty="0">
                <a:solidFill>
                  <a:srgbClr val="081C2A"/>
                </a:solidFill>
                <a:effectLst/>
                <a:latin typeface="Times New Roman" panose="02020603050405020304" pitchFamily="18" charset="0"/>
                <a:cs typeface="Times New Roman" panose="02020603050405020304" pitchFamily="18" charset="0"/>
              </a:rPr>
              <a:t>Commentator </a:t>
            </a:r>
            <a:r>
              <a:rPr lang="en-US" sz="1800" b="0" i="0" dirty="0">
                <a:effectLst/>
                <a:latin typeface="Times New Roman" panose="02020603050405020304" pitchFamily="18" charset="0"/>
                <a:cs typeface="Times New Roman" panose="02020603050405020304" pitchFamily="18" charset="0"/>
                <a:hlinkClick r:id="rId3"/>
              </a:rPr>
              <a:t>Matthew Henry</a:t>
            </a:r>
            <a:r>
              <a:rPr lang="en-US" sz="1800" b="0" i="0" dirty="0">
                <a:solidFill>
                  <a:srgbClr val="081C2A"/>
                </a:solidFill>
                <a:effectLst/>
                <a:latin typeface="Times New Roman" panose="02020603050405020304" pitchFamily="18" charset="0"/>
                <a:cs typeface="Times New Roman" panose="02020603050405020304" pitchFamily="18" charset="0"/>
              </a:rPr>
              <a:t> wrote, “The woman was made out of Adam’s side. She was not made out of his head to rule over him, nor out of his feet to be trampled upon by him, but out of his side to be equal with him, under his arm to be protected, and near his heart to be loved.”</a:t>
            </a:r>
            <a:endParaRPr lang="en-US" sz="1800" dirty="0">
              <a:solidFill>
                <a:srgbClr val="000000"/>
              </a:solidFill>
              <a:latin typeface="Times New Roman" panose="02020603050405020304" pitchFamily="18" charset="0"/>
              <a:cs typeface="Times New Roman" panose="02020603050405020304" pitchFamily="18" charset="0"/>
            </a:endParaRPr>
          </a:p>
          <a:p>
            <a:pPr algn="l"/>
            <a:r>
              <a:rPr lang="en-US" sz="1800" dirty="0">
                <a:solidFill>
                  <a:srgbClr val="000000"/>
                </a:solidFill>
                <a:latin typeface="Times New Roman" panose="02020603050405020304" pitchFamily="18" charset="0"/>
                <a:cs typeface="Times New Roman" panose="02020603050405020304" pitchFamily="18" charset="0"/>
              </a:rPr>
              <a:t>-how does a single woman submit?</a:t>
            </a:r>
          </a:p>
          <a:p>
            <a:pPr algn="l"/>
            <a:r>
              <a:rPr lang="en-US" sz="1800" dirty="0">
                <a:solidFill>
                  <a:srgbClr val="000000"/>
                </a:solidFill>
                <a:latin typeface="Times New Roman" panose="02020603050405020304" pitchFamily="18" charset="0"/>
                <a:cs typeface="Times New Roman" panose="02020603050405020304" pitchFamily="18" charset="0"/>
              </a:rPr>
              <a:t>-how does submission play out in our government?</a:t>
            </a:r>
          </a:p>
          <a:p>
            <a:pPr algn="l"/>
            <a:r>
              <a:rPr lang="en-US" sz="1800" dirty="0">
                <a:solidFill>
                  <a:srgbClr val="000000"/>
                </a:solidFill>
                <a:latin typeface="Times New Roman" panose="02020603050405020304" pitchFamily="18" charset="0"/>
                <a:cs typeface="Times New Roman" panose="02020603050405020304" pitchFamily="18" charset="0"/>
              </a:rPr>
              <a:t>	-in a America (a republican form of government), who is Ceaser?  </a:t>
            </a:r>
          </a:p>
          <a:p>
            <a:pPr algn="l"/>
            <a:r>
              <a:rPr lang="en-US" sz="1800" dirty="0">
                <a:solidFill>
                  <a:srgbClr val="000000"/>
                </a:solidFill>
                <a:latin typeface="Times New Roman" panose="02020603050405020304" pitchFamily="18" charset="0"/>
                <a:cs typeface="Times New Roman" panose="02020603050405020304" pitchFamily="18" charset="0"/>
              </a:rPr>
              <a:t>-if I want those that I have authority over to respect me, I must sew the idea of submission to my leadership too</a:t>
            </a:r>
          </a:p>
          <a:p>
            <a:pPr algn="l"/>
            <a:endParaRPr lang="en-US" sz="1800"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1394922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Defining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Let’s get UNPUZZLED</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80209" y="1679391"/>
            <a:ext cx="11819823" cy="1655762"/>
          </a:xfrm>
        </p:spPr>
        <p:txBody>
          <a:bodyPr>
            <a:noAutofit/>
          </a:bodyPr>
          <a:lstStyle/>
          <a:p>
            <a:pPr algn="l"/>
            <a:r>
              <a:rPr lang="en-US" sz="2200" dirty="0">
                <a:latin typeface="Times New Roman" panose="02020603050405020304" pitchFamily="18" charset="0"/>
                <a:cs typeface="Times New Roman" panose="02020603050405020304" pitchFamily="18" charset="0"/>
              </a:rPr>
              <a:t>Titus 2:3-5 (NASB): </a:t>
            </a:r>
            <a:r>
              <a:rPr lang="en-US" sz="2200" b="1" i="0" baseline="30000" dirty="0">
                <a:solidFill>
                  <a:srgbClr val="000000"/>
                </a:solidFill>
                <a:effectLst/>
                <a:latin typeface="Times New Roman" panose="02020603050405020304" pitchFamily="18" charset="0"/>
                <a:cs typeface="Times New Roman" panose="02020603050405020304" pitchFamily="18" charset="0"/>
              </a:rPr>
              <a:t>3</a:t>
            </a:r>
            <a:r>
              <a:rPr lang="en-US" sz="2200" b="1" i="0" u="sng" baseline="3000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Older women likewise </a:t>
            </a:r>
            <a:r>
              <a:rPr lang="en-US" sz="2200" b="0" i="1" dirty="0">
                <a:solidFill>
                  <a:srgbClr val="000000"/>
                </a:solidFill>
                <a:effectLst/>
                <a:latin typeface="Times New Roman" panose="02020603050405020304" pitchFamily="18" charset="0"/>
                <a:cs typeface="Times New Roman" panose="02020603050405020304" pitchFamily="18" charset="0"/>
              </a:rPr>
              <a:t>are to be</a:t>
            </a:r>
            <a:r>
              <a:rPr lang="en-US" sz="2200" b="0" i="0" dirty="0">
                <a:solidFill>
                  <a:srgbClr val="000000"/>
                </a:solidFill>
                <a:effectLst/>
                <a:latin typeface="Times New Roman" panose="02020603050405020304" pitchFamily="18" charset="0"/>
                <a:cs typeface="Times New Roman" panose="02020603050405020304" pitchFamily="18" charset="0"/>
              </a:rPr>
              <a:t> reverent in their behavior, not malicious gossips nor enslaved to much wine, teaching what is good, </a:t>
            </a:r>
            <a:r>
              <a:rPr lang="en-US" sz="2200" b="1" i="0" baseline="30000" dirty="0">
                <a:solidFill>
                  <a:srgbClr val="000000"/>
                </a:solidFill>
                <a:effectLst/>
                <a:latin typeface="Times New Roman" panose="02020603050405020304" pitchFamily="18" charset="0"/>
                <a:cs typeface="Times New Roman" panose="02020603050405020304" pitchFamily="18" charset="0"/>
              </a:rPr>
              <a:t>4 </a:t>
            </a:r>
            <a:r>
              <a:rPr lang="en-US" sz="2200" b="0" i="0" dirty="0">
                <a:solidFill>
                  <a:srgbClr val="000000"/>
                </a:solidFill>
                <a:effectLst/>
                <a:latin typeface="Times New Roman" panose="02020603050405020304" pitchFamily="18" charset="0"/>
                <a:cs typeface="Times New Roman" panose="02020603050405020304" pitchFamily="18" charset="0"/>
              </a:rPr>
              <a:t>so that they may </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sz="2200" b="0" i="0" baseline="30000" dirty="0">
                <a:solidFill>
                  <a:srgbClr val="000000"/>
                </a:solidFill>
                <a:effectLst/>
                <a:latin typeface="Times New Roman" panose="02020603050405020304" pitchFamily="18" charset="0"/>
                <a:cs typeface="Times New Roman" panose="02020603050405020304" pitchFamily="18" charset="0"/>
              </a:rPr>
              <a:t>]</a:t>
            </a:r>
            <a:r>
              <a:rPr lang="en-US" sz="2200" b="0" i="0" dirty="0">
                <a:solidFill>
                  <a:srgbClr val="000000"/>
                </a:solidFill>
                <a:effectLst/>
                <a:latin typeface="Times New Roman" panose="02020603050405020304" pitchFamily="18" charset="0"/>
                <a:cs typeface="Times New Roman" panose="02020603050405020304" pitchFamily="18" charset="0"/>
              </a:rPr>
              <a:t>encourage the young women to love their husbands, to love their children, </a:t>
            </a:r>
            <a:r>
              <a:rPr lang="en-US" sz="2200" b="1" i="0" baseline="30000" dirty="0">
                <a:solidFill>
                  <a:srgbClr val="000000"/>
                </a:solidFill>
                <a:effectLst/>
                <a:latin typeface="Times New Roman" panose="02020603050405020304" pitchFamily="18" charset="0"/>
                <a:cs typeface="Times New Roman" panose="02020603050405020304" pitchFamily="18" charset="0"/>
              </a:rPr>
              <a:t>5 </a:t>
            </a:r>
            <a:r>
              <a:rPr lang="en-US" sz="2200" b="0" i="1" dirty="0">
                <a:solidFill>
                  <a:srgbClr val="000000"/>
                </a:solidFill>
                <a:effectLst/>
                <a:latin typeface="Times New Roman" panose="02020603050405020304" pitchFamily="18" charset="0"/>
                <a:cs typeface="Times New Roman" panose="02020603050405020304" pitchFamily="18" charset="0"/>
              </a:rPr>
              <a:t>to be</a:t>
            </a:r>
            <a:r>
              <a:rPr lang="en-US" sz="2200" b="0" i="0" dirty="0">
                <a:solidFill>
                  <a:srgbClr val="000000"/>
                </a:solidFill>
                <a:effectLst/>
                <a:latin typeface="Times New Roman" panose="02020603050405020304" pitchFamily="18" charset="0"/>
                <a:cs typeface="Times New Roman" panose="02020603050405020304" pitchFamily="18" charset="0"/>
              </a:rPr>
              <a:t> sensible, pure, workers at home, kind, being subject to their own husbands, </a:t>
            </a:r>
            <a:r>
              <a:rPr lang="en-US" sz="2200" b="0" i="0" dirty="0">
                <a:solidFill>
                  <a:srgbClr val="000000"/>
                </a:solidFill>
                <a:effectLst/>
                <a:highlight>
                  <a:srgbClr val="FFFF00"/>
                </a:highlight>
                <a:latin typeface="Times New Roman" panose="02020603050405020304" pitchFamily="18" charset="0"/>
                <a:cs typeface="Times New Roman" panose="02020603050405020304" pitchFamily="18" charset="0"/>
              </a:rPr>
              <a:t>so that the word of God will not be dishonored</a:t>
            </a:r>
            <a:r>
              <a:rPr lang="en-US" sz="2200" dirty="0">
                <a:solidFill>
                  <a:srgbClr val="000000"/>
                </a:solidFill>
                <a:highlight>
                  <a:srgbClr val="FFFF00"/>
                </a:highlight>
                <a:latin typeface="Times New Roman" panose="02020603050405020304" pitchFamily="18" charset="0"/>
                <a:cs typeface="Times New Roman" panose="02020603050405020304" pitchFamily="18" charset="0"/>
              </a:rPr>
              <a:t>.</a:t>
            </a:r>
          </a:p>
          <a:p>
            <a:pPr algn="l"/>
            <a:endParaRPr lang="en-US" sz="2200" b="0" i="0" dirty="0">
              <a:solidFill>
                <a:srgbClr val="000000"/>
              </a:solidFill>
              <a:effectLst/>
              <a:latin typeface="Times New Roman" panose="02020603050405020304" pitchFamily="18" charset="0"/>
              <a:cs typeface="Times New Roman" panose="02020603050405020304" pitchFamily="18" charset="0"/>
            </a:endParaRPr>
          </a:p>
          <a:p>
            <a:pPr algn="l"/>
            <a:r>
              <a:rPr lang="en-US" sz="2200" b="0" i="0" dirty="0">
                <a:solidFill>
                  <a:srgbClr val="000000"/>
                </a:solidFill>
                <a:effectLst/>
                <a:latin typeface="Times New Roman" panose="02020603050405020304" pitchFamily="18" charset="0"/>
                <a:cs typeface="Times New Roman" panose="02020603050405020304" pitchFamily="18" charset="0"/>
              </a:rPr>
              <a:t>“so that the word of God will not be dishonored</a:t>
            </a:r>
            <a:r>
              <a:rPr lang="en-US" sz="2200" dirty="0">
                <a:solidFill>
                  <a:srgbClr val="000000"/>
                </a:solidFill>
                <a:latin typeface="Times New Roman" panose="02020603050405020304" pitchFamily="18" charset="0"/>
                <a:cs typeface="Times New Roman" panose="02020603050405020304" pitchFamily="18" charset="0"/>
              </a:rPr>
              <a:t>.”</a:t>
            </a:r>
          </a:p>
          <a:p>
            <a:pPr algn="l"/>
            <a:r>
              <a:rPr lang="en-US" sz="2200" dirty="0">
                <a:solidFill>
                  <a:srgbClr val="000000"/>
                </a:solidFill>
                <a:latin typeface="Times New Roman" panose="02020603050405020304" pitchFamily="18" charset="0"/>
                <a:cs typeface="Times New Roman" panose="02020603050405020304" pitchFamily="18" charset="0"/>
              </a:rPr>
              <a:t>-I pray that as we have studied Biblical Womanhood – regardless of we are single, married, widowed; regardless of age, that we can pursue holiness in this area.</a:t>
            </a:r>
          </a:p>
          <a:p>
            <a:pPr algn="l"/>
            <a:endParaRPr lang="en-US" sz="2400" dirty="0">
              <a:solidFill>
                <a:srgbClr val="000000"/>
              </a:solidFill>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8FD2CB-D0AE-C178-9A6C-7BDC62AF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1126040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C87B9-7317-D4A6-23BD-3BF92F861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23405-AB84-09C6-1136-9936A4780A5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8E5298D-4DE5-8FD9-BE3A-FF92BE457EB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CAE2D8A-DEE1-CD02-35B1-3ECBFDB26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3494"/>
            <a:ext cx="12868977" cy="7051494"/>
          </a:xfrm>
          <a:prstGeom prst="rect">
            <a:avLst/>
          </a:prstGeom>
        </p:spPr>
      </p:pic>
      <p:sp>
        <p:nvSpPr>
          <p:cNvPr id="8" name="TextBox 7">
            <a:extLst>
              <a:ext uri="{FF2B5EF4-FFF2-40B4-BE49-F238E27FC236}">
                <a16:creationId xmlns:a16="http://schemas.microsoft.com/office/drawing/2014/main" id="{8CD22667-5C78-7B8E-3814-A7D658A6C9C6}"/>
              </a:ext>
            </a:extLst>
          </p:cNvPr>
          <p:cNvSpPr txBox="1"/>
          <p:nvPr/>
        </p:nvSpPr>
        <p:spPr>
          <a:xfrm>
            <a:off x="-1" y="-126503"/>
            <a:ext cx="12868976" cy="1107996"/>
          </a:xfrm>
          <a:prstGeom prst="rect">
            <a:avLst/>
          </a:prstGeom>
          <a:solidFill>
            <a:schemeClr val="accent2">
              <a:lumMod val="50000"/>
            </a:schemeClr>
          </a:solidFill>
        </p:spPr>
        <p:txBody>
          <a:bodyPr wrap="square" rtlCol="0">
            <a:spAutoFit/>
          </a:bodyPr>
          <a:lstStyle/>
          <a:p>
            <a:pPr algn="ctr"/>
            <a:r>
              <a:rPr lang="en-US" sz="6600" dirty="0">
                <a:solidFill>
                  <a:schemeClr val="bg1"/>
                </a:solidFill>
                <a:latin typeface="Brush Script MT" panose="03060802040406070304" pitchFamily="66" charset="0"/>
              </a:rPr>
              <a:t>Bringing dignity back to womanhood</a:t>
            </a:r>
          </a:p>
        </p:txBody>
      </p:sp>
      <p:sp>
        <p:nvSpPr>
          <p:cNvPr id="4" name="TextBox 3">
            <a:extLst>
              <a:ext uri="{FF2B5EF4-FFF2-40B4-BE49-F238E27FC236}">
                <a16:creationId xmlns:a16="http://schemas.microsoft.com/office/drawing/2014/main" id="{3EBAC134-68FC-B449-3A2B-161F1336C93B}"/>
              </a:ext>
            </a:extLst>
          </p:cNvPr>
          <p:cNvSpPr txBox="1"/>
          <p:nvPr/>
        </p:nvSpPr>
        <p:spPr>
          <a:xfrm>
            <a:off x="397844" y="1720840"/>
            <a:ext cx="6676726" cy="4154984"/>
          </a:xfrm>
          <a:prstGeom prst="rect">
            <a:avLst/>
          </a:prstGeom>
          <a:solidFill>
            <a:schemeClr val="accent2">
              <a:lumMod val="50000"/>
            </a:schemeClr>
          </a:solidFill>
        </p:spPr>
        <p:txBody>
          <a:bodyPr wrap="square" rtlCol="0">
            <a:spAutoFit/>
          </a:bodyPr>
          <a:lstStyle/>
          <a:p>
            <a:r>
              <a:rPr lang="en-US" sz="2400" b="1" u="sng" dirty="0">
                <a:solidFill>
                  <a:schemeClr val="bg1"/>
                </a:solidFill>
                <a:latin typeface="Times New Roman" panose="02020603050405020304" pitchFamily="18" charset="0"/>
                <a:cs typeface="Times New Roman" panose="02020603050405020304" pitchFamily="18" charset="0"/>
              </a:rPr>
              <a:t>Sincerest hope:</a:t>
            </a:r>
          </a:p>
          <a:p>
            <a:pPr marL="457200" indent="-457200">
              <a:buAutoNum type="arabicParenR"/>
            </a:pPr>
            <a:r>
              <a:rPr lang="en-US" sz="2400" b="1" dirty="0">
                <a:solidFill>
                  <a:schemeClr val="bg1"/>
                </a:solidFill>
                <a:latin typeface="Times New Roman" panose="02020603050405020304" pitchFamily="18" charset="0"/>
                <a:cs typeface="Times New Roman" panose="02020603050405020304" pitchFamily="18" charset="0"/>
              </a:rPr>
              <a:t>That you grew in the understanding of Biblical Womanhood.</a:t>
            </a:r>
          </a:p>
          <a:p>
            <a:pPr marL="457200" indent="-457200">
              <a:buAutoNum type="arabicParenR"/>
            </a:pPr>
            <a:r>
              <a:rPr lang="en-US" sz="2400" b="1" dirty="0">
                <a:solidFill>
                  <a:schemeClr val="bg1"/>
                </a:solidFill>
                <a:latin typeface="Times New Roman" panose="02020603050405020304" pitchFamily="18" charset="0"/>
                <a:cs typeface="Times New Roman" panose="02020603050405020304" pitchFamily="18" charset="0"/>
              </a:rPr>
              <a:t>That you got some tools in your toolbelt to live out your God given design.</a:t>
            </a:r>
          </a:p>
          <a:p>
            <a:pPr marL="457200" indent="-457200">
              <a:buAutoNum type="arabicParenR"/>
            </a:pPr>
            <a:r>
              <a:rPr lang="en-US" sz="2400" b="1" dirty="0">
                <a:solidFill>
                  <a:schemeClr val="bg1"/>
                </a:solidFill>
                <a:latin typeface="Times New Roman" panose="02020603050405020304" pitchFamily="18" charset="0"/>
                <a:cs typeface="Times New Roman" panose="02020603050405020304" pitchFamily="18" charset="0"/>
              </a:rPr>
              <a:t>That you are encouraged to give life and nourish life wherever you are at. </a:t>
            </a:r>
          </a:p>
          <a:p>
            <a:pPr marL="457200" indent="-457200">
              <a:buAutoNum type="arabicParenR"/>
            </a:pPr>
            <a:r>
              <a:rPr lang="en-US" sz="2400" b="1" dirty="0">
                <a:solidFill>
                  <a:schemeClr val="bg1"/>
                </a:solidFill>
                <a:latin typeface="Times New Roman" panose="02020603050405020304" pitchFamily="18" charset="0"/>
                <a:cs typeface="Times New Roman" panose="02020603050405020304" pitchFamily="18" charset="0"/>
              </a:rPr>
              <a:t>That you are able to think long term for your legacy, posterity and eternity!</a:t>
            </a:r>
          </a:p>
          <a:p>
            <a:pPr marL="457200" indent="-457200">
              <a:buAutoNum type="arabicParenR"/>
            </a:pPr>
            <a:r>
              <a:rPr lang="en-US" sz="2400" b="1" dirty="0">
                <a:solidFill>
                  <a:schemeClr val="bg1"/>
                </a:solidFill>
                <a:latin typeface="Times New Roman" panose="02020603050405020304" pitchFamily="18" charset="0"/>
                <a:cs typeface="Times New Roman" panose="02020603050405020304" pitchFamily="18" charset="0"/>
              </a:rPr>
              <a:t>“Duty is ours, results are God’s” – </a:t>
            </a:r>
          </a:p>
          <a:p>
            <a:r>
              <a:rPr lang="en-US" sz="2400" b="1" dirty="0">
                <a:solidFill>
                  <a:schemeClr val="bg1"/>
                </a:solidFill>
                <a:latin typeface="Times New Roman" panose="02020603050405020304" pitchFamily="18" charset="0"/>
                <a:cs typeface="Times New Roman" panose="02020603050405020304" pitchFamily="18" charset="0"/>
              </a:rPr>
              <a:t>       John Quincy Adams</a:t>
            </a:r>
          </a:p>
        </p:txBody>
      </p:sp>
    </p:spTree>
    <p:extLst>
      <p:ext uri="{BB962C8B-B14F-4D97-AF65-F5344CB8AC3E}">
        <p14:creationId xmlns:p14="http://schemas.microsoft.com/office/powerpoint/2010/main" val="1609490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C87B9-7317-D4A6-23BD-3BF92F861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23405-AB84-09C6-1136-9936A4780A5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8E5298D-4DE5-8FD9-BE3A-FF92BE457EB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CAE2D8A-DEE1-CD02-35B1-3ECBFDB26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3494"/>
            <a:ext cx="12868977" cy="7051494"/>
          </a:xfrm>
          <a:prstGeom prst="rect">
            <a:avLst/>
          </a:prstGeom>
        </p:spPr>
      </p:pic>
      <p:sp>
        <p:nvSpPr>
          <p:cNvPr id="8" name="TextBox 7">
            <a:extLst>
              <a:ext uri="{FF2B5EF4-FFF2-40B4-BE49-F238E27FC236}">
                <a16:creationId xmlns:a16="http://schemas.microsoft.com/office/drawing/2014/main" id="{8CD22667-5C78-7B8E-3814-A7D658A6C9C6}"/>
              </a:ext>
            </a:extLst>
          </p:cNvPr>
          <p:cNvSpPr txBox="1"/>
          <p:nvPr/>
        </p:nvSpPr>
        <p:spPr>
          <a:xfrm>
            <a:off x="-1" y="-126503"/>
            <a:ext cx="12868976" cy="1107996"/>
          </a:xfrm>
          <a:prstGeom prst="rect">
            <a:avLst/>
          </a:prstGeom>
          <a:solidFill>
            <a:schemeClr val="accent2">
              <a:lumMod val="50000"/>
            </a:schemeClr>
          </a:solidFill>
        </p:spPr>
        <p:txBody>
          <a:bodyPr wrap="square" rtlCol="0">
            <a:spAutoFit/>
          </a:bodyPr>
          <a:lstStyle/>
          <a:p>
            <a:pPr algn="ctr"/>
            <a:r>
              <a:rPr lang="en-US" sz="6600" dirty="0">
                <a:solidFill>
                  <a:schemeClr val="bg1"/>
                </a:solidFill>
                <a:latin typeface="Brush Script MT" panose="03060802040406070304" pitchFamily="66" charset="0"/>
              </a:rPr>
              <a:t>Find this lecture on my website</a:t>
            </a:r>
          </a:p>
        </p:txBody>
      </p:sp>
      <p:pic>
        <p:nvPicPr>
          <p:cNvPr id="7" name="Picture 6">
            <a:extLst>
              <a:ext uri="{FF2B5EF4-FFF2-40B4-BE49-F238E27FC236}">
                <a16:creationId xmlns:a16="http://schemas.microsoft.com/office/drawing/2014/main" id="{64A702A2-8663-423A-FDF0-605CE7947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11" y="1720812"/>
            <a:ext cx="6683296" cy="562051"/>
          </a:xfrm>
          <a:prstGeom prst="rect">
            <a:avLst/>
          </a:prstGeom>
        </p:spPr>
      </p:pic>
      <p:pic>
        <p:nvPicPr>
          <p:cNvPr id="10" name="Picture 9">
            <a:extLst>
              <a:ext uri="{FF2B5EF4-FFF2-40B4-BE49-F238E27FC236}">
                <a16:creationId xmlns:a16="http://schemas.microsoft.com/office/drawing/2014/main" id="{A138908B-A2C9-F253-ADAE-BDD514542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230" y="5105130"/>
            <a:ext cx="2080585" cy="1449110"/>
          </a:xfrm>
          <a:prstGeom prst="rect">
            <a:avLst/>
          </a:prstGeom>
        </p:spPr>
      </p:pic>
    </p:spTree>
    <p:extLst>
      <p:ext uri="{BB962C8B-B14F-4D97-AF65-F5344CB8AC3E}">
        <p14:creationId xmlns:p14="http://schemas.microsoft.com/office/powerpoint/2010/main" val="192642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E336-5468-BCBE-5EC1-18416D6A1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ACFAC-D84A-A2A8-8F8D-BE66583C2C24}"/>
              </a:ext>
            </a:extLst>
          </p:cNvPr>
          <p:cNvSpPr>
            <a:spLocks noGrp="1"/>
          </p:cNvSpPr>
          <p:nvPr>
            <p:ph type="ctrTitle"/>
          </p:nvPr>
        </p:nvSpPr>
        <p:spPr>
          <a:xfrm>
            <a:off x="3022333" y="526050"/>
            <a:ext cx="7385785" cy="1143350"/>
          </a:xfrm>
        </p:spPr>
        <p:txBody>
          <a:bodyPr>
            <a:normAutofit fontScale="90000"/>
          </a:bodyPr>
          <a:lstStyle/>
          <a:p>
            <a:r>
              <a:rPr lang="en-US" dirty="0">
                <a:latin typeface="Times New Roman" panose="02020603050405020304" pitchFamily="18" charset="0"/>
                <a:cs typeface="Times New Roman" panose="02020603050405020304" pitchFamily="18" charset="0"/>
              </a:rPr>
              <a:t>About The StarsandStripes316</a:t>
            </a:r>
          </a:p>
        </p:txBody>
      </p:sp>
      <p:sp>
        <p:nvSpPr>
          <p:cNvPr id="3" name="Subtitle 2">
            <a:extLst>
              <a:ext uri="{FF2B5EF4-FFF2-40B4-BE49-F238E27FC236}">
                <a16:creationId xmlns:a16="http://schemas.microsoft.com/office/drawing/2014/main" id="{2E91A301-9126-269E-BF72-3E2B4FCA0191}"/>
              </a:ext>
            </a:extLst>
          </p:cNvPr>
          <p:cNvSpPr>
            <a:spLocks noGrp="1"/>
          </p:cNvSpPr>
          <p:nvPr>
            <p:ph type="subTitle" idx="1"/>
          </p:nvPr>
        </p:nvSpPr>
        <p:spPr>
          <a:xfrm>
            <a:off x="115502" y="2422309"/>
            <a:ext cx="11819823" cy="1655762"/>
          </a:xfrm>
        </p:spPr>
        <p:txBody>
          <a:bodyPr>
            <a:noAutofit/>
          </a:bodyPr>
          <a:lstStyle/>
          <a:p>
            <a:pPr algn="l" fontAlgn="base"/>
            <a:r>
              <a:rPr lang="en-US" b="1" dirty="0">
                <a:latin typeface="Times New Roman" panose="02020603050405020304" pitchFamily="18" charset="0"/>
                <a:cs typeface="Times New Roman" panose="02020603050405020304" pitchFamily="18" charset="0"/>
              </a:rPr>
              <a:t>Mission: </a:t>
            </a:r>
            <a:r>
              <a:rPr lang="en-US" dirty="0">
                <a:effectLst/>
                <a:latin typeface="Times New Roman" panose="02020603050405020304" pitchFamily="18" charset="0"/>
                <a:cs typeface="Times New Roman" panose="02020603050405020304" pitchFamily="18" charset="0"/>
              </a:rPr>
              <a:t>Calling upon the Church of God to be salt and light by promoting and preserving our Biblical, Historical, Constitutional and Providential Heritage while reflecting on the attributes of God and growing in a Biblical Worldview.  Our history is nothing to be ashamed of.  Truth has not changed.  We must be unequivocal and unapologetic in our society.</a:t>
            </a:r>
          </a:p>
          <a:p>
            <a:pPr algn="l" fontAlgn="base"/>
            <a:endParaRPr lang="en-US" dirty="0">
              <a:latin typeface="Times New Roman" panose="02020603050405020304" pitchFamily="18" charset="0"/>
              <a:cs typeface="Times New Roman" panose="02020603050405020304" pitchFamily="18" charset="0"/>
            </a:endParaRPr>
          </a:p>
          <a:p>
            <a:pPr algn="l" fontAlgn="base"/>
            <a:r>
              <a:rPr lang="en-US" dirty="0">
                <a:effectLst/>
                <a:latin typeface="Times New Roman" panose="02020603050405020304" pitchFamily="18" charset="0"/>
                <a:cs typeface="Times New Roman" panose="02020603050405020304" pitchFamily="18" charset="0"/>
                <a:hlinkClick r:id="rId2"/>
              </a:rPr>
              <a:t>www.starsandstripes316.com</a:t>
            </a:r>
            <a:endParaRPr lang="en-US" dirty="0">
              <a:effectLst/>
              <a:latin typeface="Times New Roman" panose="02020603050405020304" pitchFamily="18" charset="0"/>
              <a:cs typeface="Times New Roman" panose="02020603050405020304" pitchFamily="18" charset="0"/>
            </a:endParaRPr>
          </a:p>
          <a:p>
            <a:pPr algn="l" fontAlgn="base"/>
            <a:endParaRPr lang="en-US" dirty="0">
              <a:effectLst/>
              <a:latin typeface="Times New Roman" panose="02020603050405020304" pitchFamily="18" charset="0"/>
              <a:cs typeface="Times New Roman" panose="02020603050405020304" pitchFamily="18" charset="0"/>
            </a:endParaRPr>
          </a:p>
          <a:p>
            <a:pPr algn="l" fontAlgn="base"/>
            <a:endParaRPr lang="en-US" b="0" i="0" dirty="0">
              <a:latin typeface="Times New Roman" panose="02020603050405020304" pitchFamily="18" charset="0"/>
              <a:cs typeface="Times New Roman" panose="02020603050405020304" pitchFamily="18" charset="0"/>
            </a:endParaRPr>
          </a:p>
          <a:p>
            <a:pPr algn="l" fontAlgn="base"/>
            <a:endParaRPr lang="en-US" b="1" i="0" dirty="0">
              <a:effectLst/>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4419A76-B867-64ED-4344-EA9E99C12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06" y="0"/>
            <a:ext cx="2695074" cy="2059841"/>
          </a:xfrm>
          <a:prstGeom prst="rect">
            <a:avLst/>
          </a:prstGeom>
        </p:spPr>
      </p:pic>
    </p:spTree>
    <p:extLst>
      <p:ext uri="{BB962C8B-B14F-4D97-AF65-F5344CB8AC3E}">
        <p14:creationId xmlns:p14="http://schemas.microsoft.com/office/powerpoint/2010/main" val="188802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C87B9-7317-D4A6-23BD-3BF92F861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23405-AB84-09C6-1136-9936A4780A5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8E5298D-4DE5-8FD9-BE3A-FF92BE457EB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CAE2D8A-DEE1-CD02-35B1-3ECBFDB26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3494"/>
            <a:ext cx="12868977" cy="7051494"/>
          </a:xfrm>
          <a:prstGeom prst="rect">
            <a:avLst/>
          </a:prstGeom>
        </p:spPr>
      </p:pic>
      <p:sp>
        <p:nvSpPr>
          <p:cNvPr id="8" name="TextBox 7">
            <a:extLst>
              <a:ext uri="{FF2B5EF4-FFF2-40B4-BE49-F238E27FC236}">
                <a16:creationId xmlns:a16="http://schemas.microsoft.com/office/drawing/2014/main" id="{8CD22667-5C78-7B8E-3814-A7D658A6C9C6}"/>
              </a:ext>
            </a:extLst>
          </p:cNvPr>
          <p:cNvSpPr txBox="1"/>
          <p:nvPr/>
        </p:nvSpPr>
        <p:spPr>
          <a:xfrm>
            <a:off x="-1" y="-126503"/>
            <a:ext cx="12868976" cy="1107996"/>
          </a:xfrm>
          <a:prstGeom prst="rect">
            <a:avLst/>
          </a:prstGeom>
          <a:solidFill>
            <a:schemeClr val="accent2">
              <a:lumMod val="50000"/>
            </a:schemeClr>
          </a:solidFill>
        </p:spPr>
        <p:txBody>
          <a:bodyPr wrap="square" rtlCol="0">
            <a:spAutoFit/>
          </a:bodyPr>
          <a:lstStyle/>
          <a:p>
            <a:pPr algn="ctr"/>
            <a:r>
              <a:rPr lang="en-US" sz="6600" dirty="0">
                <a:solidFill>
                  <a:schemeClr val="bg1"/>
                </a:solidFill>
                <a:latin typeface="Brush Script MT" panose="03060802040406070304" pitchFamily="66" charset="0"/>
              </a:rPr>
              <a:t>What is Biblical Womanhood?</a:t>
            </a:r>
          </a:p>
        </p:txBody>
      </p:sp>
      <p:sp>
        <p:nvSpPr>
          <p:cNvPr id="4" name="TextBox 3">
            <a:extLst>
              <a:ext uri="{FF2B5EF4-FFF2-40B4-BE49-F238E27FC236}">
                <a16:creationId xmlns:a16="http://schemas.microsoft.com/office/drawing/2014/main" id="{3EBAC134-68FC-B449-3A2B-161F1336C93B}"/>
              </a:ext>
            </a:extLst>
          </p:cNvPr>
          <p:cNvSpPr txBox="1"/>
          <p:nvPr/>
        </p:nvSpPr>
        <p:spPr>
          <a:xfrm>
            <a:off x="349717" y="2316163"/>
            <a:ext cx="6676726" cy="1938992"/>
          </a:xfrm>
          <a:prstGeom prst="rect">
            <a:avLst/>
          </a:prstGeom>
          <a:solidFill>
            <a:schemeClr val="accent2">
              <a:lumMod val="50000"/>
            </a:schemeClr>
          </a:solidFill>
        </p:spPr>
        <p:txBody>
          <a:bodyPr wrap="square" rtlCol="0">
            <a:spAutoFit/>
          </a:bodyPr>
          <a:lstStyle/>
          <a:p>
            <a:r>
              <a:rPr lang="en-US" sz="2400" b="1" u="sng" dirty="0">
                <a:solidFill>
                  <a:schemeClr val="bg1"/>
                </a:solidFill>
                <a:latin typeface="Times New Roman" panose="02020603050405020304" pitchFamily="18" charset="0"/>
                <a:cs typeface="Times New Roman" panose="02020603050405020304" pitchFamily="18" charset="0"/>
              </a:rPr>
              <a:t>4 goals with today’s message:</a:t>
            </a:r>
          </a:p>
          <a:p>
            <a:pPr marL="742950" indent="-742950">
              <a:buAutoNum type="arabicParenR"/>
            </a:pPr>
            <a:r>
              <a:rPr lang="en-US" sz="2400" dirty="0">
                <a:solidFill>
                  <a:schemeClr val="bg1"/>
                </a:solidFill>
                <a:latin typeface="Times New Roman" panose="02020603050405020304" pitchFamily="18" charset="0"/>
                <a:cs typeface="Times New Roman" panose="02020603050405020304" pitchFamily="18" charset="0"/>
              </a:rPr>
              <a:t>Root causes of problems in our culture.</a:t>
            </a:r>
          </a:p>
          <a:p>
            <a:pPr marL="742950" indent="-742950">
              <a:buAutoNum type="arabicParenR"/>
            </a:pPr>
            <a:r>
              <a:rPr lang="en-US" sz="2400" dirty="0">
                <a:solidFill>
                  <a:schemeClr val="bg1"/>
                </a:solidFill>
                <a:latin typeface="Times New Roman" panose="02020603050405020304" pitchFamily="18" charset="0"/>
                <a:cs typeface="Times New Roman" panose="02020603050405020304" pitchFamily="18" charset="0"/>
              </a:rPr>
              <a:t>Root solutions of the problems in our culture.</a:t>
            </a:r>
          </a:p>
          <a:p>
            <a:pPr marL="742950" indent="-742950">
              <a:buAutoNum type="arabicParenR"/>
            </a:pPr>
            <a:r>
              <a:rPr lang="en-US" sz="2400" dirty="0">
                <a:solidFill>
                  <a:schemeClr val="bg1"/>
                </a:solidFill>
                <a:latin typeface="Times New Roman" panose="02020603050405020304" pitchFamily="18" charset="0"/>
                <a:cs typeface="Times New Roman" panose="02020603050405020304" pitchFamily="18" charset="0"/>
              </a:rPr>
              <a:t>Defining Biblical Womanhood.</a:t>
            </a:r>
          </a:p>
          <a:p>
            <a:pPr marL="742950" indent="-742950">
              <a:buAutoNum type="arabicParenR"/>
            </a:pPr>
            <a:r>
              <a:rPr lang="en-US" sz="2400" dirty="0">
                <a:solidFill>
                  <a:schemeClr val="bg1"/>
                </a:solidFill>
                <a:latin typeface="Times New Roman" panose="02020603050405020304" pitchFamily="18" charset="0"/>
                <a:cs typeface="Times New Roman" panose="02020603050405020304" pitchFamily="18" charset="0"/>
              </a:rPr>
              <a:t>Tools to help us live out Biblical Womanhood.</a:t>
            </a:r>
          </a:p>
        </p:txBody>
      </p:sp>
    </p:spTree>
    <p:extLst>
      <p:ext uri="{BB962C8B-B14F-4D97-AF65-F5344CB8AC3E}">
        <p14:creationId xmlns:p14="http://schemas.microsoft.com/office/powerpoint/2010/main" val="283744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4321744"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Root Cause of the Problems Today</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115502" y="2422309"/>
            <a:ext cx="11819823" cy="1655762"/>
          </a:xfrm>
        </p:spPr>
        <p:txBody>
          <a:bodyPr>
            <a:noAutofit/>
          </a:bodyPr>
          <a:lstStyle/>
          <a:p>
            <a:pPr marL="514350" indent="-514350" algn="l" fontAlgn="base">
              <a:buAutoNum type="arabicPeriod"/>
            </a:pPr>
            <a:r>
              <a:rPr lang="en-US" b="1" dirty="0">
                <a:solidFill>
                  <a:srgbClr val="050505"/>
                </a:solidFill>
                <a:latin typeface="Times New Roman" panose="02020603050405020304" pitchFamily="18" charset="0"/>
                <a:cs typeface="Times New Roman" panose="02020603050405020304" pitchFamily="18" charset="0"/>
              </a:rPr>
              <a:t>Plainly Put – we have forgotten our Bibles.</a:t>
            </a:r>
          </a:p>
          <a:p>
            <a:pPr marL="514350" indent="-514350" algn="l" fontAlgn="base">
              <a:buAutoNum type="arabicPeriod"/>
            </a:pPr>
            <a:r>
              <a:rPr lang="en-US" b="1" dirty="0">
                <a:solidFill>
                  <a:srgbClr val="050505"/>
                </a:solidFill>
                <a:latin typeface="Times New Roman" panose="02020603050405020304" pitchFamily="18" charset="0"/>
                <a:cs typeface="Times New Roman" panose="02020603050405020304" pitchFamily="18" charset="0"/>
              </a:rPr>
              <a:t>Influence.  </a:t>
            </a:r>
            <a:r>
              <a:rPr lang="en-US" dirty="0">
                <a:solidFill>
                  <a:srgbClr val="050505"/>
                </a:solidFill>
                <a:latin typeface="Times New Roman" panose="02020603050405020304" pitchFamily="18" charset="0"/>
                <a:cs typeface="Times New Roman" panose="02020603050405020304" pitchFamily="18" charset="0"/>
              </a:rPr>
              <a:t>The Church is to influence society. Saul Alinsky understood this.</a:t>
            </a:r>
          </a:p>
          <a:p>
            <a:pPr marL="514350" indent="-514350" algn="l" fontAlgn="base">
              <a:buAutoNum type="arabicPeriod"/>
            </a:pPr>
            <a:r>
              <a:rPr lang="en-US" b="1" i="0" dirty="0">
                <a:solidFill>
                  <a:srgbClr val="050505"/>
                </a:solidFill>
                <a:effectLst/>
                <a:latin typeface="Times New Roman" panose="02020603050405020304" pitchFamily="18" charset="0"/>
                <a:cs typeface="Times New Roman" panose="02020603050405020304" pitchFamily="18" charset="0"/>
              </a:rPr>
              <a:t>Jurisdiction/Roles</a:t>
            </a:r>
            <a:r>
              <a:rPr lang="en-US" i="0" dirty="0">
                <a:solidFill>
                  <a:srgbClr val="050505"/>
                </a:solidFill>
                <a:effectLst/>
                <a:latin typeface="Times New Roman" panose="02020603050405020304" pitchFamily="18" charset="0"/>
                <a:cs typeface="Times New Roman" panose="02020603050405020304" pitchFamily="18" charset="0"/>
              </a:rPr>
              <a:t>.  God is a God of order fo</a:t>
            </a:r>
            <a:r>
              <a:rPr lang="en-US" dirty="0">
                <a:solidFill>
                  <a:srgbClr val="050505"/>
                </a:solidFill>
                <a:latin typeface="Times New Roman" panose="02020603050405020304" pitchFamily="18" charset="0"/>
                <a:cs typeface="Times New Roman" panose="02020603050405020304" pitchFamily="18" charset="0"/>
              </a:rPr>
              <a:t>r individuals, families and nations.</a:t>
            </a:r>
          </a:p>
          <a:p>
            <a:pPr marL="514350" indent="-514350" algn="l" fontAlgn="base">
              <a:buAutoNum type="arabicPeriod" startAt="4"/>
            </a:pPr>
            <a:r>
              <a:rPr lang="en-US" b="1" dirty="0">
                <a:solidFill>
                  <a:srgbClr val="050505"/>
                </a:solidFill>
                <a:latin typeface="Times New Roman" panose="02020603050405020304" pitchFamily="18" charset="0"/>
                <a:cs typeface="Times New Roman" panose="02020603050405020304" pitchFamily="18" charset="0"/>
              </a:rPr>
              <a:t>Understanding the Sinner’s Prayer and Revival.</a:t>
            </a:r>
          </a:p>
          <a:p>
            <a:pPr marL="514350" indent="-514350" algn="l" fontAlgn="base">
              <a:buAutoNum type="arabicPeriod" startAt="4"/>
            </a:pPr>
            <a:r>
              <a:rPr lang="en-US" b="1" dirty="0">
                <a:solidFill>
                  <a:srgbClr val="050505"/>
                </a:solidFill>
                <a:latin typeface="Times New Roman" panose="02020603050405020304" pitchFamily="18" charset="0"/>
                <a:cs typeface="Times New Roman" panose="02020603050405020304" pitchFamily="18" charset="0"/>
              </a:rPr>
              <a:t>Keynesian economics vs. Biblical Morality.</a:t>
            </a:r>
          </a:p>
          <a:p>
            <a:pPr algn="l" fontAlgn="base"/>
            <a:endParaRPr lang="en-US" b="0" i="0" dirty="0">
              <a:solidFill>
                <a:srgbClr val="050505"/>
              </a:solidFill>
              <a:effectLst/>
              <a:latin typeface="Times New Roman" panose="02020603050405020304" pitchFamily="18" charset="0"/>
              <a:cs typeface="Times New Roman" panose="02020603050405020304" pitchFamily="18" charset="0"/>
            </a:endParaRPr>
          </a:p>
          <a:p>
            <a:pPr algn="l" fontAlgn="base"/>
            <a:endParaRPr lang="en-US" i="1" dirty="0">
              <a:latin typeface="Times New Roman" panose="02020603050405020304" pitchFamily="18" charset="0"/>
              <a:cs typeface="Times New Roman" panose="02020603050405020304" pitchFamily="18" charset="0"/>
            </a:endParaRPr>
          </a:p>
          <a:p>
            <a:pPr algn="l" fontAlgn="base"/>
            <a:endParaRPr lang="en-US" dirty="0">
              <a:effectLst/>
              <a:latin typeface="Times New Roman" panose="02020603050405020304" pitchFamily="18" charset="0"/>
              <a:cs typeface="Times New Roman" panose="02020603050405020304" pitchFamily="18" charset="0"/>
            </a:endParaRPr>
          </a:p>
          <a:p>
            <a:pPr algn="l" fontAlgn="base"/>
            <a:endParaRPr lang="en-US" b="0" i="0" dirty="0">
              <a:latin typeface="Times New Roman" panose="02020603050405020304" pitchFamily="18" charset="0"/>
              <a:cs typeface="Times New Roman" panose="02020603050405020304" pitchFamily="18" charset="0"/>
            </a:endParaRPr>
          </a:p>
          <a:p>
            <a:pPr algn="l" fontAlgn="base"/>
            <a:endParaRPr lang="en-US" b="1" i="0" dirty="0">
              <a:effectLst/>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7E4F00B-A57D-AD1A-EBEC-3D056E6D7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7" y="0"/>
            <a:ext cx="2586787" cy="1478995"/>
          </a:xfrm>
          <a:prstGeom prst="rect">
            <a:avLst/>
          </a:prstGeom>
        </p:spPr>
      </p:pic>
    </p:spTree>
    <p:extLst>
      <p:ext uri="{BB962C8B-B14F-4D97-AF65-F5344CB8AC3E}">
        <p14:creationId xmlns:p14="http://schemas.microsoft.com/office/powerpoint/2010/main" val="55380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4108231"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Root Solutions  of the Problems of Today</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96251" y="1773238"/>
            <a:ext cx="11819823" cy="1655762"/>
          </a:xfrm>
        </p:spPr>
        <p:txBody>
          <a:bodyPr>
            <a:noAutofit/>
          </a:bodyPr>
          <a:lstStyle/>
          <a:p>
            <a:pPr marL="514350" indent="-514350" algn="l" fontAlgn="base">
              <a:buAutoNum type="arabicPeriod"/>
            </a:pPr>
            <a:r>
              <a:rPr lang="en-US" b="1" dirty="0">
                <a:solidFill>
                  <a:srgbClr val="050505"/>
                </a:solidFill>
                <a:latin typeface="Times New Roman" panose="02020603050405020304" pitchFamily="18" charset="0"/>
                <a:cs typeface="Times New Roman" panose="02020603050405020304" pitchFamily="18" charset="0"/>
              </a:rPr>
              <a:t>The Great Commission. </a:t>
            </a:r>
            <a:r>
              <a:rPr lang="en-US" dirty="0">
                <a:solidFill>
                  <a:srgbClr val="050505"/>
                </a:solidFill>
                <a:latin typeface="Times New Roman" panose="02020603050405020304" pitchFamily="18" charset="0"/>
                <a:cs typeface="Times New Roman" panose="02020603050405020304" pitchFamily="18" charset="0"/>
              </a:rPr>
              <a:t>The Church is to TEACH ALL things; not IGNORE all things.</a:t>
            </a:r>
          </a:p>
          <a:p>
            <a:pPr marL="514350" indent="-514350" algn="l" fontAlgn="base">
              <a:buAutoNum type="arabicPeriod"/>
            </a:pPr>
            <a:r>
              <a:rPr lang="en-US" b="1" i="0" dirty="0">
                <a:solidFill>
                  <a:srgbClr val="050505"/>
                </a:solidFill>
                <a:effectLst/>
                <a:latin typeface="Times New Roman" panose="02020603050405020304" pitchFamily="18" charset="0"/>
                <a:cs typeface="Times New Roman" panose="02020603050405020304" pitchFamily="18" charset="0"/>
              </a:rPr>
              <a:t>Keep the Bibl</a:t>
            </a:r>
            <a:r>
              <a:rPr lang="en-US" b="1" dirty="0">
                <a:solidFill>
                  <a:srgbClr val="050505"/>
                </a:solidFill>
                <a:latin typeface="Times New Roman" panose="02020603050405020304" pitchFamily="18" charset="0"/>
                <a:cs typeface="Times New Roman" panose="02020603050405020304" pitchFamily="18" charset="0"/>
              </a:rPr>
              <a:t>e at the Forefront of Your Mind</a:t>
            </a:r>
            <a:r>
              <a:rPr lang="en-US" i="0" dirty="0">
                <a:solidFill>
                  <a:srgbClr val="050505"/>
                </a:solidFill>
                <a:effectLst/>
                <a:latin typeface="Times New Roman" panose="02020603050405020304" pitchFamily="18" charset="0"/>
                <a:cs typeface="Times New Roman" panose="02020603050405020304" pitchFamily="18" charset="0"/>
              </a:rPr>
              <a:t>. </a:t>
            </a:r>
            <a:r>
              <a:rPr lang="en-US" b="1" dirty="0">
                <a:solidFill>
                  <a:srgbClr val="050505"/>
                </a:solidFill>
                <a:latin typeface="Times New Roman" panose="02020603050405020304" pitchFamily="18" charset="0"/>
                <a:cs typeface="Times New Roman" panose="02020603050405020304" pitchFamily="18" charset="0"/>
              </a:rPr>
              <a:t>Biblical Worldview is a must.</a:t>
            </a:r>
          </a:p>
          <a:p>
            <a:pPr lvl="1" algn="l" fontAlgn="base"/>
            <a:r>
              <a:rPr lang="en-US" sz="2400" dirty="0">
                <a:latin typeface="Times New Roman" panose="02020603050405020304" pitchFamily="18" charset="0"/>
                <a:cs typeface="Times New Roman" panose="02020603050405020304" pitchFamily="18" charset="0"/>
              </a:rPr>
              <a:t>The Bible used to be so penetrated in our society we would actually know that these verses came from Scripture</a:t>
            </a:r>
          </a:p>
          <a:p>
            <a:pPr marL="1428750" lvl="2" indent="-514350" algn="l" fontAlgn="base">
              <a:buAutoNum type="arabicPeriod"/>
            </a:pPr>
            <a:r>
              <a:rPr lang="en-US" sz="2400" dirty="0">
                <a:latin typeface="Times New Roman" panose="02020603050405020304" pitchFamily="18" charset="0"/>
                <a:cs typeface="Times New Roman" panose="02020603050405020304" pitchFamily="18" charset="0"/>
              </a:rPr>
              <a:t>By The Skin of My Teeth – Job 19:20</a:t>
            </a:r>
          </a:p>
          <a:p>
            <a:pPr marL="1428750" lvl="2" indent="-514350" algn="l" fontAlgn="base">
              <a:buAutoNum type="arabicPeriod"/>
            </a:pPr>
            <a:r>
              <a:rPr lang="en-US" sz="2400" dirty="0">
                <a:latin typeface="Times New Roman" panose="02020603050405020304" pitchFamily="18" charset="0"/>
                <a:cs typeface="Times New Roman" panose="02020603050405020304" pitchFamily="18" charset="0"/>
              </a:rPr>
              <a:t>The Writing is on the Wall – The Book of Daniel</a:t>
            </a:r>
          </a:p>
          <a:p>
            <a:pPr marL="1428750" lvl="2" indent="-514350" algn="l" fontAlgn="base">
              <a:buAutoNum type="arabicPeriod"/>
            </a:pPr>
            <a:r>
              <a:rPr lang="en-US" sz="2400" dirty="0">
                <a:latin typeface="Times New Roman" panose="02020603050405020304" pitchFamily="18" charset="0"/>
                <a:cs typeface="Times New Roman" panose="02020603050405020304" pitchFamily="18" charset="0"/>
              </a:rPr>
              <a:t>I’m at my wits end – Psalm 107:27</a:t>
            </a:r>
          </a:p>
          <a:p>
            <a:pPr marL="1428750" lvl="2" indent="-514350" algn="l" fontAlgn="base">
              <a:buAutoNum type="arabicPeriod"/>
            </a:pPr>
            <a:r>
              <a:rPr lang="en-US" sz="2400" dirty="0">
                <a:latin typeface="Times New Roman" panose="02020603050405020304" pitchFamily="18" charset="0"/>
                <a:cs typeface="Times New Roman" panose="02020603050405020304" pitchFamily="18" charset="0"/>
              </a:rPr>
              <a:t>A little birdie told me so – Ecclesiastes 10:20</a:t>
            </a:r>
          </a:p>
          <a:p>
            <a:pPr marL="1428750" lvl="2" indent="-514350" algn="l" fontAlgn="base">
              <a:buAutoNum type="arabicPeriod"/>
            </a:pPr>
            <a:r>
              <a:rPr lang="en-US" sz="2400" dirty="0">
                <a:latin typeface="Times New Roman" panose="02020603050405020304" pitchFamily="18" charset="0"/>
                <a:cs typeface="Times New Roman" panose="02020603050405020304" pitchFamily="18" charset="0"/>
              </a:rPr>
              <a:t>The apple of my eye – Deuteronomy 32:10</a:t>
            </a:r>
          </a:p>
          <a:p>
            <a:pPr marL="971550" lvl="1" indent="-514350" algn="l" fontAlgn="base">
              <a:buAutoNum type="arabicPeriod"/>
            </a:pPr>
            <a:endParaRPr lang="en-US" b="1" dirty="0">
              <a:solidFill>
                <a:srgbClr val="050505"/>
              </a:solidFill>
              <a:latin typeface="Times New Roman" panose="02020603050405020304" pitchFamily="18" charset="0"/>
              <a:cs typeface="Times New Roman" panose="02020603050405020304" pitchFamily="18" charset="0"/>
            </a:endParaRPr>
          </a:p>
          <a:p>
            <a:pPr marL="514350" indent="-514350" algn="l" fontAlgn="base">
              <a:buAutoNum type="arabicPeriod"/>
            </a:pPr>
            <a:r>
              <a:rPr lang="en-US" b="1" i="0" dirty="0">
                <a:solidFill>
                  <a:srgbClr val="050505"/>
                </a:solidFill>
                <a:effectLst/>
                <a:latin typeface="Times New Roman" panose="02020603050405020304" pitchFamily="18" charset="0"/>
                <a:cs typeface="Times New Roman" panose="02020603050405020304" pitchFamily="18" charset="0"/>
              </a:rPr>
              <a:t>Have a Caleb Heart.  </a:t>
            </a:r>
            <a:r>
              <a:rPr lang="en-US" i="0" dirty="0">
                <a:solidFill>
                  <a:srgbClr val="050505"/>
                </a:solidFill>
                <a:effectLst/>
                <a:latin typeface="Times New Roman" panose="02020603050405020304" pitchFamily="18" charset="0"/>
                <a:cs typeface="Times New Roman" panose="02020603050405020304" pitchFamily="18" charset="0"/>
              </a:rPr>
              <a:t>Numbers 14:24</a:t>
            </a:r>
          </a:p>
          <a:p>
            <a:pPr marL="1428750" lvl="2" indent="-514350" algn="l" fontAlgn="base">
              <a:buAutoNum type="arabicPeriod"/>
            </a:pPr>
            <a:endParaRPr lang="en-US" sz="2400" dirty="0">
              <a:latin typeface="Times New Roman" panose="02020603050405020304" pitchFamily="18" charset="0"/>
              <a:cs typeface="Times New Roman" panose="02020603050405020304" pitchFamily="18" charset="0"/>
            </a:endParaRPr>
          </a:p>
          <a:p>
            <a:pPr lvl="2" algn="l" fontAlgn="base"/>
            <a:endParaRPr lang="en-US" sz="2400" dirty="0">
              <a:effectLst/>
              <a:latin typeface="Times New Roman" panose="02020603050405020304" pitchFamily="18" charset="0"/>
              <a:cs typeface="Times New Roman" panose="02020603050405020304" pitchFamily="18" charset="0"/>
            </a:endParaRPr>
          </a:p>
          <a:p>
            <a:pPr algn="l" fontAlgn="base"/>
            <a:endParaRPr lang="en-US" b="0" i="0" dirty="0">
              <a:latin typeface="Times New Roman" panose="02020603050405020304" pitchFamily="18" charset="0"/>
              <a:cs typeface="Times New Roman" panose="02020603050405020304" pitchFamily="18" charset="0"/>
            </a:endParaRPr>
          </a:p>
          <a:p>
            <a:pPr algn="l" fontAlgn="base"/>
            <a:endParaRPr lang="en-US" b="1" i="0" dirty="0">
              <a:effectLst/>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2AF1F40-4437-3987-86A9-C8AC53CDC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08515" cy="1478995"/>
          </a:xfrm>
          <a:prstGeom prst="rect">
            <a:avLst/>
          </a:prstGeom>
        </p:spPr>
      </p:pic>
    </p:spTree>
    <p:extLst>
      <p:ext uri="{BB962C8B-B14F-4D97-AF65-F5344CB8AC3E}">
        <p14:creationId xmlns:p14="http://schemas.microsoft.com/office/powerpoint/2010/main" val="418587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Root Solutions  of the Problems of Today</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186088" y="1590358"/>
            <a:ext cx="11819823" cy="1655762"/>
          </a:xfrm>
        </p:spPr>
        <p:txBody>
          <a:bodyPr>
            <a:noAutofit/>
          </a:bodyPr>
          <a:lstStyle/>
          <a:p>
            <a:pPr marR="0" lvl="0" algn="l" defTabSz="914400" rtl="0" eaLnBrk="1" fontAlgn="auto" latinLnBrk="0" hangingPunct="1">
              <a:lnSpc>
                <a:spcPct val="100000"/>
              </a:lnSpc>
              <a:spcBef>
                <a:spcPts val="0"/>
              </a:spcBef>
              <a:spcAft>
                <a:spcPts val="0"/>
              </a:spcAft>
              <a:buClrTx/>
              <a:buSzTx/>
              <a:tabLst/>
              <a:defRPr/>
            </a:pPr>
            <a:r>
              <a:rPr lang="en-US" b="1" i="0" dirty="0">
                <a:solidFill>
                  <a:srgbClr val="050505"/>
                </a:solidFill>
                <a:effectLst/>
                <a:latin typeface="Times New Roman" panose="02020603050405020304" pitchFamily="18" charset="0"/>
                <a:cs typeface="Times New Roman" panose="02020603050405020304" pitchFamily="18" charset="0"/>
              </a:rPr>
              <a:t>3. Confront Evil</a:t>
            </a:r>
            <a:br>
              <a:rPr lang="en-US" b="1" dirty="0">
                <a:solidFill>
                  <a:srgbClr val="050505"/>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God raises up His people in every generation to confront evil.  </a:t>
            </a:r>
          </a:p>
          <a:p>
            <a:pPr marR="0" lvl="0" algn="l" defTabSz="914400" rtl="0" eaLnBrk="1" fontAlgn="auto" latinLnBrk="0" hangingPunct="1">
              <a:lnSpc>
                <a:spcPct val="100000"/>
              </a:lnSpc>
              <a:spcBef>
                <a:spcPts val="0"/>
              </a:spcBef>
              <a:spcAft>
                <a:spcPts val="0"/>
              </a:spcAft>
              <a:buClrTx/>
              <a:buSzTx/>
              <a:tabLst/>
              <a:defRPr/>
            </a:pPr>
            <a:r>
              <a:rPr lang="en-US" dirty="0">
                <a:latin typeface="Times New Roman" panose="02020603050405020304" pitchFamily="18" charset="0"/>
                <a:cs typeface="Times New Roman" panose="02020603050405020304" pitchFamily="18" charset="0"/>
              </a:rPr>
              <a:t>	1. Confession of </a:t>
            </a:r>
            <a:r>
              <a:rPr lang="en-US" dirty="0" err="1">
                <a:latin typeface="Times New Roman" panose="02020603050405020304" pitchFamily="18" charset="0"/>
                <a:cs typeface="Times New Roman" panose="02020603050405020304" pitchFamily="18" charset="0"/>
              </a:rPr>
              <a:t>Madgeburg</a:t>
            </a:r>
            <a:endParaRPr lang="en-US" dirty="0">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dirty="0">
                <a:latin typeface="Times New Roman" panose="02020603050405020304" pitchFamily="18" charset="0"/>
                <a:cs typeface="Times New Roman" panose="02020603050405020304" pitchFamily="18" charset="0"/>
              </a:rPr>
              <a:t>	2. Pastors of the American Revolution and Protestant Resistant Theory</a:t>
            </a:r>
          </a:p>
          <a:p>
            <a:pPr marR="0" lvl="0" algn="l" defTabSz="914400" rtl="0" eaLnBrk="1" fontAlgn="auto" latinLnBrk="0" hangingPunct="1">
              <a:lnSpc>
                <a:spcPct val="100000"/>
              </a:lnSpc>
              <a:spcBef>
                <a:spcPts val="0"/>
              </a:spcBef>
              <a:spcAft>
                <a:spcPts val="0"/>
              </a:spcAft>
              <a:buClrTx/>
              <a:buSzTx/>
              <a:tabLst/>
              <a:defRPr/>
            </a:pPr>
            <a:r>
              <a:rPr lang="en-US" dirty="0">
                <a:latin typeface="Times New Roman" panose="02020603050405020304" pitchFamily="18" charset="0"/>
                <a:cs typeface="Times New Roman" panose="02020603050405020304" pitchFamily="18" charset="0"/>
              </a:rPr>
              <a:t>	3. Spurgeon and Karl Marx were alive at the same time &amp; in fact lived in the same city.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4. Whitefield, Harry Hoosier</a:t>
            </a:r>
          </a:p>
          <a:p>
            <a:pPr marR="0" lvl="0" algn="l" defTabSz="914400" rtl="0" eaLnBrk="1" fontAlgn="auto" latinLnBrk="0" hangingPunct="1">
              <a:lnSpc>
                <a:spcPct val="100000"/>
              </a:lnSpc>
              <a:spcBef>
                <a:spcPts val="0"/>
              </a:spcBef>
              <a:spcAft>
                <a:spcPts val="0"/>
              </a:spcAft>
              <a:buClrTx/>
              <a:buSzTx/>
              <a:tabLst/>
              <a:defRPr/>
            </a:pPr>
            <a:r>
              <a:rPr lang="en-US" dirty="0">
                <a:latin typeface="Times New Roman" panose="02020603050405020304" pitchFamily="18" charset="0"/>
                <a:cs typeface="Times New Roman" panose="02020603050405020304" pitchFamily="18" charset="0"/>
              </a:rPr>
              <a:t>	5. Bonhoeffer and Hitler</a:t>
            </a:r>
          </a:p>
          <a:p>
            <a:pPr marR="0" lvl="0" algn="l" defTabSz="914400" rtl="0" eaLnBrk="1" fontAlgn="auto" latinLnBrk="0" hangingPunct="1">
              <a:lnSpc>
                <a:spcPct val="100000"/>
              </a:lnSpc>
              <a:spcBef>
                <a:spcPts val="0"/>
              </a:spcBef>
              <a:spcAft>
                <a:spcPts val="0"/>
              </a:spcAft>
              <a:buClrTx/>
              <a:buSzTx/>
              <a:tabLst/>
              <a:defRPr/>
            </a:pPr>
            <a:r>
              <a:rPr lang="en-US" dirty="0">
                <a:latin typeface="Times New Roman" panose="02020603050405020304" pitchFamily="18" charset="0"/>
                <a:cs typeface="Times New Roman" panose="02020603050405020304" pitchFamily="18" charset="0"/>
              </a:rPr>
              <a:t>	6. Eric </a:t>
            </a:r>
            <a:r>
              <a:rPr lang="en-US" dirty="0" err="1">
                <a:latin typeface="Times New Roman" panose="02020603050405020304" pitchFamily="18" charset="0"/>
                <a:cs typeface="Times New Roman" panose="02020603050405020304" pitchFamily="18" charset="0"/>
              </a:rPr>
              <a:t>Metaxes</a:t>
            </a:r>
            <a:r>
              <a:rPr lang="en-US" dirty="0">
                <a:latin typeface="Times New Roman" panose="02020603050405020304" pitchFamily="18" charset="0"/>
                <a:cs typeface="Times New Roman" panose="02020603050405020304" pitchFamily="18" charset="0"/>
              </a:rPr>
              <a:t>, Rob McCoy and others confronting evil today</a:t>
            </a:r>
          </a:p>
          <a:p>
            <a:pPr marR="0" lvl="0" algn="l" defTabSz="914400" rtl="0" eaLnBrk="1" fontAlgn="auto" latinLnBrk="0" hangingPunct="1">
              <a:lnSpc>
                <a:spcPct val="100000"/>
              </a:lnSpc>
              <a:spcBef>
                <a:spcPts val="0"/>
              </a:spcBef>
              <a:spcAft>
                <a:spcPts val="0"/>
              </a:spcAft>
              <a:buClrTx/>
              <a:buSzTx/>
              <a:tabLst/>
              <a:defRPr/>
            </a:pPr>
            <a:r>
              <a:rPr lang="en-US" dirty="0">
                <a:latin typeface="Times New Roman" panose="02020603050405020304" pitchFamily="18" charset="0"/>
                <a:cs typeface="Times New Roman" panose="02020603050405020304" pitchFamily="18" charset="0"/>
              </a:rPr>
              <a:t>	7. Majority of people listed in the Hebrews Hall of Faith committed civil disobedience</a:t>
            </a:r>
          </a:p>
          <a:p>
            <a:pPr marR="0" lvl="0" algn="l" defTabSz="914400" rtl="0" eaLnBrk="1" fontAlgn="auto" latinLnBrk="0" hangingPunct="1">
              <a:lnSpc>
                <a:spcPct val="100000"/>
              </a:lnSpc>
              <a:spcBef>
                <a:spcPts val="0"/>
              </a:spcBef>
              <a:spcAft>
                <a:spcPts val="0"/>
              </a:spcAft>
              <a:buClrTx/>
              <a:buSzTx/>
              <a:tabLst/>
              <a:defRPr/>
            </a:pPr>
            <a:endParaRPr lang="en-US" dirty="0">
              <a:latin typeface="Times New Roman" panose="02020603050405020304" pitchFamily="18" charset="0"/>
              <a:cs typeface="Times New Roman" panose="02020603050405020304" pitchFamily="18" charset="0"/>
            </a:endParaRPr>
          </a:p>
          <a:p>
            <a:pPr marL="457200" indent="-457200" algn="l">
              <a:lnSpc>
                <a:spcPct val="100000"/>
              </a:lnSpc>
              <a:spcBef>
                <a:spcPts val="0"/>
              </a:spcBef>
              <a:buAutoNum type="arabicPeriod" startAt="4"/>
              <a:defRPr/>
            </a:pPr>
            <a:r>
              <a:rPr lang="en-US" b="1" dirty="0">
                <a:solidFill>
                  <a:srgbClr val="050505"/>
                </a:solidFill>
                <a:latin typeface="Times New Roman" panose="02020603050405020304" pitchFamily="18" charset="0"/>
                <a:cs typeface="Times New Roman" panose="02020603050405020304" pitchFamily="18" charset="0"/>
              </a:rPr>
              <a:t>Understanding all issues are BIBLICAL before political – even though our culture has been all issues political.</a:t>
            </a:r>
          </a:p>
          <a:p>
            <a:pPr marR="0" lvl="0" algn="l" defTabSz="914400" rtl="0" eaLnBrk="1" fontAlgn="auto" latinLnBrk="0" hangingPunct="1">
              <a:lnSpc>
                <a:spcPct val="100000"/>
              </a:lnSpc>
              <a:spcBef>
                <a:spcPts val="0"/>
              </a:spcBef>
              <a:spcAft>
                <a:spcPts val="0"/>
              </a:spcAft>
              <a:buClrTx/>
              <a:buSzTx/>
              <a:tabLst/>
              <a:defRPr/>
            </a:pPr>
            <a:endParaRPr lang="en-US" dirty="0">
              <a:latin typeface="Times New Roman" panose="02020603050405020304" pitchFamily="18" charset="0"/>
              <a:cs typeface="Times New Roman" panose="02020603050405020304" pitchFamily="18" charset="0"/>
            </a:endParaRPr>
          </a:p>
          <a:p>
            <a:pPr algn="l" fontAlgn="base"/>
            <a:endParaRPr lang="en-US" b="0" i="0" dirty="0">
              <a:latin typeface="Times New Roman" panose="02020603050405020304" pitchFamily="18" charset="0"/>
              <a:cs typeface="Times New Roman" panose="02020603050405020304" pitchFamily="18" charset="0"/>
            </a:endParaRPr>
          </a:p>
          <a:p>
            <a:pPr algn="l" fontAlgn="base"/>
            <a:endParaRPr lang="en-US" b="1" i="0" dirty="0">
              <a:effectLst/>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9B3453D-80AA-69DE-05A0-81209A8C8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08515" cy="1478995"/>
          </a:xfrm>
          <a:prstGeom prst="rect">
            <a:avLst/>
          </a:prstGeom>
        </p:spPr>
      </p:pic>
    </p:spTree>
    <p:extLst>
      <p:ext uri="{BB962C8B-B14F-4D97-AF65-F5344CB8AC3E}">
        <p14:creationId xmlns:p14="http://schemas.microsoft.com/office/powerpoint/2010/main" val="54961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D71-8905-BCD7-E6D8-A4BA0FB4E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D64C-C980-CF38-025B-12E0EF94F160}"/>
              </a:ext>
            </a:extLst>
          </p:cNvPr>
          <p:cNvSpPr>
            <a:spLocks noGrp="1"/>
          </p:cNvSpPr>
          <p:nvPr>
            <p:ph type="ctrTitle"/>
          </p:nvPr>
        </p:nvSpPr>
        <p:spPr>
          <a:xfrm>
            <a:off x="3821230" y="0"/>
            <a:ext cx="7385785" cy="1143350"/>
          </a:xfrm>
        </p:spPr>
        <p:txBody>
          <a:bodyPr>
            <a:normAutofit/>
          </a:bodyPr>
          <a:lstStyle/>
          <a:p>
            <a:r>
              <a:rPr lang="en-US" sz="2800" b="1" i="1" dirty="0">
                <a:latin typeface="Times New Roman" panose="02020603050405020304" pitchFamily="18" charset="0"/>
                <a:cs typeface="Times New Roman" panose="02020603050405020304" pitchFamily="18" charset="0"/>
              </a:rPr>
              <a:t>What is Biblical Womanhood?</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We seem very PUZZLED by it.</a:t>
            </a:r>
          </a:p>
        </p:txBody>
      </p:sp>
      <p:sp>
        <p:nvSpPr>
          <p:cNvPr id="3" name="Subtitle 2">
            <a:extLst>
              <a:ext uri="{FF2B5EF4-FFF2-40B4-BE49-F238E27FC236}">
                <a16:creationId xmlns:a16="http://schemas.microsoft.com/office/drawing/2014/main" id="{2DA5507A-FFD4-67FB-19F5-A13BC397E7BB}"/>
              </a:ext>
            </a:extLst>
          </p:cNvPr>
          <p:cNvSpPr>
            <a:spLocks noGrp="1"/>
          </p:cNvSpPr>
          <p:nvPr>
            <p:ph type="subTitle" idx="1"/>
          </p:nvPr>
        </p:nvSpPr>
        <p:spPr>
          <a:xfrm>
            <a:off x="186088" y="2018048"/>
            <a:ext cx="11819823" cy="1655762"/>
          </a:xfrm>
        </p:spPr>
        <p:txBody>
          <a:bodyPr>
            <a:noAutofit/>
          </a:bodyPr>
          <a:lstStyle/>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n-US" dirty="0">
                <a:solidFill>
                  <a:srgbClr val="050505"/>
                </a:solidFill>
                <a:latin typeface="Times New Roman" panose="02020603050405020304" pitchFamily="18" charset="0"/>
                <a:cs typeface="Times New Roman" panose="02020603050405020304" pitchFamily="18" charset="0"/>
              </a:rPr>
              <a:t>Lets get rid of the junk the world has defined as womanhood.</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n-US" dirty="0">
                <a:solidFill>
                  <a:srgbClr val="050505"/>
                </a:solidFill>
                <a:latin typeface="Times New Roman" panose="02020603050405020304" pitchFamily="18" charset="0"/>
                <a:cs typeface="Times New Roman" panose="02020603050405020304" pitchFamily="18" charset="0"/>
              </a:rPr>
              <a:t>If we as the church don’t get this right, we can’t expect the world to get this right.</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n-US" dirty="0">
                <a:solidFill>
                  <a:srgbClr val="050505"/>
                </a:solidFill>
                <a:latin typeface="Times New Roman" panose="02020603050405020304" pitchFamily="18" charset="0"/>
                <a:cs typeface="Times New Roman" panose="02020603050405020304" pitchFamily="18" charset="0"/>
              </a:rPr>
              <a:t>Understanding gender roles is a primary Gospel issue as it is an attack on The Gospel itself – marriage is a representation of Christ and His bride.</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endParaRPr lang="en-US" b="1" dirty="0">
              <a:solidFill>
                <a:srgbClr val="050505"/>
              </a:solidFill>
              <a:latin typeface="Times New Roman" panose="02020603050405020304" pitchFamily="18" charset="0"/>
              <a:cs typeface="Times New Roman" panose="02020603050405020304" pitchFamily="18" charset="0"/>
            </a:endParaRPr>
          </a:p>
          <a:p>
            <a:pPr algn="l">
              <a:lnSpc>
                <a:spcPct val="100000"/>
              </a:lnSpc>
              <a:spcBef>
                <a:spcPts val="0"/>
              </a:spcBef>
              <a:defRPr/>
            </a:pPr>
            <a:r>
              <a:rPr lang="en-US" sz="2400" b="1" i="0" dirty="0">
                <a:effectLst/>
                <a:latin typeface="Times New Roman" panose="02020603050405020304" pitchFamily="18" charset="0"/>
                <a:cs typeface="Times New Roman" panose="02020603050405020304" pitchFamily="18" charset="0"/>
              </a:rPr>
              <a:t>Biblical Womanhood is </a:t>
            </a:r>
            <a:r>
              <a:rPr lang="en-US" sz="2400" i="0" dirty="0">
                <a:effectLst/>
                <a:latin typeface="Times New Roman" panose="02020603050405020304" pitchFamily="18" charset="0"/>
                <a:cs typeface="Times New Roman" panose="02020603050405020304" pitchFamily="18" charset="0"/>
              </a:rPr>
              <a:t>simply a woman who is made in the image of God pursuing Christ, in all walks of life and it is for all stages of life.  God’s Word speaks to the single, married, widow, young and old.  Depending on the stage the woman is in, lifestyles will look different, but that woman can still live a counter cultural, Gospel enhancing life!</a:t>
            </a:r>
          </a:p>
          <a:p>
            <a:pPr marR="0" lvl="0" algn="l" defTabSz="914400" rtl="0" eaLnBrk="1" fontAlgn="auto" latinLnBrk="0" hangingPunct="1">
              <a:lnSpc>
                <a:spcPct val="100000"/>
              </a:lnSpc>
              <a:spcBef>
                <a:spcPts val="0"/>
              </a:spcBef>
              <a:spcAft>
                <a:spcPts val="0"/>
              </a:spcAft>
              <a:buClrTx/>
              <a:buSzTx/>
              <a:tabLst/>
              <a:defRPr/>
            </a:pPr>
            <a:br>
              <a:rPr lang="en-US" dirty="0">
                <a:solidFill>
                  <a:srgbClr val="050505"/>
                </a:solidFill>
                <a:latin typeface="Times New Roman" panose="02020603050405020304" pitchFamily="18" charset="0"/>
                <a:cs typeface="Times New Roman" panose="02020603050405020304" pitchFamily="18" charset="0"/>
              </a:rPr>
            </a:br>
            <a:endParaRPr lang="en-US" i="0" dirty="0">
              <a:latin typeface="Times New Roman" panose="02020603050405020304" pitchFamily="18" charset="0"/>
              <a:cs typeface="Times New Roman" panose="02020603050405020304" pitchFamily="18" charset="0"/>
            </a:endParaRPr>
          </a:p>
          <a:p>
            <a:pPr algn="l" fontAlgn="base"/>
            <a:endParaRPr lang="en-US" i="0" dirty="0">
              <a:effectLst/>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0D757D7-D688-5B9C-7522-1BAB39BDD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577572" cy="1478994"/>
          </a:xfrm>
          <a:prstGeom prst="rect">
            <a:avLst/>
          </a:prstGeom>
        </p:spPr>
      </p:pic>
    </p:spTree>
    <p:extLst>
      <p:ext uri="{BB962C8B-B14F-4D97-AF65-F5344CB8AC3E}">
        <p14:creationId xmlns:p14="http://schemas.microsoft.com/office/powerpoint/2010/main" val="488223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3721</Words>
  <Application>Microsoft Office PowerPoint</Application>
  <PresentationFormat>Widescreen</PresentationFormat>
  <Paragraphs>233</Paragraphs>
  <Slides>34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Brush Script MT</vt:lpstr>
      <vt:lpstr>Calibri</vt:lpstr>
      <vt:lpstr>Calibri Light</vt:lpstr>
      <vt:lpstr>Lucida Calligraphy</vt:lpstr>
      <vt:lpstr>Times New Roman</vt:lpstr>
      <vt:lpstr>Office Theme</vt:lpstr>
      <vt:lpstr>1_Office Theme</vt:lpstr>
      <vt:lpstr>PowerPoint Presentation</vt:lpstr>
      <vt:lpstr>Dedicated to and  In Loving Memory</vt:lpstr>
      <vt:lpstr>About The StarsandStripes316</vt:lpstr>
      <vt:lpstr>About The StarsandStripes316</vt:lpstr>
      <vt:lpstr>PowerPoint Presentation</vt:lpstr>
      <vt:lpstr>Root Cause of the Problems Today</vt:lpstr>
      <vt:lpstr>Root Solutions  of the Problems of Today</vt:lpstr>
      <vt:lpstr>Root Solutions  of the Problems of Today</vt:lpstr>
      <vt:lpstr>What is Biblical Womanhood? We seem very PUZZLED by it.</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Defining Biblical Womanhood Let’s get UNPUZZLED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A Lennick</dc:creator>
  <cp:lastModifiedBy>Marcia A Lennick</cp:lastModifiedBy>
  <cp:revision>39</cp:revision>
  <cp:lastPrinted>2024-03-30T19:33:48Z</cp:lastPrinted>
  <dcterms:created xsi:type="dcterms:W3CDTF">2024-03-03T00:56:02Z</dcterms:created>
  <dcterms:modified xsi:type="dcterms:W3CDTF">2024-03-30T19:34:17Z</dcterms:modified>
</cp:coreProperties>
</file>