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8" r:id="rId3"/>
    <p:sldId id="366" r:id="rId4"/>
    <p:sldId id="367" r:id="rId5"/>
    <p:sldId id="365" r:id="rId6"/>
    <p:sldId id="326" r:id="rId7"/>
    <p:sldId id="327" r:id="rId8"/>
    <p:sldId id="330" r:id="rId9"/>
    <p:sldId id="331" r:id="rId10"/>
    <p:sldId id="342" r:id="rId11"/>
    <p:sldId id="332" r:id="rId12"/>
    <p:sldId id="335" r:id="rId13"/>
    <p:sldId id="336" r:id="rId14"/>
    <p:sldId id="338" r:id="rId15"/>
    <p:sldId id="337" r:id="rId16"/>
    <p:sldId id="339" r:id="rId17"/>
    <p:sldId id="343" r:id="rId18"/>
    <p:sldId id="357" r:id="rId19"/>
    <p:sldId id="358" r:id="rId20"/>
    <p:sldId id="364" r:id="rId2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434"/>
          </a:xfrm>
          <a:prstGeom prst="rect">
            <a:avLst/>
          </a:prstGeom>
        </p:spPr>
        <p:txBody>
          <a:bodyPr vert="horz" lIns="92812" tIns="46406" rIns="92812" bIns="46406"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66434"/>
          </a:xfrm>
          <a:prstGeom prst="rect">
            <a:avLst/>
          </a:prstGeom>
        </p:spPr>
        <p:txBody>
          <a:bodyPr vert="horz" lIns="92812" tIns="46406" rIns="92812" bIns="46406" rtlCol="0"/>
          <a:lstStyle>
            <a:lvl1pPr algn="r">
              <a:defRPr sz="1200"/>
            </a:lvl1pPr>
          </a:lstStyle>
          <a:p>
            <a:fld id="{FE7697FC-A66E-4C35-B9DB-2DD176668B1D}" type="datetimeFigureOut">
              <a:rPr lang="en-US" smtClean="0"/>
              <a:t>7/5/2020</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2812" tIns="46406" rIns="92812" bIns="4640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2812" tIns="46406" rIns="92812" bIns="46406" rtlCol="0" anchor="b"/>
          <a:lstStyle>
            <a:lvl1pPr algn="r">
              <a:defRPr sz="1200"/>
            </a:lvl1pPr>
          </a:lstStyle>
          <a:p>
            <a:fld id="{F3D6E1B0-310F-4EFA-9045-84BEC7D016CF}" type="slidenum">
              <a:rPr lang="en-US" smtClean="0"/>
              <a:t>‹#›</a:t>
            </a:fld>
            <a:endParaRPr lang="en-US"/>
          </a:p>
        </p:txBody>
      </p:sp>
    </p:spTree>
    <p:extLst>
      <p:ext uri="{BB962C8B-B14F-4D97-AF65-F5344CB8AC3E}">
        <p14:creationId xmlns:p14="http://schemas.microsoft.com/office/powerpoint/2010/main" val="334356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434"/>
          </a:xfrm>
          <a:prstGeom prst="rect">
            <a:avLst/>
          </a:prstGeom>
        </p:spPr>
        <p:txBody>
          <a:bodyPr vert="horz" lIns="92812" tIns="46406" rIns="92812" bIns="46406" rtlCol="0"/>
          <a:lstStyle>
            <a:lvl1pPr algn="l">
              <a:defRPr sz="1200"/>
            </a:lvl1pPr>
          </a:lstStyle>
          <a:p>
            <a:endParaRPr lang="en-US"/>
          </a:p>
        </p:txBody>
      </p:sp>
      <p:sp>
        <p:nvSpPr>
          <p:cNvPr id="3" name="Date Placeholder 2"/>
          <p:cNvSpPr>
            <a:spLocks noGrp="1"/>
          </p:cNvSpPr>
          <p:nvPr>
            <p:ph type="dt" idx="1"/>
          </p:nvPr>
        </p:nvSpPr>
        <p:spPr>
          <a:xfrm>
            <a:off x="3884613" y="2"/>
            <a:ext cx="2971800" cy="466434"/>
          </a:xfrm>
          <a:prstGeom prst="rect">
            <a:avLst/>
          </a:prstGeom>
        </p:spPr>
        <p:txBody>
          <a:bodyPr vert="horz" lIns="92812" tIns="46406" rIns="92812" bIns="46406" rtlCol="0"/>
          <a:lstStyle>
            <a:lvl1pPr algn="r">
              <a:defRPr sz="1200"/>
            </a:lvl1pPr>
          </a:lstStyle>
          <a:p>
            <a:fld id="{056C10B7-F9D7-479E-A59F-12658BFA3053}" type="datetimeFigureOut">
              <a:rPr lang="en-US" smtClean="0"/>
              <a:t>7/5/2020</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12" tIns="46406" rIns="92812" bIns="46406"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12" tIns="46406" rIns="92812" bIns="464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2812" tIns="46406" rIns="92812" bIns="4640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2812" tIns="46406" rIns="92812" bIns="46406" rtlCol="0" anchor="b"/>
          <a:lstStyle>
            <a:lvl1pPr algn="r">
              <a:defRPr sz="1200"/>
            </a:lvl1pPr>
          </a:lstStyle>
          <a:p>
            <a:fld id="{DB51978A-CD39-45D8-9292-F57919F7AA63}" type="slidenum">
              <a:rPr lang="en-US" smtClean="0"/>
              <a:t>‹#›</a:t>
            </a:fld>
            <a:endParaRPr lang="en-US"/>
          </a:p>
        </p:txBody>
      </p:sp>
    </p:spTree>
    <p:extLst>
      <p:ext uri="{BB962C8B-B14F-4D97-AF65-F5344CB8AC3E}">
        <p14:creationId xmlns:p14="http://schemas.microsoft.com/office/powerpoint/2010/main" val="80273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1</a:t>
            </a:fld>
            <a:endParaRPr lang="en-US"/>
          </a:p>
        </p:txBody>
      </p:sp>
    </p:spTree>
    <p:extLst>
      <p:ext uri="{BB962C8B-B14F-4D97-AF65-F5344CB8AC3E}">
        <p14:creationId xmlns:p14="http://schemas.microsoft.com/office/powerpoint/2010/main" val="298409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a:t>
            </a:fld>
            <a:endParaRPr lang="en-US"/>
          </a:p>
        </p:txBody>
      </p:sp>
    </p:spTree>
    <p:extLst>
      <p:ext uri="{BB962C8B-B14F-4D97-AF65-F5344CB8AC3E}">
        <p14:creationId xmlns:p14="http://schemas.microsoft.com/office/powerpoint/2010/main" val="377418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3615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5495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6326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2372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92467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93545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7/5/2020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8365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7/5/2020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12237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7/5/2020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29856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82793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74655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7/5/2020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68477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ostoncentral.com/activities/landmarks/p1496.php"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wallbuilders.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Exodus+18:21-22&amp;version=NASB#fen-NASB-2021a"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www.biblegateway.com/passage/?search=Exodus+18:21-22&amp;version=NASB#fen-NASB-2021d" TargetMode="External"/><Relationship Id="rId5" Type="http://schemas.openxmlformats.org/officeDocument/2006/relationships/hyperlink" Target="https://www.biblegateway.com/passage/?search=Exodus+18:21-22&amp;version=NASB#fen-NASB-2021c" TargetMode="External"/><Relationship Id="rId4" Type="http://schemas.openxmlformats.org/officeDocument/2006/relationships/hyperlink" Target="https://www.biblegateway.com/passage/?search=Exodus+18:21-22&amp;version=NASB#fen-NASB-2021b"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4813"/>
            <a:ext cx="9144000" cy="1934617"/>
          </a:xfrm>
        </p:spPr>
        <p:txBody>
          <a:bodyPr>
            <a:normAutofit/>
          </a:bodyPr>
          <a:lstStyle/>
          <a:p>
            <a:r>
              <a:rPr lang="en-US" sz="6600" dirty="0">
                <a:solidFill>
                  <a:schemeClr val="bg1"/>
                </a:solidFill>
                <a:latin typeface="Mistral" panose="03090702030407020403" pitchFamily="66" charset="0"/>
              </a:rPr>
              <a:t>Revisiting the “Shot Heard Around the World”</a:t>
            </a:r>
          </a:p>
        </p:txBody>
      </p:sp>
      <p:sp>
        <p:nvSpPr>
          <p:cNvPr id="3" name="Subtitle 2"/>
          <p:cNvSpPr>
            <a:spLocks noGrp="1"/>
          </p:cNvSpPr>
          <p:nvPr>
            <p:ph type="subTitle" idx="1"/>
          </p:nvPr>
        </p:nvSpPr>
        <p:spPr>
          <a:xfrm>
            <a:off x="1524000" y="2368446"/>
            <a:ext cx="9144000" cy="1993692"/>
          </a:xfrm>
        </p:spPr>
        <p:txBody>
          <a:bodyPr>
            <a:normAutofit/>
          </a:bodyPr>
          <a:lstStyle/>
          <a:p>
            <a:endParaRPr lang="en-US" sz="3600" dirty="0">
              <a:solidFill>
                <a:schemeClr val="bg1"/>
              </a:solidFill>
              <a:latin typeface="Mistral" panose="03090702030407020403" pitchFamily="66" charset="0"/>
            </a:endParaRPr>
          </a:p>
          <a:p>
            <a:r>
              <a:rPr lang="en-US" sz="3600" dirty="0">
                <a:solidFill>
                  <a:schemeClr val="bg1"/>
                </a:solidFill>
                <a:latin typeface="Mistral" panose="03090702030407020403" pitchFamily="66" charset="0"/>
              </a:rPr>
              <a:t>By: Marcia A. Lennick</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561" y="4170451"/>
            <a:ext cx="3502701" cy="2200134"/>
          </a:xfrm>
          <a:prstGeom prst="rect">
            <a:avLst/>
          </a:prstGeom>
        </p:spPr>
      </p:pic>
    </p:spTree>
    <p:extLst>
      <p:ext uri="{BB962C8B-B14F-4D97-AF65-F5344CB8AC3E}">
        <p14:creationId xmlns:p14="http://schemas.microsoft.com/office/powerpoint/2010/main" val="115724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03"/>
            <a:ext cx="10515600" cy="1197181"/>
          </a:xfrm>
        </p:spPr>
        <p:txBody>
          <a:bodyPr/>
          <a:lstStyle/>
          <a:p>
            <a:pPr algn="ctr"/>
            <a:r>
              <a:rPr lang="en-US" dirty="0">
                <a:latin typeface="Mistral" panose="03090702030407020403" pitchFamily="66" charset="0"/>
              </a:rPr>
              <a:t>I love our Republican form of government!</a:t>
            </a:r>
          </a:p>
        </p:txBody>
      </p:sp>
      <p:sp>
        <p:nvSpPr>
          <p:cNvPr id="3" name="Content Placeholder 2"/>
          <p:cNvSpPr>
            <a:spLocks noGrp="1"/>
          </p:cNvSpPr>
          <p:nvPr>
            <p:ph idx="1"/>
          </p:nvPr>
        </p:nvSpPr>
        <p:spPr>
          <a:xfrm>
            <a:off x="434715" y="5741233"/>
            <a:ext cx="11392524" cy="751642"/>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How many representatives does each state have?  Depends on population.</a:t>
            </a:r>
          </a:p>
          <a:p>
            <a:r>
              <a:rPr lang="en-US" dirty="0">
                <a:latin typeface="Times New Roman" panose="02020603050405020304" pitchFamily="18" charset="0"/>
                <a:cs typeface="Times New Roman" panose="02020603050405020304" pitchFamily="18" charset="0"/>
              </a:rPr>
              <a:t>How many senators does each state have? 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977" y="1347084"/>
            <a:ext cx="6096000" cy="4133850"/>
          </a:xfrm>
          <a:prstGeom prst="rect">
            <a:avLst/>
          </a:prstGeom>
        </p:spPr>
      </p:pic>
    </p:spTree>
    <p:extLst>
      <p:ext uri="{BB962C8B-B14F-4D97-AF65-F5344CB8AC3E}">
        <p14:creationId xmlns:p14="http://schemas.microsoft.com/office/powerpoint/2010/main" val="38249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First Prayer in Congress</a:t>
            </a:r>
          </a:p>
        </p:txBody>
      </p:sp>
      <p:sp>
        <p:nvSpPr>
          <p:cNvPr id="5" name="Content Placeholder 4"/>
          <p:cNvSpPr>
            <a:spLocks noGrp="1"/>
          </p:cNvSpPr>
          <p:nvPr>
            <p:ph idx="1"/>
          </p:nvPr>
        </p:nvSpPr>
        <p:spPr>
          <a:xfrm>
            <a:off x="5846164" y="1690688"/>
            <a:ext cx="5096656" cy="4351338"/>
          </a:xfrm>
        </p:spPr>
        <p:txBody>
          <a:bodyPr>
            <a:normAutofit lnSpcReduction="10000"/>
          </a:bodyPr>
          <a:lstStyle/>
          <a:p>
            <a:r>
              <a:rPr lang="en-US" dirty="0">
                <a:latin typeface="Times New Roman" panose="02020603050405020304" pitchFamily="18" charset="0"/>
                <a:cs typeface="Times New Roman" panose="02020603050405020304" pitchFamily="18" charset="0"/>
              </a:rPr>
              <a:t>Read from Psalm 35.</a:t>
            </a:r>
          </a:p>
          <a:p>
            <a:r>
              <a:rPr lang="en-US" dirty="0">
                <a:latin typeface="Times New Roman" panose="02020603050405020304" pitchFamily="18" charset="0"/>
                <a:cs typeface="Times New Roman" panose="02020603050405020304" pitchFamily="18" charset="0"/>
              </a:rPr>
              <a:t>Would last over two hours.</a:t>
            </a:r>
          </a:p>
          <a:p>
            <a:r>
              <a:rPr lang="en-US" dirty="0">
                <a:latin typeface="Times New Roman" panose="02020603050405020304" pitchFamily="18" charset="0"/>
                <a:cs typeface="Times New Roman" panose="02020603050405020304" pitchFamily="18" charset="0"/>
              </a:rPr>
              <a:t>Occurred in Carpenter's Hall (behind Independence Hall).</a:t>
            </a:r>
          </a:p>
          <a:p>
            <a:r>
              <a:rPr lang="en-US" dirty="0">
                <a:latin typeface="Times New Roman" panose="02020603050405020304" pitchFamily="18" charset="0"/>
                <a:cs typeface="Times New Roman" panose="02020603050405020304" pitchFamily="18" charset="0"/>
              </a:rPr>
              <a:t>Different denominations showed up to pray that day!</a:t>
            </a:r>
          </a:p>
          <a:p>
            <a:r>
              <a:rPr lang="en-US" dirty="0">
                <a:solidFill>
                  <a:srgbClr val="0070C0"/>
                </a:solidFill>
                <a:latin typeface="Times New Roman" panose="02020603050405020304" pitchFamily="18" charset="0"/>
                <a:cs typeface="Times New Roman" panose="02020603050405020304" pitchFamily="18" charset="0"/>
              </a:rPr>
              <a:t>See Exhibit A – Letter from John Adams to his wife about the first prayer in the Continental Congress</a:t>
            </a:r>
            <a:r>
              <a:rPr lang="en-US" dirty="0">
                <a:solidFill>
                  <a:srgbClr val="FFFF00"/>
                </a:solidFill>
                <a:latin typeface="Times New Roman" panose="02020603050405020304" pitchFamily="18" charset="0"/>
                <a:cs typeface="Times New Roman" panose="02020603050405020304" pitchFamily="18" charset="0"/>
              </a:rPr>
              <a:t>.</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885" y="2014616"/>
            <a:ext cx="4361377" cy="3082040"/>
          </a:xfrm>
          <a:prstGeom prst="rect">
            <a:avLst/>
          </a:prstGeom>
        </p:spPr>
      </p:pic>
    </p:spTree>
    <p:extLst>
      <p:ext uri="{BB962C8B-B14F-4D97-AF65-F5344CB8AC3E}">
        <p14:creationId xmlns:p14="http://schemas.microsoft.com/office/powerpoint/2010/main" val="393825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cs typeface="Times New Roman" panose="02020603050405020304" pitchFamily="18" charset="0"/>
              </a:rPr>
              <a:t>Pastors in the American Revolution</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Should Pastors be involved in politics?</a:t>
            </a:r>
          </a:p>
          <a:p>
            <a:pPr lvl="1"/>
            <a:r>
              <a:rPr lang="en-US" dirty="0">
                <a:latin typeface="Times New Roman" panose="02020603050405020304" pitchFamily="18" charset="0"/>
                <a:cs typeface="Times New Roman" panose="02020603050405020304" pitchFamily="18" charset="0"/>
              </a:rPr>
              <a:t>Why or why not?</a:t>
            </a:r>
          </a:p>
          <a:p>
            <a:r>
              <a:rPr lang="en-US" dirty="0">
                <a:latin typeface="Times New Roman" panose="02020603050405020304" pitchFamily="18" charset="0"/>
                <a:cs typeface="Times New Roman" panose="02020603050405020304" pitchFamily="18" charset="0"/>
              </a:rPr>
              <a:t>Black Robe Regiment	</a:t>
            </a:r>
          </a:p>
          <a:p>
            <a:pPr lvl="1"/>
            <a:r>
              <a:rPr lang="en-US" dirty="0">
                <a:latin typeface="Times New Roman" panose="02020603050405020304" pitchFamily="18" charset="0"/>
                <a:cs typeface="Times New Roman" panose="02020603050405020304" pitchFamily="18" charset="0"/>
              </a:rPr>
              <a:t>These were Pastors who would speak up from the pulpit during The American Revolutionary War.</a:t>
            </a:r>
          </a:p>
          <a:p>
            <a:pPr lvl="1"/>
            <a:r>
              <a:rPr lang="en-US" dirty="0">
                <a:latin typeface="Times New Roman" panose="02020603050405020304" pitchFamily="18" charset="0"/>
                <a:cs typeface="Times New Roman" panose="02020603050405020304" pitchFamily="18" charset="0"/>
              </a:rPr>
              <a:t>Still exists today.  </a:t>
            </a:r>
            <a:r>
              <a:rPr lang="en-US" dirty="0" err="1">
                <a:latin typeface="Times New Roman" panose="02020603050405020304" pitchFamily="18" charset="0"/>
                <a:cs typeface="Times New Roman" panose="02020603050405020304" pitchFamily="18" charset="0"/>
              </a:rPr>
              <a:t>Wallbuilders</a:t>
            </a:r>
            <a:r>
              <a:rPr lang="en-US" dirty="0">
                <a:latin typeface="Times New Roman" panose="02020603050405020304" pitchFamily="18" charset="0"/>
                <a:cs typeface="Times New Roman" panose="02020603050405020304" pitchFamily="18" charset="0"/>
              </a:rPr>
              <a:t> is trying to rebuild the Black Robe Regiment and inform Pastors on current topics and what to address from the pulpit.</a:t>
            </a:r>
          </a:p>
          <a:p>
            <a:pPr lvl="1"/>
            <a:r>
              <a:rPr lang="en-US" dirty="0">
                <a:solidFill>
                  <a:srgbClr val="0070C0"/>
                </a:solidFill>
                <a:latin typeface="Times New Roman" panose="02020603050405020304" pitchFamily="18" charset="0"/>
                <a:cs typeface="Times New Roman" panose="02020603050405020304" pitchFamily="18" charset="0"/>
              </a:rPr>
              <a:t>-Exhibit B – History of the Black Robe Regiment</a:t>
            </a:r>
            <a:r>
              <a:rPr lang="en-US" dirty="0">
                <a:solidFill>
                  <a:srgbClr val="FFFF00"/>
                </a:solidFill>
                <a:latin typeface="Times New Roman" panose="02020603050405020304" pitchFamily="18" charset="0"/>
                <a:cs typeface="Times New Roman" panose="02020603050405020304" pitchFamily="18" charset="0"/>
              </a:rPr>
              <a:t>.</a:t>
            </a:r>
            <a:endParaRPr lang="en-US" sz="1800" dirty="0">
              <a:solidFill>
                <a:srgbClr val="FFFF00"/>
              </a:solidFill>
              <a:latin typeface="Times New Roman" panose="02020603050405020304" pitchFamily="18" charset="0"/>
              <a:cs typeface="Times New Roman" panose="02020603050405020304" pitchFamily="18" charset="0"/>
            </a:endParaRPr>
          </a:p>
          <a:p>
            <a:pPr lvl="1"/>
            <a:endParaRPr lang="en-US" dirty="0">
              <a:solidFill>
                <a:schemeClr val="bg1"/>
              </a:solidFill>
              <a:latin typeface="Times New Roman" panose="02020603050405020304" pitchFamily="18" charset="0"/>
              <a:cs typeface="Times New Roman" panose="02020603050405020304" pitchFamily="18" charset="0"/>
            </a:endParaRP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79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cs typeface="Times New Roman" panose="02020603050405020304" pitchFamily="18" charset="0"/>
              </a:rPr>
              <a:t>Pastors in the American Revolution</a:t>
            </a:r>
            <a:endParaRPr lang="en-US" dirty="0"/>
          </a:p>
        </p:txBody>
      </p:sp>
      <p:sp>
        <p:nvSpPr>
          <p:cNvPr id="3" name="Content Placeholder 2"/>
          <p:cNvSpPr>
            <a:spLocks noGrp="1"/>
          </p:cNvSpPr>
          <p:nvPr>
            <p:ph idx="1"/>
          </p:nvPr>
        </p:nvSpPr>
        <p:spPr>
          <a:xfrm>
            <a:off x="479685" y="1573967"/>
            <a:ext cx="10874115" cy="4602996"/>
          </a:xfrm>
        </p:spPr>
        <p:txBody>
          <a:bodyPr>
            <a:normAutofit/>
          </a:bodyPr>
          <a:lstStyle/>
          <a:p>
            <a:r>
              <a:rPr lang="en-US" dirty="0">
                <a:latin typeface="Times New Roman" panose="02020603050405020304" pitchFamily="18" charset="0"/>
                <a:cs typeface="Times New Roman" panose="02020603050405020304" pitchFamily="18" charset="0"/>
              </a:rPr>
              <a:t>Reverend Jonas Clark</a:t>
            </a:r>
          </a:p>
          <a:p>
            <a:pPr lvl="1"/>
            <a:r>
              <a:rPr lang="en-US" dirty="0">
                <a:latin typeface="Times New Roman" panose="02020603050405020304" pitchFamily="18" charset="0"/>
                <a:cs typeface="Times New Roman" panose="02020603050405020304" pitchFamily="18" charset="0"/>
              </a:rPr>
              <a:t>His words would be known as the primer in the guns on the Lexington-Green.</a:t>
            </a:r>
          </a:p>
          <a:p>
            <a:pPr lvl="1"/>
            <a:r>
              <a:rPr lang="en-US" dirty="0">
                <a:latin typeface="Times New Roman" panose="02020603050405020304" pitchFamily="18" charset="0"/>
                <a:cs typeface="Times New Roman" panose="02020603050405020304" pitchFamily="18" charset="0"/>
              </a:rPr>
              <a:t>Minutemen actually attended his Church.</a:t>
            </a:r>
          </a:p>
          <a:p>
            <a:r>
              <a:rPr lang="en-US" dirty="0">
                <a:solidFill>
                  <a:srgbClr val="0070C0"/>
                </a:solidFill>
                <a:latin typeface="Times New Roman" panose="02020603050405020304" pitchFamily="18" charset="0"/>
                <a:cs typeface="Times New Roman" panose="02020603050405020304" pitchFamily="18" charset="0"/>
              </a:rPr>
              <a:t>-Exhibit C – Reverend Jonas Clark on the Battle of Lexington</a:t>
            </a:r>
          </a:p>
          <a:p>
            <a:r>
              <a:rPr lang="en-US" dirty="0">
                <a:latin typeface="Times New Roman" panose="02020603050405020304" pitchFamily="18" charset="0"/>
                <a:cs typeface="Times New Roman" panose="02020603050405020304" pitchFamily="18" charset="0"/>
              </a:rPr>
              <a:t>This is a sermon given one year AFTER the “shot heard around the world.”</a:t>
            </a:r>
          </a:p>
          <a:p>
            <a:pPr lvl="1"/>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09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cs typeface="Times New Roman" panose="02020603050405020304" pitchFamily="18" charset="0"/>
              </a:rPr>
              <a:t>Pastors in the American Revolution</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a:latin typeface="Times New Roman" panose="02020603050405020304" pitchFamily="18" charset="0"/>
                <a:cs typeface="Times New Roman" panose="02020603050405020304" pitchFamily="18" charset="0"/>
              </a:rPr>
              <a:t>The Hancock-Clark House:</a:t>
            </a:r>
          </a:p>
          <a:p>
            <a:r>
              <a:rPr lang="en-US" dirty="0">
                <a:latin typeface="Times New Roman" panose="02020603050405020304" pitchFamily="18" charset="0"/>
                <a:cs typeface="Times New Roman" panose="02020603050405020304" pitchFamily="18" charset="0"/>
              </a:rPr>
              <a:t>The Hancock-Clark House is 1/4 mile from </a:t>
            </a:r>
            <a:r>
              <a:rPr lang="en-US" dirty="0" err="1">
                <a:latin typeface="Times New Roman" panose="02020603050405020304" pitchFamily="18" charset="0"/>
                <a:cs typeface="Times New Roman" panose="02020603050405020304" pitchFamily="18" charset="0"/>
              </a:rPr>
              <a:t>Buckman</a:t>
            </a:r>
            <a:r>
              <a:rPr lang="en-US" dirty="0">
                <a:latin typeface="Times New Roman" panose="02020603050405020304" pitchFamily="18" charset="0"/>
                <a:cs typeface="Times New Roman" panose="02020603050405020304" pitchFamily="18" charset="0"/>
              </a:rPr>
              <a:t> Tavern, on Hancock Street. On the evening of April 18, 1775, John Hancock and Samuel Adams, prominent leaders in the colonial cause, were guests of the Reverend Jonas Clark in the parsonage.</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Fearing that they might be captured by the British, </a:t>
            </a:r>
            <a:r>
              <a:rPr lang="en-US" dirty="0" err="1">
                <a:latin typeface="Times New Roman" panose="02020603050405020304" pitchFamily="18" charset="0"/>
                <a:cs typeface="Times New Roman" panose="02020603050405020304" pitchFamily="18" charset="0"/>
              </a:rPr>
              <a:t>Dr</a:t>
            </a:r>
            <a:r>
              <a:rPr lang="en-US" dirty="0">
                <a:latin typeface="Times New Roman" panose="02020603050405020304" pitchFamily="18" charset="0"/>
                <a:cs typeface="Times New Roman" panose="02020603050405020304" pitchFamily="18" charset="0"/>
              </a:rPr>
              <a:t> Joseph Warren of Boston sent William Dawes and Paul Revere to Lexington with news of the advancing British troops. Arriving separately, they stopped to warn Hancock and Adams, then set off for Concord. Today Dawes is all but forgotten, but Paul Revere's midnight ride has been immortalized by Longfellow.</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08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157"/>
          </a:xfrm>
        </p:spPr>
        <p:txBody>
          <a:bodyPr/>
          <a:lstStyle/>
          <a:p>
            <a:pPr algn="ctr"/>
            <a:r>
              <a:rPr lang="en-US" dirty="0">
                <a:latin typeface="Mistral" panose="03090702030407020403" pitchFamily="66" charset="0"/>
                <a:cs typeface="Times New Roman" panose="02020603050405020304" pitchFamily="18" charset="0"/>
              </a:rPr>
              <a:t>Pastors in the American Revolution</a:t>
            </a:r>
            <a:endParaRPr lang="en-US" dirty="0"/>
          </a:p>
        </p:txBody>
      </p:sp>
      <p:sp>
        <p:nvSpPr>
          <p:cNvPr id="3" name="Content Placeholder 2"/>
          <p:cNvSpPr>
            <a:spLocks noGrp="1"/>
          </p:cNvSpPr>
          <p:nvPr>
            <p:ph idx="1"/>
          </p:nvPr>
        </p:nvSpPr>
        <p:spPr>
          <a:xfrm>
            <a:off x="838199" y="1469036"/>
            <a:ext cx="9789827" cy="3657600"/>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The Hancock-Clark House was the home of the Reverend John Hancock and the Reverend Jonas Clark - two ministers who served the spiritual and secular needs of Lexington for 105 years. Soon after coming to Lexington in 1698 the Reverend Mr. Hancock built a small parsonage on this site and in 1738 his son Thomas, a wealthy Boston merchant, enlarged his parents' home. The Reverend Hancock's grandson John, a frequent visitor to this house, was the first signer of the Declaration of Independence and the first Governor of Massachusetts.</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Succeeding Hancock as minister in 1752, the Reverend Jonas Clark, who reared twelve children in this parsonage, was an eloquent supporter of the colonial cause. The Reverend Clark's fervent sermons were a source of inspiration to the citizens of Lexington during the crisis with Britain.</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This house is of particular interest because it contains furnishings and portraits owned by the Hancock and Clark families and an exhibit area that includes William Diamond's drum and Major Pitcairn's pistols - treasured </a:t>
            </a:r>
            <a:r>
              <a:rPr lang="en-US" dirty="0">
                <a:solidFill>
                  <a:schemeClr val="bg1"/>
                </a:solidFill>
                <a:latin typeface="Times New Roman" panose="02020603050405020304" pitchFamily="18" charset="0"/>
                <a:cs typeface="Times New Roman" panose="02020603050405020304" pitchFamily="18" charset="0"/>
              </a:rPr>
              <a:t>relics of April 19, 1775.</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854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Pastors in the American Revolution</a:t>
            </a:r>
          </a:p>
        </p:txBody>
      </p:sp>
      <p:sp>
        <p:nvSpPr>
          <p:cNvPr id="3" name="Content Placeholder 2"/>
          <p:cNvSpPr>
            <a:spLocks noGrp="1"/>
          </p:cNvSpPr>
          <p:nvPr>
            <p:ph idx="1"/>
          </p:nvPr>
        </p:nvSpPr>
        <p:spPr>
          <a:xfrm>
            <a:off x="1439056" y="4961744"/>
            <a:ext cx="8094688" cy="1215218"/>
          </a:xfrm>
        </p:spPr>
        <p:txBody>
          <a:bodyPr>
            <a:normAutofit fontScale="92500"/>
          </a:bodyPr>
          <a:lstStyle/>
          <a:p>
            <a:r>
              <a:rPr lang="en-US" dirty="0">
                <a:solidFill>
                  <a:srgbClr val="0070C0"/>
                </a:solidFill>
                <a:latin typeface="Times New Roman" panose="02020603050405020304" pitchFamily="18" charset="0"/>
                <a:cs typeface="Times New Roman" panose="02020603050405020304" pitchFamily="18" charset="0"/>
              </a:rPr>
              <a:t>Information on The Hancock-Clark house are courtesy of: </a:t>
            </a:r>
            <a:r>
              <a:rPr lang="en-US" dirty="0">
                <a:solidFill>
                  <a:srgbClr val="0070C0"/>
                </a:solidFill>
                <a:latin typeface="Times New Roman" panose="02020603050405020304" pitchFamily="18" charset="0"/>
                <a:cs typeface="Times New Roman" panose="02020603050405020304" pitchFamily="18" charset="0"/>
                <a:hlinkClick r:id="rId3"/>
              </a:rPr>
              <a:t>https://www.bostoncentral.com/activities/landmarks/p1496.php</a:t>
            </a:r>
            <a:endParaRPr lang="en-US" dirty="0">
              <a:solidFill>
                <a:srgbClr val="0070C0"/>
              </a:solidFill>
              <a:latin typeface="Times New Roman" panose="02020603050405020304" pitchFamily="18" charset="0"/>
              <a:cs typeface="Times New Roman" panose="02020603050405020304" pitchFamily="18" charset="0"/>
            </a:endParaRPr>
          </a:p>
          <a:p>
            <a:pPr marL="0" indent="0">
              <a:buNone/>
            </a:pP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844" y="1394087"/>
            <a:ext cx="6002311" cy="3279176"/>
          </a:xfrm>
          <a:prstGeom prst="rect">
            <a:avLst/>
          </a:prstGeom>
        </p:spPr>
      </p:pic>
    </p:spTree>
    <p:extLst>
      <p:ext uri="{BB962C8B-B14F-4D97-AF65-F5344CB8AC3E}">
        <p14:creationId xmlns:p14="http://schemas.microsoft.com/office/powerpoint/2010/main" val="7971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Pastors in the American Revolution</a:t>
            </a:r>
            <a:endParaRPr lang="en-US" dirty="0"/>
          </a:p>
        </p:txBody>
      </p:sp>
      <p:sp>
        <p:nvSpPr>
          <p:cNvPr id="3" name="Content Placeholder 2"/>
          <p:cNvSpPr>
            <a:spLocks noGrp="1"/>
          </p:cNvSpPr>
          <p:nvPr>
            <p:ph idx="1"/>
          </p:nvPr>
        </p:nvSpPr>
        <p:spPr>
          <a:xfrm>
            <a:off x="838200" y="1394085"/>
            <a:ext cx="10515600" cy="3912433"/>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Muhlenberg Brothers.</a:t>
            </a:r>
          </a:p>
          <a:p>
            <a:r>
              <a:rPr lang="en-US" dirty="0">
                <a:latin typeface="Times New Roman" panose="02020603050405020304" pitchFamily="18" charset="0"/>
                <a:cs typeface="Times New Roman" panose="02020603050405020304" pitchFamily="18" charset="0"/>
              </a:rPr>
              <a:t>Samuel Davies – Patrick Henry’s Pastor.</a:t>
            </a:r>
          </a:p>
          <a:p>
            <a:pPr lvl="1"/>
            <a:r>
              <a:rPr lang="en-US" dirty="0">
                <a:latin typeface="Times New Roman" panose="02020603050405020304" pitchFamily="18" charset="0"/>
                <a:cs typeface="Times New Roman" panose="02020603050405020304" pitchFamily="18" charset="0"/>
              </a:rPr>
              <a:t>Did you know that Patrick Henry’s famous speech “Give Me Liberty or Give Me Death” was preached in a Church?</a:t>
            </a:r>
          </a:p>
          <a:p>
            <a:r>
              <a:rPr lang="en-US" dirty="0">
                <a:latin typeface="Times New Roman" panose="02020603050405020304" pitchFamily="18" charset="0"/>
                <a:cs typeface="Times New Roman" panose="02020603050405020304" pitchFamily="18" charset="0"/>
              </a:rPr>
              <a:t>John Wise – his words influenced The Declaration of Independence.  The Sons of Liberty would redistribute Reverend John Wise’s words and would preserve the seeds of liberty</a:t>
            </a:r>
            <a:r>
              <a:rPr lang="en-US" dirty="0">
                <a:solidFill>
                  <a:schemeClr val="bg1"/>
                </a:solidFill>
                <a:latin typeface="Times New Roman" panose="02020603050405020304" pitchFamily="18" charset="0"/>
                <a:cs typeface="Times New Roman" panose="02020603050405020304" pitchFamily="18" charset="0"/>
              </a:rPr>
              <a:t>.</a:t>
            </a:r>
          </a:p>
          <a:p>
            <a:r>
              <a:rPr lang="en-US" dirty="0">
                <a:solidFill>
                  <a:srgbClr val="0070C0"/>
                </a:solidFill>
                <a:latin typeface="Times New Roman" panose="02020603050405020304" pitchFamily="18" charset="0"/>
                <a:cs typeface="Times New Roman" panose="02020603050405020304" pitchFamily="18" charset="0"/>
              </a:rPr>
              <a:t>Exhibit D – A Vindication of the Government of the New England Churches (Exhibit will be sent via email as it is 278 pages). </a:t>
            </a:r>
          </a:p>
          <a:p>
            <a:r>
              <a:rPr lang="en-US" dirty="0">
                <a:solidFill>
                  <a:srgbClr val="0070C0"/>
                </a:solidFill>
                <a:latin typeface="Times New Roman" panose="02020603050405020304" pitchFamily="18" charset="0"/>
                <a:cs typeface="Times New Roman" panose="02020603050405020304" pitchFamily="18" charset="0"/>
              </a:rPr>
              <a:t>See Patrick Henry’s Speech.</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863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What we do from here?</a:t>
            </a:r>
          </a:p>
        </p:txBody>
      </p:sp>
      <p:sp>
        <p:nvSpPr>
          <p:cNvPr id="3" name="Content Placeholder 2"/>
          <p:cNvSpPr>
            <a:spLocks noGrp="1"/>
          </p:cNvSpPr>
          <p:nvPr>
            <p:ph idx="1"/>
          </p:nvPr>
        </p:nvSpPr>
        <p:spPr>
          <a:xfrm>
            <a:off x="665018" y="1439057"/>
            <a:ext cx="6483927" cy="4392118"/>
          </a:xfrm>
          <a:noFill/>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Defend the Constitution.  First, read it.  Second, share the information with others.  Recommend Constitution Alive by Rick Green and David Barton.  I will be doing a Constitution Class starting around August or September 2020.</a:t>
            </a:r>
          </a:p>
          <a:p>
            <a:r>
              <a:rPr lang="en-US" dirty="0">
                <a:latin typeface="Times New Roman" panose="02020603050405020304" pitchFamily="18" charset="0"/>
                <a:cs typeface="Times New Roman" panose="02020603050405020304" pitchFamily="18" charset="0"/>
              </a:rPr>
              <a:t>Vote in people who defend the Constitution. Expose those who do not defend the Constitution.  Look at score cards.  Ivoterguide.com</a:t>
            </a:r>
          </a:p>
          <a:p>
            <a:r>
              <a:rPr lang="en-US" dirty="0">
                <a:latin typeface="Times New Roman" panose="02020603050405020304" pitchFamily="18" charset="0"/>
                <a:cs typeface="Times New Roman" panose="02020603050405020304" pitchFamily="18" charset="0"/>
              </a:rPr>
              <a:t>Give of your lives, fortunes and sacred honor.</a:t>
            </a:r>
          </a:p>
          <a:p>
            <a:pPr lvl="1"/>
            <a:r>
              <a:rPr lang="en-US" dirty="0">
                <a:latin typeface="Times New Roman" panose="02020603050405020304" pitchFamily="18" charset="0"/>
                <a:cs typeface="Times New Roman" panose="02020603050405020304" pitchFamily="18" charset="0"/>
              </a:rPr>
              <a:t>Lives (could be service); fortunes (finances); </a:t>
            </a:r>
          </a:p>
          <a:p>
            <a:pPr marL="457200" lvl="1" indent="0">
              <a:buNone/>
            </a:pPr>
            <a:r>
              <a:rPr lang="en-US" dirty="0">
                <a:latin typeface="Times New Roman" panose="02020603050405020304" pitchFamily="18" charset="0"/>
                <a:cs typeface="Times New Roman" panose="02020603050405020304" pitchFamily="18" charset="0"/>
              </a:rPr>
              <a:t>sacred honor (your word).</a:t>
            </a:r>
          </a:p>
          <a:p>
            <a:pPr lvl="1"/>
            <a:r>
              <a:rPr lang="en-US" dirty="0">
                <a:latin typeface="Times New Roman" panose="02020603050405020304" pitchFamily="18" charset="0"/>
                <a:cs typeface="Times New Roman" panose="02020603050405020304" pitchFamily="18" charset="0"/>
              </a:rPr>
              <a:t>Help get great people elected.</a:t>
            </a:r>
          </a:p>
          <a:p>
            <a:pPr lvl="1"/>
            <a:r>
              <a:rPr lang="en-US" dirty="0">
                <a:latin typeface="Times New Roman" panose="02020603050405020304" pitchFamily="18" charset="0"/>
                <a:cs typeface="Times New Roman" panose="02020603050405020304" pitchFamily="18" charset="0"/>
              </a:rPr>
              <a:t>Do not waste your vote.  Don’t just get involved in Presidential Elections.  Get involved in ALL elections.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345" y="1993692"/>
            <a:ext cx="3612629" cy="3612629"/>
          </a:xfrm>
          <a:prstGeom prst="rect">
            <a:avLst/>
          </a:prstGeom>
        </p:spPr>
      </p:pic>
    </p:spTree>
    <p:extLst>
      <p:ext uri="{BB962C8B-B14F-4D97-AF65-F5344CB8AC3E}">
        <p14:creationId xmlns:p14="http://schemas.microsoft.com/office/powerpoint/2010/main" val="2896594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What we do from here?</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Do not let their deaths be in vain.  </a:t>
            </a:r>
          </a:p>
          <a:p>
            <a:r>
              <a:rPr lang="en-US" dirty="0">
                <a:latin typeface="Times New Roman" panose="02020603050405020304" pitchFamily="18" charset="0"/>
                <a:cs typeface="Times New Roman" panose="02020603050405020304" pitchFamily="18" charset="0"/>
              </a:rPr>
              <a:t>Live out your freedoms, and protect your liberties.</a:t>
            </a:r>
          </a:p>
          <a:p>
            <a:r>
              <a:rPr lang="en-US" dirty="0">
                <a:latin typeface="Times New Roman" panose="02020603050405020304" pitchFamily="18" charset="0"/>
                <a:cs typeface="Times New Roman" panose="02020603050405020304" pitchFamily="18" charset="0"/>
              </a:rPr>
              <a:t>Too much blood has been shed to give up and to not FIGHT.</a:t>
            </a: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073" y="3584922"/>
            <a:ext cx="5471410" cy="2858812"/>
          </a:xfrm>
          <a:prstGeom prst="rect">
            <a:avLst/>
          </a:prstGeom>
        </p:spPr>
      </p:pic>
    </p:spTree>
    <p:extLst>
      <p:ext uri="{BB962C8B-B14F-4D97-AF65-F5344CB8AC3E}">
        <p14:creationId xmlns:p14="http://schemas.microsoft.com/office/powerpoint/2010/main" val="3882697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8720"/>
            <a:ext cx="6237157" cy="4342650"/>
          </a:xfrm>
        </p:spPr>
        <p:txBody>
          <a:bodyPr>
            <a:normAutofit fontScale="92500" lnSpcReduction="20000"/>
          </a:bodyPr>
          <a:lstStyle/>
          <a:p>
            <a:r>
              <a:rPr lang="en-US" dirty="0">
                <a:solidFill>
                  <a:schemeClr val="bg1"/>
                </a:solidFill>
                <a:latin typeface="Times New Roman" panose="02020603050405020304" pitchFamily="18" charset="0"/>
                <a:cs typeface="Times New Roman" panose="02020603050405020304" pitchFamily="18" charset="0"/>
              </a:rPr>
              <a:t>Disclaimer: I do not work for </a:t>
            </a:r>
            <a:r>
              <a:rPr lang="en-US" dirty="0" err="1">
                <a:solidFill>
                  <a:schemeClr val="bg1"/>
                </a:solidFill>
                <a:latin typeface="Times New Roman" panose="02020603050405020304" pitchFamily="18" charset="0"/>
                <a:cs typeface="Times New Roman" panose="02020603050405020304" pitchFamily="18" charset="0"/>
              </a:rPr>
              <a:t>Wallbuilders</a:t>
            </a:r>
            <a:r>
              <a:rPr lang="en-US" dirty="0">
                <a:solidFill>
                  <a:schemeClr val="bg1"/>
                </a:solidFill>
                <a:latin typeface="Times New Roman" panose="02020603050405020304" pitchFamily="18" charset="0"/>
                <a:cs typeface="Times New Roman" panose="02020603050405020304" pitchFamily="18" charset="0"/>
              </a:rPr>
              <a:t> or Patriot Academy. I am simply a supporter of </a:t>
            </a:r>
            <a:r>
              <a:rPr lang="en-US" dirty="0" err="1">
                <a:solidFill>
                  <a:schemeClr val="bg1"/>
                </a:solidFill>
                <a:latin typeface="Times New Roman" panose="02020603050405020304" pitchFamily="18" charset="0"/>
                <a:cs typeface="Times New Roman" panose="02020603050405020304" pitchFamily="18" charset="0"/>
              </a:rPr>
              <a:t>Wallbuilders</a:t>
            </a:r>
            <a:r>
              <a:rPr lang="en-US" dirty="0">
                <a:solidFill>
                  <a:schemeClr val="bg1"/>
                </a:solidFill>
                <a:latin typeface="Times New Roman" panose="02020603050405020304" pitchFamily="18" charset="0"/>
                <a:cs typeface="Times New Roman" panose="02020603050405020304" pitchFamily="18" charset="0"/>
              </a:rPr>
              <a:t>  and Patriot Academy and have permission to use their information.</a:t>
            </a:r>
          </a:p>
          <a:p>
            <a:pPr lvl="1"/>
            <a:r>
              <a:rPr lang="en-US" dirty="0">
                <a:solidFill>
                  <a:schemeClr val="bg1"/>
                </a:solidFill>
                <a:latin typeface="Times New Roman" panose="02020603050405020304" pitchFamily="18" charset="0"/>
                <a:cs typeface="Times New Roman" panose="02020603050405020304" pitchFamily="18" charset="0"/>
              </a:rPr>
              <a:t>Who is </a:t>
            </a:r>
            <a:r>
              <a:rPr lang="en-US" dirty="0" err="1">
                <a:solidFill>
                  <a:schemeClr val="bg1"/>
                </a:solidFill>
                <a:latin typeface="Times New Roman" panose="02020603050405020304" pitchFamily="18" charset="0"/>
                <a:cs typeface="Times New Roman" panose="02020603050405020304" pitchFamily="18" charset="0"/>
              </a:rPr>
              <a:t>Wallbuilders</a:t>
            </a:r>
            <a:r>
              <a:rPr lang="en-US" dirty="0">
                <a:solidFill>
                  <a:schemeClr val="bg1"/>
                </a:solidFill>
                <a:latin typeface="Times New Roman" panose="02020603050405020304" pitchFamily="18" charset="0"/>
                <a:cs typeface="Times New Roman" panose="02020603050405020304" pitchFamily="18" charset="0"/>
              </a:rPr>
              <a:t> and David Barton?  America’s top Christian Historian who was a former principal and found that history was not being taught and now he has the world’s largest, privately owned collection on America’s founding.  </a:t>
            </a:r>
            <a:r>
              <a:rPr lang="en-US" dirty="0">
                <a:solidFill>
                  <a:schemeClr val="bg1"/>
                </a:solidFill>
                <a:latin typeface="Times New Roman" panose="02020603050405020304" pitchFamily="18" charset="0"/>
                <a:cs typeface="Times New Roman" panose="02020603050405020304" pitchFamily="18" charset="0"/>
                <a:hlinkClick r:id="rId4"/>
              </a:rPr>
              <a:t>www.wallbuilders.com</a:t>
            </a:r>
            <a:endParaRPr lang="en-US" dirty="0">
              <a:solidFill>
                <a:schemeClr val="bg1"/>
              </a:solidFill>
              <a:latin typeface="Times New Roman" panose="02020603050405020304" pitchFamily="18" charset="0"/>
              <a:cs typeface="Times New Roman" panose="02020603050405020304" pitchFamily="18" charset="0"/>
            </a:endParaRPr>
          </a:p>
          <a:p>
            <a:pPr lvl="1"/>
            <a:r>
              <a:rPr lang="en-US" dirty="0">
                <a:solidFill>
                  <a:schemeClr val="bg1"/>
                </a:solidFill>
                <a:latin typeface="Times New Roman" panose="02020603050405020304" pitchFamily="18" charset="0"/>
                <a:cs typeface="Times New Roman" panose="02020603050405020304" pitchFamily="18" charset="0"/>
              </a:rPr>
              <a:t>Who is Patriot Academy?  Former Texas Legislature and America’s Constitution Coach, Rick Green feels the need to train Americans in their founding to preserve liberty and to pass the torch of freedom to the next generation!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9872" y="1049310"/>
            <a:ext cx="3473190" cy="4903327"/>
          </a:xfrm>
          <a:prstGeom prst="rect">
            <a:avLst/>
          </a:prstGeom>
        </p:spPr>
      </p:pic>
    </p:spTree>
    <p:extLst>
      <p:ext uri="{BB962C8B-B14F-4D97-AF65-F5344CB8AC3E}">
        <p14:creationId xmlns:p14="http://schemas.microsoft.com/office/powerpoint/2010/main" val="1223157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cs typeface="Times New Roman" panose="02020603050405020304" pitchFamily="18" charset="0"/>
              </a:rPr>
              <a:t>Credits</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Created by: Marcia A. Lennick</a:t>
            </a:r>
          </a:p>
          <a:p>
            <a:r>
              <a:rPr lang="en-US" dirty="0">
                <a:latin typeface="Times New Roman" panose="02020603050405020304" pitchFamily="18" charset="0"/>
                <a:cs typeface="Times New Roman" panose="02020603050405020304" pitchFamily="18" charset="0"/>
              </a:rPr>
              <a:t>Exhibits are courtesy of Wallbuilders.com.  Used with permission.</a:t>
            </a:r>
          </a:p>
          <a:p>
            <a:r>
              <a:rPr lang="en-US" dirty="0">
                <a:latin typeface="Times New Roman" panose="02020603050405020304" pitchFamily="18" charset="0"/>
                <a:cs typeface="Times New Roman" panose="02020603050405020304" pitchFamily="18" charset="0"/>
              </a:rPr>
              <a:t>Chasing American Legends Bibliography.</a:t>
            </a:r>
          </a:p>
          <a:p>
            <a:r>
              <a:rPr lang="en-US" dirty="0">
                <a:latin typeface="Times New Roman" panose="02020603050405020304" pitchFamily="18" charset="0"/>
                <a:cs typeface="Times New Roman" panose="02020603050405020304" pitchFamily="18" charset="0"/>
              </a:rPr>
              <a:t>Please give me your email so I can send you exhibits</a:t>
            </a:r>
            <a:r>
              <a:rPr lang="en-US"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752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8212" y="365125"/>
            <a:ext cx="6605588" cy="1325563"/>
          </a:xfrm>
        </p:spPr>
        <p:txBody>
          <a:bodyPr/>
          <a:lstStyle/>
          <a:p>
            <a:pPr algn="ctr"/>
            <a:r>
              <a:rPr lang="en-US" dirty="0">
                <a:solidFill>
                  <a:schemeClr val="bg1"/>
                </a:solidFill>
                <a:latin typeface="Mistral" panose="03090702030407020403" pitchFamily="66" charset="0"/>
              </a:rPr>
              <a:t>More Resources for Historical Information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573" y="1690688"/>
            <a:ext cx="7062865" cy="12478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075" y="3900671"/>
            <a:ext cx="3969367" cy="1323122"/>
          </a:xfrm>
          <a:prstGeom prst="rect">
            <a:avLst/>
          </a:prstGeom>
        </p:spPr>
      </p:pic>
    </p:spTree>
    <p:extLst>
      <p:ext uri="{BB962C8B-B14F-4D97-AF65-F5344CB8AC3E}">
        <p14:creationId xmlns:p14="http://schemas.microsoft.com/office/powerpoint/2010/main" val="211219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C4F7-52AD-4502-93AB-5DE08A7CCA7E}"/>
              </a:ext>
            </a:extLst>
          </p:cNvPr>
          <p:cNvSpPr>
            <a:spLocks noGrp="1"/>
          </p:cNvSpPr>
          <p:nvPr>
            <p:ph type="title"/>
          </p:nvPr>
        </p:nvSpPr>
        <p:spPr/>
        <p:txBody>
          <a:bodyPr/>
          <a:lstStyle/>
          <a:p>
            <a:pPr algn="ctr"/>
            <a:r>
              <a:rPr lang="en-US" dirty="0">
                <a:latin typeface="Mistral" panose="03090702030407020403" pitchFamily="66" charset="0"/>
              </a:rPr>
              <a:t>Why History Matters?</a:t>
            </a:r>
            <a:br>
              <a:rPr lang="en-US" dirty="0">
                <a:latin typeface="Mistral" panose="03090702030407020403" pitchFamily="66" charset="0"/>
              </a:rPr>
            </a:br>
            <a:r>
              <a:rPr lang="en-US" dirty="0">
                <a:latin typeface="Mistral" panose="03090702030407020403" pitchFamily="66" charset="0"/>
              </a:rPr>
              <a:t>Is this billboard historically accurate? Why or why not?</a:t>
            </a:r>
            <a:endParaRPr lang="en-US" dirty="0"/>
          </a:p>
        </p:txBody>
      </p:sp>
      <p:pic>
        <p:nvPicPr>
          <p:cNvPr id="5" name="Content Placeholder 4">
            <a:extLst>
              <a:ext uri="{FF2B5EF4-FFF2-40B4-BE49-F238E27FC236}">
                <a16:creationId xmlns:a16="http://schemas.microsoft.com/office/drawing/2014/main" id="{6AB6D7C6-AF25-4A2B-8742-21B3596D69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6367" y="1825625"/>
            <a:ext cx="9419265" cy="4351338"/>
          </a:xfrm>
        </p:spPr>
      </p:pic>
    </p:spTree>
    <p:extLst>
      <p:ext uri="{BB962C8B-B14F-4D97-AF65-F5344CB8AC3E}">
        <p14:creationId xmlns:p14="http://schemas.microsoft.com/office/powerpoint/2010/main" val="345905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rot="10800000" flipH="1" flipV="1">
            <a:off x="5396459" y="648492"/>
            <a:ext cx="6580682" cy="1569660"/>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"Stand your ground. Don't fire unless fired upon, but if they mean to have a war let it begin here." Captain John Parker, to his Minute Men on Lexington Green, April 19, 1775.</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2493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History of God in America</a:t>
            </a:r>
            <a:endParaRPr lang="en-US" dirty="0"/>
          </a:p>
        </p:txBody>
      </p:sp>
      <p:sp>
        <p:nvSpPr>
          <p:cNvPr id="3" name="Content Placeholder 2"/>
          <p:cNvSpPr>
            <a:spLocks noGrp="1"/>
          </p:cNvSpPr>
          <p:nvPr>
            <p:ph idx="1"/>
          </p:nvPr>
        </p:nvSpPr>
        <p:spPr>
          <a:xfrm>
            <a:off x="3732550" y="1825625"/>
            <a:ext cx="7621249" cy="4351338"/>
          </a:xfrm>
        </p:spPr>
        <p:txBody>
          <a:bodyPr/>
          <a:lstStyle/>
          <a:p>
            <a:r>
              <a:rPr lang="en-US" dirty="0">
                <a:latin typeface="Times New Roman" panose="02020603050405020304" pitchFamily="18" charset="0"/>
                <a:cs typeface="Times New Roman" panose="02020603050405020304" pitchFamily="18" charset="0"/>
              </a:rPr>
              <a:t>Did you know Capitol Hill used to be where the largest Church service occurred?  You can read the journals of John Quincy Adams for supporting evidence.</a:t>
            </a:r>
          </a:p>
          <a:p>
            <a:r>
              <a:rPr lang="en-US" dirty="0">
                <a:latin typeface="Times New Roman" panose="02020603050405020304" pitchFamily="18" charset="0"/>
                <a:cs typeface="Times New Roman" panose="02020603050405020304" pitchFamily="18" charset="0"/>
              </a:rPr>
              <a:t>A practice still today is that we have chaplains open daily with prayer. In our founding, chaplains had two jobs: open in prayer and prepare the Sunday sermon.</a:t>
            </a:r>
          </a:p>
        </p:txBody>
      </p:sp>
    </p:spTree>
    <p:extLst>
      <p:ext uri="{BB962C8B-B14F-4D97-AF65-F5344CB8AC3E}">
        <p14:creationId xmlns:p14="http://schemas.microsoft.com/office/powerpoint/2010/main" val="73613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History of God in America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5277" y="1813808"/>
            <a:ext cx="7321446" cy="4138301"/>
          </a:xfrm>
        </p:spPr>
      </p:pic>
    </p:spTree>
    <p:extLst>
      <p:ext uri="{BB962C8B-B14F-4D97-AF65-F5344CB8AC3E}">
        <p14:creationId xmlns:p14="http://schemas.microsoft.com/office/powerpoint/2010/main" val="238423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Fun Facts on American History</a:t>
            </a:r>
            <a:br>
              <a:rPr lang="en-US" dirty="0">
                <a:latin typeface="Mistral" panose="03090702030407020403" pitchFamily="66" charset="0"/>
              </a:rPr>
            </a:br>
            <a:r>
              <a:rPr lang="en-US" dirty="0">
                <a:latin typeface="Mistral" panose="03090702030407020403" pitchFamily="66" charset="0"/>
              </a:rPr>
              <a:t>-Our Form of Government was inspired by Scripture</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Our Republican form of government:</a:t>
            </a:r>
          </a:p>
          <a:p>
            <a:pPr lvl="1"/>
            <a:r>
              <a:rPr lang="en-US" dirty="0">
                <a:latin typeface="Times New Roman" panose="02020603050405020304" pitchFamily="18" charset="0"/>
                <a:cs typeface="Times New Roman" panose="02020603050405020304" pitchFamily="18" charset="0"/>
              </a:rPr>
              <a:t>Exodus 18:21-22  (NASB):</a:t>
            </a:r>
          </a:p>
          <a:p>
            <a:pPr lvl="1"/>
            <a:r>
              <a:rPr lang="en-US" b="1" baseline="30000" dirty="0">
                <a:latin typeface="Times New Roman" panose="02020603050405020304" pitchFamily="18" charset="0"/>
                <a:cs typeface="Times New Roman" panose="02020603050405020304" pitchFamily="18" charset="0"/>
              </a:rPr>
              <a:t>21 </a:t>
            </a:r>
            <a:r>
              <a:rPr lang="en-US" dirty="0">
                <a:latin typeface="Times New Roman" panose="02020603050405020304" pitchFamily="18" charset="0"/>
                <a:cs typeface="Times New Roman" panose="02020603050405020304" pitchFamily="18" charset="0"/>
              </a:rPr>
              <a:t>Furthermore, you shall </a:t>
            </a:r>
            <a:r>
              <a:rPr lang="en-US" baseline="30000"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hlinkClick r:id="rId3" tooltip="See footnote a"/>
              </a:rPr>
              <a:t>a</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select out of all the people able men who fear God, men of truth, those who hate dishonest gain; and you shall place </a:t>
            </a:r>
            <a:r>
              <a:rPr lang="en-US" i="1" dirty="0">
                <a:latin typeface="Times New Roman" panose="02020603050405020304" pitchFamily="18" charset="0"/>
                <a:cs typeface="Times New Roman" panose="02020603050405020304" pitchFamily="18" charset="0"/>
              </a:rPr>
              <a:t>these</a:t>
            </a:r>
            <a:r>
              <a:rPr lang="en-US" dirty="0">
                <a:latin typeface="Times New Roman" panose="02020603050405020304" pitchFamily="18" charset="0"/>
                <a:cs typeface="Times New Roman" panose="02020603050405020304" pitchFamily="18" charset="0"/>
              </a:rPr>
              <a:t> over them </a:t>
            </a:r>
            <a:r>
              <a:rPr lang="en-US" i="1" dirty="0">
                <a:latin typeface="Times New Roman" panose="02020603050405020304" pitchFamily="18" charset="0"/>
                <a:cs typeface="Times New Roman" panose="02020603050405020304" pitchFamily="18" charset="0"/>
              </a:rPr>
              <a:t>as</a:t>
            </a:r>
            <a:r>
              <a:rPr lang="en-US" dirty="0">
                <a:latin typeface="Times New Roman" panose="02020603050405020304" pitchFamily="18" charset="0"/>
                <a:cs typeface="Times New Roman" panose="02020603050405020304" pitchFamily="18" charset="0"/>
              </a:rPr>
              <a:t> leaders of thousands, </a:t>
            </a:r>
            <a:r>
              <a:rPr lang="en-US" baseline="30000"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hlinkClick r:id="rId4" tooltip="See footnote b"/>
              </a:rPr>
              <a:t>b</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of hundreds, </a:t>
            </a:r>
            <a:r>
              <a:rPr lang="en-US" baseline="30000"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hlinkClick r:id="rId5" tooltip="See footnote c"/>
              </a:rPr>
              <a:t>c</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of fifties and </a:t>
            </a:r>
            <a:r>
              <a:rPr lang="en-US" baseline="30000"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hlinkClick r:id="rId6" tooltip="See footnote d"/>
              </a:rPr>
              <a:t>d</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of tens. </a:t>
            </a:r>
          </a:p>
          <a:p>
            <a:pPr lvl="2"/>
            <a:r>
              <a:rPr lang="en-US" dirty="0">
                <a:latin typeface="Times New Roman" panose="02020603050405020304" pitchFamily="18" charset="0"/>
                <a:cs typeface="Times New Roman" panose="02020603050405020304" pitchFamily="18" charset="0"/>
              </a:rPr>
              <a:t>Thousands, hundreds, fifties and of tens are our different levels of government (city, county, state, federal).</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75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Fun Facts on American History</a:t>
            </a:r>
            <a:br>
              <a:rPr lang="en-US" dirty="0">
                <a:latin typeface="Mistral" panose="03090702030407020403" pitchFamily="66" charset="0"/>
              </a:rPr>
            </a:br>
            <a:r>
              <a:rPr lang="en-US" dirty="0">
                <a:latin typeface="Mistral" panose="03090702030407020403" pitchFamily="66" charset="0"/>
              </a:rPr>
              <a:t>-Our Form of Government was inspired by Scripture</a:t>
            </a:r>
            <a:endParaRPr lang="en-US" dirty="0"/>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Our three branches of government:</a:t>
            </a:r>
          </a:p>
          <a:p>
            <a:pPr lvl="1"/>
            <a:r>
              <a:rPr lang="en-US" dirty="0">
                <a:latin typeface="Times New Roman" panose="02020603050405020304" pitchFamily="18" charset="0"/>
                <a:cs typeface="Times New Roman" panose="02020603050405020304" pitchFamily="18" charset="0"/>
              </a:rPr>
              <a:t>Isaiah 33:22 (NASB):</a:t>
            </a:r>
          </a:p>
          <a:p>
            <a:pPr lvl="1"/>
            <a:r>
              <a:rPr lang="en-US" b="1" baseline="30000" dirty="0">
                <a:latin typeface="Times New Roman" panose="02020603050405020304" pitchFamily="18" charset="0"/>
                <a:cs typeface="Times New Roman" panose="02020603050405020304" pitchFamily="18" charset="0"/>
              </a:rPr>
              <a:t>22 </a:t>
            </a:r>
            <a:r>
              <a:rPr lang="en-US" dirty="0">
                <a:latin typeface="Times New Roman" panose="02020603050405020304" pitchFamily="18" charset="0"/>
                <a:cs typeface="Times New Roman" panose="02020603050405020304" pitchFamily="18" charset="0"/>
              </a:rPr>
              <a:t>For the </a:t>
            </a:r>
            <a:r>
              <a:rPr lang="en-US" cap="small" dirty="0">
                <a:latin typeface="Times New Roman" panose="02020603050405020304" pitchFamily="18" charset="0"/>
                <a:cs typeface="Times New Roman" panose="02020603050405020304" pitchFamily="18" charset="0"/>
              </a:rPr>
              <a:t>Lord</a:t>
            </a:r>
            <a:r>
              <a:rPr lang="en-US" dirty="0">
                <a:latin typeface="Times New Roman" panose="02020603050405020304" pitchFamily="18" charset="0"/>
                <a:cs typeface="Times New Roman" panose="02020603050405020304" pitchFamily="18" charset="0"/>
              </a:rPr>
              <a:t> is our judge, The </a:t>
            </a:r>
            <a:r>
              <a:rPr lang="en-US" cap="small" dirty="0">
                <a:latin typeface="Times New Roman" panose="02020603050405020304" pitchFamily="18" charset="0"/>
                <a:cs typeface="Times New Roman" panose="02020603050405020304" pitchFamily="18" charset="0"/>
              </a:rPr>
              <a:t>Lord</a:t>
            </a:r>
            <a:r>
              <a:rPr lang="en-US" dirty="0">
                <a:latin typeface="Times New Roman" panose="02020603050405020304" pitchFamily="18" charset="0"/>
                <a:cs typeface="Times New Roman" panose="02020603050405020304" pitchFamily="18" charset="0"/>
              </a:rPr>
              <a:t> is our lawgiver, The </a:t>
            </a:r>
            <a:r>
              <a:rPr lang="en-US" cap="small" dirty="0">
                <a:latin typeface="Times New Roman" panose="02020603050405020304" pitchFamily="18" charset="0"/>
                <a:cs typeface="Times New Roman" panose="02020603050405020304" pitchFamily="18" charset="0"/>
              </a:rPr>
              <a:t>Lord</a:t>
            </a:r>
            <a:r>
              <a:rPr lang="en-US" dirty="0">
                <a:latin typeface="Times New Roman" panose="02020603050405020304" pitchFamily="18" charset="0"/>
                <a:cs typeface="Times New Roman" panose="02020603050405020304" pitchFamily="18" charset="0"/>
              </a:rPr>
              <a:t> is our king;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 will save us—</a:t>
            </a:r>
          </a:p>
          <a:p>
            <a:pPr lvl="2"/>
            <a:r>
              <a:rPr lang="en-US" dirty="0">
                <a:latin typeface="Times New Roman" panose="02020603050405020304" pitchFamily="18" charset="0"/>
                <a:cs typeface="Times New Roman" panose="02020603050405020304" pitchFamily="18" charset="0"/>
              </a:rPr>
              <a:t>Judge (judicial); lawgiver (legislative); king (executive).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Separation of Powers:</a:t>
            </a:r>
          </a:p>
          <a:p>
            <a:pPr lvl="1"/>
            <a:r>
              <a:rPr lang="en-US" dirty="0">
                <a:latin typeface="Times New Roman" panose="02020603050405020304" pitchFamily="18" charset="0"/>
                <a:cs typeface="Times New Roman" panose="02020603050405020304" pitchFamily="18" charset="0"/>
              </a:rPr>
              <a:t>Jeremiah 17:9 (NASB):</a:t>
            </a:r>
          </a:p>
          <a:p>
            <a:pPr lvl="1"/>
            <a:r>
              <a:rPr lang="en-US" dirty="0">
                <a:latin typeface="Times New Roman" panose="02020603050405020304" pitchFamily="18" charset="0"/>
                <a:cs typeface="Times New Roman" panose="02020603050405020304" pitchFamily="18" charset="0"/>
              </a:rPr>
              <a:t>“The heart is more deceitful than all else And is desperately sick; Who can understand it?</a:t>
            </a:r>
          </a:p>
          <a:p>
            <a:pPr lvl="2"/>
            <a:r>
              <a:rPr lang="en-US" dirty="0">
                <a:latin typeface="Times New Roman" panose="02020603050405020304" pitchFamily="18" charset="0"/>
                <a:cs typeface="Times New Roman" panose="02020603050405020304" pitchFamily="18" charset="0"/>
              </a:rPr>
              <a:t>The founders wanted each branch to keep each other accountable because to much power wielded to the wrong person/branch can lead to disaster.  The heart is deceitful.</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694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1361</Words>
  <Application>Microsoft Office PowerPoint</Application>
  <PresentationFormat>Widescreen</PresentationFormat>
  <Paragraphs>84</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Mistral</vt:lpstr>
      <vt:lpstr>Times New Roman</vt:lpstr>
      <vt:lpstr>Office Theme</vt:lpstr>
      <vt:lpstr>Revisiting the “Shot Heard Around the World”</vt:lpstr>
      <vt:lpstr>PowerPoint Presentation</vt:lpstr>
      <vt:lpstr>More Resources for Historical Information</vt:lpstr>
      <vt:lpstr>Why History Matters? Is this billboard historically accurate? Why or why not?</vt:lpstr>
      <vt:lpstr>PowerPoint Presentation</vt:lpstr>
      <vt:lpstr>The History of God in America</vt:lpstr>
      <vt:lpstr>The History of God in America</vt:lpstr>
      <vt:lpstr>Fun Facts on American History -Our Form of Government was inspired by Scripture</vt:lpstr>
      <vt:lpstr>Fun Facts on American History -Our Form of Government was inspired by Scripture</vt:lpstr>
      <vt:lpstr>I love our Republican form of government!</vt:lpstr>
      <vt:lpstr>First Prayer in Congress</vt:lpstr>
      <vt:lpstr>Pastors in the American Revolution</vt:lpstr>
      <vt:lpstr>Pastors in the American Revolution</vt:lpstr>
      <vt:lpstr>Pastors in the American Revolution</vt:lpstr>
      <vt:lpstr>Pastors in the American Revolution</vt:lpstr>
      <vt:lpstr>Pastors in the American Revolution</vt:lpstr>
      <vt:lpstr>Pastors in the American Revolution</vt:lpstr>
      <vt:lpstr>What we do from here?</vt:lpstr>
      <vt:lpstr>What we do from here?</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A Lennick</dc:creator>
  <cp:lastModifiedBy>Marcia A Lennick</cp:lastModifiedBy>
  <cp:revision>81</cp:revision>
  <cp:lastPrinted>2020-02-27T15:21:40Z</cp:lastPrinted>
  <dcterms:created xsi:type="dcterms:W3CDTF">2019-10-12T16:05:08Z</dcterms:created>
  <dcterms:modified xsi:type="dcterms:W3CDTF">2020-07-06T03:57:16Z</dcterms:modified>
</cp:coreProperties>
</file>