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handoutMasterIdLst>
    <p:handoutMasterId r:id="rId90"/>
  </p:handoutMasterIdLst>
  <p:sldIdLst>
    <p:sldId id="417" r:id="rId2"/>
    <p:sldId id="260" r:id="rId3"/>
    <p:sldId id="379" r:id="rId4"/>
    <p:sldId id="364" r:id="rId5"/>
    <p:sldId id="380" r:id="rId6"/>
    <p:sldId id="381" r:id="rId7"/>
    <p:sldId id="385" r:id="rId8"/>
    <p:sldId id="259" r:id="rId9"/>
    <p:sldId id="435" r:id="rId10"/>
    <p:sldId id="434" r:id="rId11"/>
    <p:sldId id="391" r:id="rId12"/>
    <p:sldId id="399" r:id="rId13"/>
    <p:sldId id="398" r:id="rId14"/>
    <p:sldId id="397" r:id="rId15"/>
    <p:sldId id="396" r:id="rId16"/>
    <p:sldId id="328" r:id="rId17"/>
    <p:sldId id="330" r:id="rId18"/>
    <p:sldId id="386" r:id="rId19"/>
    <p:sldId id="372" r:id="rId20"/>
    <p:sldId id="331" r:id="rId21"/>
    <p:sldId id="347" r:id="rId22"/>
    <p:sldId id="387" r:id="rId23"/>
    <p:sldId id="401" r:id="rId24"/>
    <p:sldId id="388" r:id="rId25"/>
    <p:sldId id="389" r:id="rId26"/>
    <p:sldId id="377" r:id="rId27"/>
    <p:sldId id="404" r:id="rId28"/>
    <p:sldId id="313" r:id="rId29"/>
    <p:sldId id="405" r:id="rId30"/>
    <p:sldId id="312" r:id="rId31"/>
    <p:sldId id="407" r:id="rId32"/>
    <p:sldId id="406" r:id="rId33"/>
    <p:sldId id="455" r:id="rId34"/>
    <p:sldId id="451" r:id="rId35"/>
    <p:sldId id="452" r:id="rId36"/>
    <p:sldId id="453" r:id="rId37"/>
    <p:sldId id="454" r:id="rId38"/>
    <p:sldId id="390" r:id="rId39"/>
    <p:sldId id="281" r:id="rId40"/>
    <p:sldId id="282" r:id="rId41"/>
    <p:sldId id="283" r:id="rId42"/>
    <p:sldId id="284" r:id="rId43"/>
    <p:sldId id="304" r:id="rId44"/>
    <p:sldId id="305" r:id="rId45"/>
    <p:sldId id="306" r:id="rId46"/>
    <p:sldId id="307" r:id="rId47"/>
    <p:sldId id="308" r:id="rId48"/>
    <p:sldId id="309" r:id="rId49"/>
    <p:sldId id="310" r:id="rId50"/>
    <p:sldId id="446" r:id="rId51"/>
    <p:sldId id="408" r:id="rId52"/>
    <p:sldId id="409" r:id="rId53"/>
    <p:sldId id="410" r:id="rId54"/>
    <p:sldId id="415" r:id="rId55"/>
    <p:sldId id="414" r:id="rId56"/>
    <p:sldId id="413" r:id="rId57"/>
    <p:sldId id="412" r:id="rId58"/>
    <p:sldId id="416" r:id="rId59"/>
    <p:sldId id="393" r:id="rId60"/>
    <p:sldId id="422" r:id="rId61"/>
    <p:sldId id="431" r:id="rId62"/>
    <p:sldId id="419" r:id="rId63"/>
    <p:sldId id="420" r:id="rId64"/>
    <p:sldId id="432" r:id="rId65"/>
    <p:sldId id="433" r:id="rId66"/>
    <p:sldId id="421" r:id="rId67"/>
    <p:sldId id="447" r:id="rId68"/>
    <p:sldId id="423" r:id="rId69"/>
    <p:sldId id="424" r:id="rId70"/>
    <p:sldId id="425" r:id="rId71"/>
    <p:sldId id="426" r:id="rId72"/>
    <p:sldId id="427" r:id="rId73"/>
    <p:sldId id="428" r:id="rId74"/>
    <p:sldId id="429" r:id="rId75"/>
    <p:sldId id="430" r:id="rId76"/>
    <p:sldId id="437" r:id="rId77"/>
    <p:sldId id="438" r:id="rId78"/>
    <p:sldId id="439" r:id="rId79"/>
    <p:sldId id="440" r:id="rId80"/>
    <p:sldId id="448" r:id="rId81"/>
    <p:sldId id="441" r:id="rId82"/>
    <p:sldId id="445" r:id="rId83"/>
    <p:sldId id="442" r:id="rId84"/>
    <p:sldId id="443" r:id="rId85"/>
    <p:sldId id="444" r:id="rId86"/>
    <p:sldId id="449" r:id="rId87"/>
    <p:sldId id="450" r:id="rId88"/>
  </p:sldIdLst>
  <p:sldSz cx="12192000" cy="6858000"/>
  <p:notesSz cx="6781800" cy="9067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ia A Lennick" initials="MAL" lastIdx="1" clrIdx="0">
    <p:extLst>
      <p:ext uri="{19B8F6BF-5375-455C-9EA6-DF929625EA0E}">
        <p15:presenceInfo xmlns:p15="http://schemas.microsoft.com/office/powerpoint/2012/main" userId="ac0cf61c49fc8f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51805"/>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70" autoAdjust="0"/>
    <p:restoredTop sz="94660"/>
  </p:normalViewPr>
  <p:slideViewPr>
    <p:cSldViewPr snapToGrid="0">
      <p:cViewPr varScale="1">
        <p:scale>
          <a:sx n="67" d="100"/>
          <a:sy n="67" d="100"/>
        </p:scale>
        <p:origin x="65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38780" cy="454964"/>
          </a:xfrm>
          <a:prstGeom prst="rect">
            <a:avLst/>
          </a:prstGeom>
        </p:spPr>
        <p:txBody>
          <a:bodyPr vert="horz" lIns="90562" tIns="45281" rIns="90562" bIns="45281" rtlCol="0"/>
          <a:lstStyle>
            <a:lvl1pPr algn="l">
              <a:defRPr sz="1200"/>
            </a:lvl1pPr>
          </a:lstStyle>
          <a:p>
            <a:endParaRPr lang="en-US"/>
          </a:p>
        </p:txBody>
      </p:sp>
      <p:sp>
        <p:nvSpPr>
          <p:cNvPr id="3" name="Date Placeholder 2"/>
          <p:cNvSpPr>
            <a:spLocks noGrp="1"/>
          </p:cNvSpPr>
          <p:nvPr>
            <p:ph type="dt" sz="quarter" idx="1"/>
          </p:nvPr>
        </p:nvSpPr>
        <p:spPr>
          <a:xfrm>
            <a:off x="3841450" y="1"/>
            <a:ext cx="2938780" cy="454964"/>
          </a:xfrm>
          <a:prstGeom prst="rect">
            <a:avLst/>
          </a:prstGeom>
        </p:spPr>
        <p:txBody>
          <a:bodyPr vert="horz" lIns="90562" tIns="45281" rIns="90562" bIns="45281" rtlCol="0"/>
          <a:lstStyle>
            <a:lvl1pPr algn="r">
              <a:defRPr sz="1200"/>
            </a:lvl1pPr>
          </a:lstStyle>
          <a:p>
            <a:fld id="{FE7697FC-A66E-4C35-B9DB-2DD176668B1D}" type="datetimeFigureOut">
              <a:rPr lang="en-US" smtClean="0"/>
              <a:t>8/8/2021</a:t>
            </a:fld>
            <a:endParaRPr lang="en-US"/>
          </a:p>
        </p:txBody>
      </p:sp>
      <p:sp>
        <p:nvSpPr>
          <p:cNvPr id="4" name="Footer Placeholder 3"/>
          <p:cNvSpPr>
            <a:spLocks noGrp="1"/>
          </p:cNvSpPr>
          <p:nvPr>
            <p:ph type="ftr" sz="quarter" idx="2"/>
          </p:nvPr>
        </p:nvSpPr>
        <p:spPr>
          <a:xfrm>
            <a:off x="0" y="8612837"/>
            <a:ext cx="2938780" cy="454963"/>
          </a:xfrm>
          <a:prstGeom prst="rect">
            <a:avLst/>
          </a:prstGeom>
        </p:spPr>
        <p:txBody>
          <a:bodyPr vert="horz" lIns="90562" tIns="45281" rIns="90562" bIns="45281" rtlCol="0" anchor="b"/>
          <a:lstStyle>
            <a:lvl1pPr algn="l">
              <a:defRPr sz="1200"/>
            </a:lvl1pPr>
          </a:lstStyle>
          <a:p>
            <a:endParaRPr lang="en-US"/>
          </a:p>
        </p:txBody>
      </p:sp>
      <p:sp>
        <p:nvSpPr>
          <p:cNvPr id="5" name="Slide Number Placeholder 4"/>
          <p:cNvSpPr>
            <a:spLocks noGrp="1"/>
          </p:cNvSpPr>
          <p:nvPr>
            <p:ph type="sldNum" sz="quarter" idx="3"/>
          </p:nvPr>
        </p:nvSpPr>
        <p:spPr>
          <a:xfrm>
            <a:off x="3841450" y="8612837"/>
            <a:ext cx="2938780" cy="454963"/>
          </a:xfrm>
          <a:prstGeom prst="rect">
            <a:avLst/>
          </a:prstGeom>
        </p:spPr>
        <p:txBody>
          <a:bodyPr vert="horz" lIns="90562" tIns="45281" rIns="90562" bIns="45281" rtlCol="0" anchor="b"/>
          <a:lstStyle>
            <a:lvl1pPr algn="r">
              <a:defRPr sz="1200"/>
            </a:lvl1pPr>
          </a:lstStyle>
          <a:p>
            <a:fld id="{F3D6E1B0-310F-4EFA-9045-84BEC7D016CF}" type="slidenum">
              <a:rPr lang="en-US" smtClean="0"/>
              <a:t>‹#›</a:t>
            </a:fld>
            <a:endParaRPr lang="en-US"/>
          </a:p>
        </p:txBody>
      </p:sp>
    </p:spTree>
    <p:extLst>
      <p:ext uri="{BB962C8B-B14F-4D97-AF65-F5344CB8AC3E}">
        <p14:creationId xmlns:p14="http://schemas.microsoft.com/office/powerpoint/2010/main" val="3343569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38780" cy="454964"/>
          </a:xfrm>
          <a:prstGeom prst="rect">
            <a:avLst/>
          </a:prstGeom>
        </p:spPr>
        <p:txBody>
          <a:bodyPr vert="horz" lIns="90562" tIns="45281" rIns="90562" bIns="45281" rtlCol="0"/>
          <a:lstStyle>
            <a:lvl1pPr algn="l">
              <a:defRPr sz="1200"/>
            </a:lvl1pPr>
          </a:lstStyle>
          <a:p>
            <a:endParaRPr lang="en-US"/>
          </a:p>
        </p:txBody>
      </p:sp>
      <p:sp>
        <p:nvSpPr>
          <p:cNvPr id="3" name="Date Placeholder 2"/>
          <p:cNvSpPr>
            <a:spLocks noGrp="1"/>
          </p:cNvSpPr>
          <p:nvPr>
            <p:ph type="dt" idx="1"/>
          </p:nvPr>
        </p:nvSpPr>
        <p:spPr>
          <a:xfrm>
            <a:off x="3841450" y="1"/>
            <a:ext cx="2938780" cy="454964"/>
          </a:xfrm>
          <a:prstGeom prst="rect">
            <a:avLst/>
          </a:prstGeom>
        </p:spPr>
        <p:txBody>
          <a:bodyPr vert="horz" lIns="90562" tIns="45281" rIns="90562" bIns="45281" rtlCol="0"/>
          <a:lstStyle>
            <a:lvl1pPr algn="r">
              <a:defRPr sz="1200"/>
            </a:lvl1pPr>
          </a:lstStyle>
          <a:p>
            <a:fld id="{056C10B7-F9D7-479E-A59F-12658BFA3053}" type="datetimeFigureOut">
              <a:rPr lang="en-US" smtClean="0"/>
              <a:t>8/8/2021</a:t>
            </a:fld>
            <a:endParaRPr lang="en-US"/>
          </a:p>
        </p:txBody>
      </p:sp>
      <p:sp>
        <p:nvSpPr>
          <p:cNvPr id="4" name="Slide Image Placeholder 3"/>
          <p:cNvSpPr>
            <a:spLocks noGrp="1" noRot="1" noChangeAspect="1"/>
          </p:cNvSpPr>
          <p:nvPr>
            <p:ph type="sldImg" idx="2"/>
          </p:nvPr>
        </p:nvSpPr>
        <p:spPr>
          <a:xfrm>
            <a:off x="671513" y="1133475"/>
            <a:ext cx="5438775" cy="3060700"/>
          </a:xfrm>
          <a:prstGeom prst="rect">
            <a:avLst/>
          </a:prstGeom>
          <a:noFill/>
          <a:ln w="12700">
            <a:solidFill>
              <a:prstClr val="black"/>
            </a:solidFill>
          </a:ln>
        </p:spPr>
        <p:txBody>
          <a:bodyPr vert="horz" lIns="90562" tIns="45281" rIns="90562" bIns="45281" rtlCol="0" anchor="ctr"/>
          <a:lstStyle/>
          <a:p>
            <a:endParaRPr lang="en-US"/>
          </a:p>
        </p:txBody>
      </p:sp>
      <p:sp>
        <p:nvSpPr>
          <p:cNvPr id="5" name="Notes Placeholder 4"/>
          <p:cNvSpPr>
            <a:spLocks noGrp="1"/>
          </p:cNvSpPr>
          <p:nvPr>
            <p:ph type="body" sz="quarter" idx="3"/>
          </p:nvPr>
        </p:nvSpPr>
        <p:spPr>
          <a:xfrm>
            <a:off x="678180" y="4363879"/>
            <a:ext cx="5425440" cy="3570447"/>
          </a:xfrm>
          <a:prstGeom prst="rect">
            <a:avLst/>
          </a:prstGeom>
        </p:spPr>
        <p:txBody>
          <a:bodyPr vert="horz" lIns="90562" tIns="45281" rIns="90562" bIns="452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12837"/>
            <a:ext cx="2938780" cy="454963"/>
          </a:xfrm>
          <a:prstGeom prst="rect">
            <a:avLst/>
          </a:prstGeom>
        </p:spPr>
        <p:txBody>
          <a:bodyPr vert="horz" lIns="90562" tIns="45281" rIns="90562" bIns="45281" rtlCol="0" anchor="b"/>
          <a:lstStyle>
            <a:lvl1pPr algn="l">
              <a:defRPr sz="1200"/>
            </a:lvl1pPr>
          </a:lstStyle>
          <a:p>
            <a:endParaRPr lang="en-US"/>
          </a:p>
        </p:txBody>
      </p:sp>
      <p:sp>
        <p:nvSpPr>
          <p:cNvPr id="7" name="Slide Number Placeholder 6"/>
          <p:cNvSpPr>
            <a:spLocks noGrp="1"/>
          </p:cNvSpPr>
          <p:nvPr>
            <p:ph type="sldNum" sz="quarter" idx="5"/>
          </p:nvPr>
        </p:nvSpPr>
        <p:spPr>
          <a:xfrm>
            <a:off x="3841450" y="8612837"/>
            <a:ext cx="2938780" cy="454963"/>
          </a:xfrm>
          <a:prstGeom prst="rect">
            <a:avLst/>
          </a:prstGeom>
        </p:spPr>
        <p:txBody>
          <a:bodyPr vert="horz" lIns="90562" tIns="45281" rIns="90562" bIns="45281" rtlCol="0" anchor="b"/>
          <a:lstStyle>
            <a:lvl1pPr algn="r">
              <a:defRPr sz="1200"/>
            </a:lvl1pPr>
          </a:lstStyle>
          <a:p>
            <a:fld id="{DB51978A-CD39-45D8-9292-F57919F7AA63}" type="slidenum">
              <a:rPr lang="en-US" smtClean="0"/>
              <a:t>‹#›</a:t>
            </a:fld>
            <a:endParaRPr lang="en-US"/>
          </a:p>
        </p:txBody>
      </p:sp>
    </p:spTree>
    <p:extLst>
      <p:ext uri="{BB962C8B-B14F-4D97-AF65-F5344CB8AC3E}">
        <p14:creationId xmlns:p14="http://schemas.microsoft.com/office/powerpoint/2010/main" val="802735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097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12</a:t>
            </a:fld>
            <a:endParaRPr lang="en-US"/>
          </a:p>
        </p:txBody>
      </p:sp>
    </p:spTree>
    <p:extLst>
      <p:ext uri="{BB962C8B-B14F-4D97-AF65-F5344CB8AC3E}">
        <p14:creationId xmlns:p14="http://schemas.microsoft.com/office/powerpoint/2010/main" val="462187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13</a:t>
            </a:fld>
            <a:endParaRPr lang="en-US"/>
          </a:p>
        </p:txBody>
      </p:sp>
    </p:spTree>
    <p:extLst>
      <p:ext uri="{BB962C8B-B14F-4D97-AF65-F5344CB8AC3E}">
        <p14:creationId xmlns:p14="http://schemas.microsoft.com/office/powerpoint/2010/main" val="110996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14</a:t>
            </a:fld>
            <a:endParaRPr lang="en-US"/>
          </a:p>
        </p:txBody>
      </p:sp>
    </p:spTree>
    <p:extLst>
      <p:ext uri="{BB962C8B-B14F-4D97-AF65-F5344CB8AC3E}">
        <p14:creationId xmlns:p14="http://schemas.microsoft.com/office/powerpoint/2010/main" val="2346495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15</a:t>
            </a:fld>
            <a:endParaRPr lang="en-US"/>
          </a:p>
        </p:txBody>
      </p:sp>
    </p:spTree>
    <p:extLst>
      <p:ext uri="{BB962C8B-B14F-4D97-AF65-F5344CB8AC3E}">
        <p14:creationId xmlns:p14="http://schemas.microsoft.com/office/powerpoint/2010/main" val="384903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16</a:t>
            </a:fld>
            <a:endParaRPr lang="en-US"/>
          </a:p>
        </p:txBody>
      </p:sp>
    </p:spTree>
    <p:extLst>
      <p:ext uri="{BB962C8B-B14F-4D97-AF65-F5344CB8AC3E}">
        <p14:creationId xmlns:p14="http://schemas.microsoft.com/office/powerpoint/2010/main" val="3780484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17</a:t>
            </a:fld>
            <a:endParaRPr lang="en-US"/>
          </a:p>
        </p:txBody>
      </p:sp>
    </p:spTree>
    <p:extLst>
      <p:ext uri="{BB962C8B-B14F-4D97-AF65-F5344CB8AC3E}">
        <p14:creationId xmlns:p14="http://schemas.microsoft.com/office/powerpoint/2010/main" val="1029361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18</a:t>
            </a:fld>
            <a:endParaRPr lang="en-US"/>
          </a:p>
        </p:txBody>
      </p:sp>
    </p:spTree>
    <p:extLst>
      <p:ext uri="{BB962C8B-B14F-4D97-AF65-F5344CB8AC3E}">
        <p14:creationId xmlns:p14="http://schemas.microsoft.com/office/powerpoint/2010/main" val="783796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19</a:t>
            </a:fld>
            <a:endParaRPr lang="en-US"/>
          </a:p>
        </p:txBody>
      </p:sp>
    </p:spTree>
    <p:extLst>
      <p:ext uri="{BB962C8B-B14F-4D97-AF65-F5344CB8AC3E}">
        <p14:creationId xmlns:p14="http://schemas.microsoft.com/office/powerpoint/2010/main" val="1361427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20</a:t>
            </a:fld>
            <a:endParaRPr lang="en-US"/>
          </a:p>
        </p:txBody>
      </p:sp>
    </p:spTree>
    <p:extLst>
      <p:ext uri="{BB962C8B-B14F-4D97-AF65-F5344CB8AC3E}">
        <p14:creationId xmlns:p14="http://schemas.microsoft.com/office/powerpoint/2010/main" val="3402840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21</a:t>
            </a:fld>
            <a:endParaRPr lang="en-US"/>
          </a:p>
        </p:txBody>
      </p:sp>
    </p:spTree>
    <p:extLst>
      <p:ext uri="{BB962C8B-B14F-4D97-AF65-F5344CB8AC3E}">
        <p14:creationId xmlns:p14="http://schemas.microsoft.com/office/powerpoint/2010/main" val="2727579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51978A-CD39-45D8-9292-F57919F7AA63}" type="slidenum">
              <a:rPr lang="en-US" smtClean="0"/>
              <a:t>2</a:t>
            </a:fld>
            <a:endParaRPr lang="en-US"/>
          </a:p>
        </p:txBody>
      </p:sp>
    </p:spTree>
    <p:extLst>
      <p:ext uri="{BB962C8B-B14F-4D97-AF65-F5344CB8AC3E}">
        <p14:creationId xmlns:p14="http://schemas.microsoft.com/office/powerpoint/2010/main" val="2209988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22</a:t>
            </a:fld>
            <a:endParaRPr lang="en-US"/>
          </a:p>
        </p:txBody>
      </p:sp>
    </p:spTree>
    <p:extLst>
      <p:ext uri="{BB962C8B-B14F-4D97-AF65-F5344CB8AC3E}">
        <p14:creationId xmlns:p14="http://schemas.microsoft.com/office/powerpoint/2010/main" val="1401931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23</a:t>
            </a:fld>
            <a:endParaRPr lang="en-US"/>
          </a:p>
        </p:txBody>
      </p:sp>
    </p:spTree>
    <p:extLst>
      <p:ext uri="{BB962C8B-B14F-4D97-AF65-F5344CB8AC3E}">
        <p14:creationId xmlns:p14="http://schemas.microsoft.com/office/powerpoint/2010/main" val="2493686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24</a:t>
            </a:fld>
            <a:endParaRPr lang="en-US"/>
          </a:p>
        </p:txBody>
      </p:sp>
    </p:spTree>
    <p:extLst>
      <p:ext uri="{BB962C8B-B14F-4D97-AF65-F5344CB8AC3E}">
        <p14:creationId xmlns:p14="http://schemas.microsoft.com/office/powerpoint/2010/main" val="4137410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25</a:t>
            </a:fld>
            <a:endParaRPr lang="en-US"/>
          </a:p>
        </p:txBody>
      </p:sp>
    </p:spTree>
    <p:extLst>
      <p:ext uri="{BB962C8B-B14F-4D97-AF65-F5344CB8AC3E}">
        <p14:creationId xmlns:p14="http://schemas.microsoft.com/office/powerpoint/2010/main" val="1592737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51978A-CD39-45D8-9292-F57919F7AA63}" type="slidenum">
              <a:rPr lang="en-US" smtClean="0"/>
              <a:t>26</a:t>
            </a:fld>
            <a:endParaRPr lang="en-US"/>
          </a:p>
        </p:txBody>
      </p:sp>
    </p:spTree>
    <p:extLst>
      <p:ext uri="{BB962C8B-B14F-4D97-AF65-F5344CB8AC3E}">
        <p14:creationId xmlns:p14="http://schemas.microsoft.com/office/powerpoint/2010/main" val="2478390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835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957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29</a:t>
            </a:fld>
            <a:endParaRPr lang="en-US"/>
          </a:p>
        </p:txBody>
      </p:sp>
    </p:spTree>
    <p:extLst>
      <p:ext uri="{BB962C8B-B14F-4D97-AF65-F5344CB8AC3E}">
        <p14:creationId xmlns:p14="http://schemas.microsoft.com/office/powerpoint/2010/main" val="3749514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51978A-CD39-45D8-9292-F57919F7AA63}" type="slidenum">
              <a:rPr lang="en-US" smtClean="0"/>
              <a:t>30</a:t>
            </a:fld>
            <a:endParaRPr lang="en-US"/>
          </a:p>
        </p:txBody>
      </p:sp>
    </p:spTree>
    <p:extLst>
      <p:ext uri="{BB962C8B-B14F-4D97-AF65-F5344CB8AC3E}">
        <p14:creationId xmlns:p14="http://schemas.microsoft.com/office/powerpoint/2010/main" val="1091835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31</a:t>
            </a:fld>
            <a:endParaRPr lang="en-US"/>
          </a:p>
        </p:txBody>
      </p:sp>
    </p:spTree>
    <p:extLst>
      <p:ext uri="{BB962C8B-B14F-4D97-AF65-F5344CB8AC3E}">
        <p14:creationId xmlns:p14="http://schemas.microsoft.com/office/powerpoint/2010/main" val="373496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3</a:t>
            </a:fld>
            <a:endParaRPr lang="en-US"/>
          </a:p>
        </p:txBody>
      </p:sp>
    </p:spTree>
    <p:extLst>
      <p:ext uri="{BB962C8B-B14F-4D97-AF65-F5344CB8AC3E}">
        <p14:creationId xmlns:p14="http://schemas.microsoft.com/office/powerpoint/2010/main" val="1850295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888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910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619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836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558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193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489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744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008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232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4</a:t>
            </a:fld>
            <a:endParaRPr lang="en-US"/>
          </a:p>
        </p:txBody>
      </p:sp>
    </p:spTree>
    <p:extLst>
      <p:ext uri="{BB962C8B-B14F-4D97-AF65-F5344CB8AC3E}">
        <p14:creationId xmlns:p14="http://schemas.microsoft.com/office/powerpoint/2010/main" val="2166570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9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057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629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454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9332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51</a:t>
            </a:fld>
            <a:endParaRPr lang="en-US"/>
          </a:p>
        </p:txBody>
      </p:sp>
    </p:spTree>
    <p:extLst>
      <p:ext uri="{BB962C8B-B14F-4D97-AF65-F5344CB8AC3E}">
        <p14:creationId xmlns:p14="http://schemas.microsoft.com/office/powerpoint/2010/main" val="1377428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52</a:t>
            </a:fld>
            <a:endParaRPr lang="en-US"/>
          </a:p>
        </p:txBody>
      </p:sp>
    </p:spTree>
    <p:extLst>
      <p:ext uri="{BB962C8B-B14F-4D97-AF65-F5344CB8AC3E}">
        <p14:creationId xmlns:p14="http://schemas.microsoft.com/office/powerpoint/2010/main" val="210048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53</a:t>
            </a:fld>
            <a:endParaRPr lang="en-US"/>
          </a:p>
        </p:txBody>
      </p:sp>
    </p:spTree>
    <p:extLst>
      <p:ext uri="{BB962C8B-B14F-4D97-AF65-F5344CB8AC3E}">
        <p14:creationId xmlns:p14="http://schemas.microsoft.com/office/powerpoint/2010/main" val="28361471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54</a:t>
            </a:fld>
            <a:endParaRPr lang="en-US"/>
          </a:p>
        </p:txBody>
      </p:sp>
    </p:spTree>
    <p:extLst>
      <p:ext uri="{BB962C8B-B14F-4D97-AF65-F5344CB8AC3E}">
        <p14:creationId xmlns:p14="http://schemas.microsoft.com/office/powerpoint/2010/main" val="18667618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55</a:t>
            </a:fld>
            <a:endParaRPr lang="en-US"/>
          </a:p>
        </p:txBody>
      </p:sp>
    </p:spTree>
    <p:extLst>
      <p:ext uri="{BB962C8B-B14F-4D97-AF65-F5344CB8AC3E}">
        <p14:creationId xmlns:p14="http://schemas.microsoft.com/office/powerpoint/2010/main" val="95394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5</a:t>
            </a:fld>
            <a:endParaRPr lang="en-US"/>
          </a:p>
        </p:txBody>
      </p:sp>
    </p:spTree>
    <p:extLst>
      <p:ext uri="{BB962C8B-B14F-4D97-AF65-F5344CB8AC3E}">
        <p14:creationId xmlns:p14="http://schemas.microsoft.com/office/powerpoint/2010/main" val="545505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56</a:t>
            </a:fld>
            <a:endParaRPr lang="en-US"/>
          </a:p>
        </p:txBody>
      </p:sp>
    </p:spTree>
    <p:extLst>
      <p:ext uri="{BB962C8B-B14F-4D97-AF65-F5344CB8AC3E}">
        <p14:creationId xmlns:p14="http://schemas.microsoft.com/office/powerpoint/2010/main" val="1400907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57</a:t>
            </a:fld>
            <a:endParaRPr lang="en-US"/>
          </a:p>
        </p:txBody>
      </p:sp>
    </p:spTree>
    <p:extLst>
      <p:ext uri="{BB962C8B-B14F-4D97-AF65-F5344CB8AC3E}">
        <p14:creationId xmlns:p14="http://schemas.microsoft.com/office/powerpoint/2010/main" val="13440414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58</a:t>
            </a:fld>
            <a:endParaRPr lang="en-US"/>
          </a:p>
        </p:txBody>
      </p:sp>
    </p:spTree>
    <p:extLst>
      <p:ext uri="{BB962C8B-B14F-4D97-AF65-F5344CB8AC3E}">
        <p14:creationId xmlns:p14="http://schemas.microsoft.com/office/powerpoint/2010/main" val="20367073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2882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1978A-CD39-45D8-9292-F57919F7AA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39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6</a:t>
            </a:fld>
            <a:endParaRPr lang="en-US"/>
          </a:p>
        </p:txBody>
      </p:sp>
    </p:spTree>
    <p:extLst>
      <p:ext uri="{BB962C8B-B14F-4D97-AF65-F5344CB8AC3E}">
        <p14:creationId xmlns:p14="http://schemas.microsoft.com/office/powerpoint/2010/main" val="544686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7</a:t>
            </a:fld>
            <a:endParaRPr lang="en-US"/>
          </a:p>
        </p:txBody>
      </p:sp>
    </p:spTree>
    <p:extLst>
      <p:ext uri="{BB962C8B-B14F-4D97-AF65-F5344CB8AC3E}">
        <p14:creationId xmlns:p14="http://schemas.microsoft.com/office/powerpoint/2010/main" val="884074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51978A-CD39-45D8-9292-F57919F7AA63}" type="slidenum">
              <a:rPr lang="en-US" smtClean="0"/>
              <a:t>8</a:t>
            </a:fld>
            <a:endParaRPr lang="en-US"/>
          </a:p>
        </p:txBody>
      </p:sp>
    </p:spTree>
    <p:extLst>
      <p:ext uri="{BB962C8B-B14F-4D97-AF65-F5344CB8AC3E}">
        <p14:creationId xmlns:p14="http://schemas.microsoft.com/office/powerpoint/2010/main" val="14836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51978A-CD39-45D8-9292-F57919F7AA63}" type="slidenum">
              <a:rPr lang="en-US" smtClean="0"/>
              <a:t>11</a:t>
            </a:fld>
            <a:endParaRPr lang="en-US"/>
          </a:p>
        </p:txBody>
      </p:sp>
    </p:spTree>
    <p:extLst>
      <p:ext uri="{BB962C8B-B14F-4D97-AF65-F5344CB8AC3E}">
        <p14:creationId xmlns:p14="http://schemas.microsoft.com/office/powerpoint/2010/main" val="482521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E92150-9554-4AAE-8C71-081FEE8C57D6}" type="datetimeFigureOut">
              <a:rPr lang="en-US" smtClean="0"/>
              <a:t>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7EAA8-D770-4974-A2C9-39FA00FE3AA6}" type="slidenum">
              <a:rPr lang="en-US" smtClean="0"/>
              <a:t>‹#›</a:t>
            </a:fld>
            <a:endParaRPr lang="en-US"/>
          </a:p>
        </p:txBody>
      </p:sp>
    </p:spTree>
    <p:extLst>
      <p:ext uri="{BB962C8B-B14F-4D97-AF65-F5344CB8AC3E}">
        <p14:creationId xmlns:p14="http://schemas.microsoft.com/office/powerpoint/2010/main" val="236156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92150-9554-4AAE-8C71-081FEE8C57D6}" type="datetimeFigureOut">
              <a:rPr lang="en-US" smtClean="0"/>
              <a:t>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7EAA8-D770-4974-A2C9-39FA00FE3AA6}" type="slidenum">
              <a:rPr lang="en-US" smtClean="0"/>
              <a:t>‹#›</a:t>
            </a:fld>
            <a:endParaRPr lang="en-US"/>
          </a:p>
        </p:txBody>
      </p:sp>
    </p:spTree>
    <p:extLst>
      <p:ext uri="{BB962C8B-B14F-4D97-AF65-F5344CB8AC3E}">
        <p14:creationId xmlns:p14="http://schemas.microsoft.com/office/powerpoint/2010/main" val="354950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92150-9554-4AAE-8C71-081FEE8C57D6}" type="datetimeFigureOut">
              <a:rPr lang="en-US" smtClean="0"/>
              <a:t>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7EAA8-D770-4974-A2C9-39FA00FE3AA6}" type="slidenum">
              <a:rPr lang="en-US" smtClean="0"/>
              <a:t>‹#›</a:t>
            </a:fld>
            <a:endParaRPr lang="en-US"/>
          </a:p>
        </p:txBody>
      </p:sp>
    </p:spTree>
    <p:extLst>
      <p:ext uri="{BB962C8B-B14F-4D97-AF65-F5344CB8AC3E}">
        <p14:creationId xmlns:p14="http://schemas.microsoft.com/office/powerpoint/2010/main" val="4163261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92150-9554-4AAE-8C71-081FEE8C57D6}" type="datetimeFigureOut">
              <a:rPr lang="en-US" smtClean="0"/>
              <a:t>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7EAA8-D770-4974-A2C9-39FA00FE3AA6}" type="slidenum">
              <a:rPr lang="en-US" smtClean="0"/>
              <a:t>‹#›</a:t>
            </a:fld>
            <a:endParaRPr lang="en-US"/>
          </a:p>
        </p:txBody>
      </p:sp>
    </p:spTree>
    <p:extLst>
      <p:ext uri="{BB962C8B-B14F-4D97-AF65-F5344CB8AC3E}">
        <p14:creationId xmlns:p14="http://schemas.microsoft.com/office/powerpoint/2010/main" val="412372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E92150-9554-4AAE-8C71-081FEE8C57D6}" type="datetimeFigureOut">
              <a:rPr lang="en-US" smtClean="0"/>
              <a:t>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7EAA8-D770-4974-A2C9-39FA00FE3AA6}" type="slidenum">
              <a:rPr lang="en-US" smtClean="0"/>
              <a:t>‹#›</a:t>
            </a:fld>
            <a:endParaRPr lang="en-US"/>
          </a:p>
        </p:txBody>
      </p:sp>
    </p:spTree>
    <p:extLst>
      <p:ext uri="{BB962C8B-B14F-4D97-AF65-F5344CB8AC3E}">
        <p14:creationId xmlns:p14="http://schemas.microsoft.com/office/powerpoint/2010/main" val="92467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E92150-9554-4AAE-8C71-081FEE8C57D6}" type="datetimeFigureOut">
              <a:rPr lang="en-US" smtClean="0"/>
              <a:t>8/8/2021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97EAA8-D770-4974-A2C9-39FA00FE3AA6}" type="slidenum">
              <a:rPr lang="en-US" smtClean="0"/>
              <a:t>‹#›</a:t>
            </a:fld>
            <a:endParaRPr lang="en-US"/>
          </a:p>
        </p:txBody>
      </p:sp>
    </p:spTree>
    <p:extLst>
      <p:ext uri="{BB962C8B-B14F-4D97-AF65-F5344CB8AC3E}">
        <p14:creationId xmlns:p14="http://schemas.microsoft.com/office/powerpoint/2010/main" val="1935454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E92150-9554-4AAE-8C71-081FEE8C57D6}" type="datetimeFigureOut">
              <a:rPr lang="en-US" smtClean="0"/>
              <a:t>8/8/2021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97EAA8-D770-4974-A2C9-39FA00FE3AA6}" type="slidenum">
              <a:rPr lang="en-US" smtClean="0"/>
              <a:t>‹#›</a:t>
            </a:fld>
            <a:endParaRPr lang="en-US"/>
          </a:p>
        </p:txBody>
      </p:sp>
    </p:spTree>
    <p:extLst>
      <p:ext uri="{BB962C8B-B14F-4D97-AF65-F5344CB8AC3E}">
        <p14:creationId xmlns:p14="http://schemas.microsoft.com/office/powerpoint/2010/main" val="483659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E92150-9554-4AAE-8C71-081FEE8C57D6}" type="datetimeFigureOut">
              <a:rPr lang="en-US" smtClean="0"/>
              <a:t>8/8/2021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97EAA8-D770-4974-A2C9-39FA00FE3AA6}" type="slidenum">
              <a:rPr lang="en-US" smtClean="0"/>
              <a:t>‹#›</a:t>
            </a:fld>
            <a:endParaRPr lang="en-US"/>
          </a:p>
        </p:txBody>
      </p:sp>
    </p:spTree>
    <p:extLst>
      <p:ext uri="{BB962C8B-B14F-4D97-AF65-F5344CB8AC3E}">
        <p14:creationId xmlns:p14="http://schemas.microsoft.com/office/powerpoint/2010/main" val="1122373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92150-9554-4AAE-8C71-081FEE8C57D6}" type="datetimeFigureOut">
              <a:rPr lang="en-US" smtClean="0"/>
              <a:t>8/8/2021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97EAA8-D770-4974-A2C9-39FA00FE3AA6}" type="slidenum">
              <a:rPr lang="en-US" smtClean="0"/>
              <a:t>‹#›</a:t>
            </a:fld>
            <a:endParaRPr lang="en-US"/>
          </a:p>
        </p:txBody>
      </p:sp>
    </p:spTree>
    <p:extLst>
      <p:ext uri="{BB962C8B-B14F-4D97-AF65-F5344CB8AC3E}">
        <p14:creationId xmlns:p14="http://schemas.microsoft.com/office/powerpoint/2010/main" val="3298560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E92150-9554-4AAE-8C71-081FEE8C57D6}" type="datetimeFigureOut">
              <a:rPr lang="en-US" smtClean="0"/>
              <a:t>8/8/2021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97EAA8-D770-4974-A2C9-39FA00FE3AA6}" type="slidenum">
              <a:rPr lang="en-US" smtClean="0"/>
              <a:t>‹#›</a:t>
            </a:fld>
            <a:endParaRPr lang="en-US"/>
          </a:p>
        </p:txBody>
      </p:sp>
    </p:spTree>
    <p:extLst>
      <p:ext uri="{BB962C8B-B14F-4D97-AF65-F5344CB8AC3E}">
        <p14:creationId xmlns:p14="http://schemas.microsoft.com/office/powerpoint/2010/main" val="2827936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E92150-9554-4AAE-8C71-081FEE8C57D6}" type="datetimeFigureOut">
              <a:rPr lang="en-US" smtClean="0"/>
              <a:t>8/8/2021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97EAA8-D770-4974-A2C9-39FA00FE3AA6}" type="slidenum">
              <a:rPr lang="en-US" smtClean="0"/>
              <a:t>‹#›</a:t>
            </a:fld>
            <a:endParaRPr lang="en-US"/>
          </a:p>
        </p:txBody>
      </p:sp>
    </p:spTree>
    <p:extLst>
      <p:ext uri="{BB962C8B-B14F-4D97-AF65-F5344CB8AC3E}">
        <p14:creationId xmlns:p14="http://schemas.microsoft.com/office/powerpoint/2010/main" val="1746557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92150-9554-4AAE-8C71-081FEE8C57D6}" type="datetimeFigureOut">
              <a:rPr lang="en-US" smtClean="0"/>
              <a:t>8/8/2021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7EAA8-D770-4974-A2C9-39FA00FE3AA6}" type="slidenum">
              <a:rPr lang="en-US" smtClean="0"/>
              <a:t>‹#›</a:t>
            </a:fld>
            <a:endParaRPr lang="en-US"/>
          </a:p>
        </p:txBody>
      </p:sp>
    </p:spTree>
    <p:extLst>
      <p:ext uri="{BB962C8B-B14F-4D97-AF65-F5344CB8AC3E}">
        <p14:creationId xmlns:p14="http://schemas.microsoft.com/office/powerpoint/2010/main" val="684773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nationalbible.org/nationalbibleweek"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hyperlink" Target="https://www.biblegateway.com/passage/?search=Exodus+18:21-22&amp;version=NASB#fen-NASB-2021d"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biblegateway.com/passage/?search=Exodus+18:21-22&amp;version=NASB#fen-NASB-2021c" TargetMode="External"/><Relationship Id="rId5" Type="http://schemas.openxmlformats.org/officeDocument/2006/relationships/hyperlink" Target="https://www.biblegateway.com/passage/?search=Exodus+18:21-22&amp;version=NASB#fen-NASB-2021b" TargetMode="External"/><Relationship Id="rId4" Type="http://schemas.openxmlformats.org/officeDocument/2006/relationships/hyperlink" Target="https://www.biblegateway.com/passage/?search=Exodus+18:21-22&amp;version=NASB#fen-NASB-2021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benjamin-franklin-history.org/Pennsylvania-hospital" TargetMode="External"/><Relationship Id="rId5" Type="http://schemas.openxmlformats.org/officeDocument/2006/relationships/hyperlink" Target="http://www.wallbuilders.com/fof13" TargetMode="Externa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geneva-bible.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usconstitution.net/glossary.html#ADJOUR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www.plymrock.org/the-declaration-and-the-constitution-inseperabl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fjc.gov/history/timeline/circuit-riding"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wallbuilders.com/" TargetMode="External"/><Relationship Id="rId7" Type="http://schemas.openxmlformats.org/officeDocument/2006/relationships/image" Target="../media/image59.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hyperlink" Target="http://www.patriotacademy.com/" TargetMode="External"/><Relationship Id="rId5" Type="http://schemas.openxmlformats.org/officeDocument/2006/relationships/hyperlink" Target="http://www.wallbuilders.com/fof" TargetMode="External"/><Relationship Id="rId4" Type="http://schemas.openxmlformats.org/officeDocument/2006/relationships/hyperlink" Target="http://www.wallbuilderslive.com/"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frc.org/worldview"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biblicalcitizens.com/"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4813"/>
            <a:ext cx="9144000" cy="1934617"/>
          </a:xfrm>
        </p:spPr>
        <p:txBody>
          <a:bodyPr>
            <a:normAutofit/>
          </a:bodyPr>
          <a:lstStyle/>
          <a:p>
            <a:r>
              <a:rPr lang="en-US" sz="6600" dirty="0">
                <a:solidFill>
                  <a:schemeClr val="bg1"/>
                </a:solidFill>
                <a:latin typeface="Mistral" panose="03090702030407020403" pitchFamily="66" charset="0"/>
              </a:rPr>
              <a:t>Presenting: The Influence of the Bible in America</a:t>
            </a:r>
          </a:p>
        </p:txBody>
      </p:sp>
      <p:sp>
        <p:nvSpPr>
          <p:cNvPr id="3" name="Subtitle 2"/>
          <p:cNvSpPr>
            <a:spLocks noGrp="1"/>
          </p:cNvSpPr>
          <p:nvPr>
            <p:ph type="subTitle" idx="1"/>
          </p:nvPr>
        </p:nvSpPr>
        <p:spPr>
          <a:xfrm>
            <a:off x="1524000" y="2368446"/>
            <a:ext cx="9144000" cy="1993692"/>
          </a:xfrm>
        </p:spPr>
        <p:txBody>
          <a:bodyPr>
            <a:normAutofit/>
          </a:bodyPr>
          <a:lstStyle/>
          <a:p>
            <a:endParaRPr lang="en-US" sz="3600" dirty="0">
              <a:solidFill>
                <a:schemeClr val="bg1"/>
              </a:solidFill>
              <a:latin typeface="Mistral" panose="03090702030407020403" pitchFamily="66" charset="0"/>
            </a:endParaRPr>
          </a:p>
          <a:p>
            <a:r>
              <a:rPr lang="en-US" sz="3600" dirty="0">
                <a:solidFill>
                  <a:schemeClr val="bg1"/>
                </a:solidFill>
                <a:latin typeface="Mistral" panose="03090702030407020403" pitchFamily="66" charset="0"/>
              </a:rPr>
              <a:t>By: Marcia A. Lennick</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561" y="4170451"/>
            <a:ext cx="3502701" cy="2200134"/>
          </a:xfrm>
          <a:prstGeom prst="rect">
            <a:avLst/>
          </a:prstGeom>
        </p:spPr>
      </p:pic>
    </p:spTree>
    <p:extLst>
      <p:ext uri="{BB962C8B-B14F-4D97-AF65-F5344CB8AC3E}">
        <p14:creationId xmlns:p14="http://schemas.microsoft.com/office/powerpoint/2010/main" val="4016230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9FE5EC3-7E7F-40D5-BB71-3C4BC8B1F128}"/>
              </a:ext>
            </a:extLst>
          </p:cNvPr>
          <p:cNvSpPr txBox="1"/>
          <p:nvPr/>
        </p:nvSpPr>
        <p:spPr>
          <a:xfrm>
            <a:off x="1666240" y="589935"/>
            <a:ext cx="10063644" cy="6986528"/>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I decided to do this lecture series as close to Thanksgiving as possible.</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Why?</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Did you know since FDR, the  week of Thanksgiving is declared: National Bible Week.</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What better way to enjoy your Bible during Thanksgiving with this information contained in this lecture.</a:t>
            </a:r>
          </a:p>
          <a:p>
            <a:endParaRPr lang="en-US" sz="2800" i="1" dirty="0">
              <a:solidFill>
                <a:schemeClr val="bg1"/>
              </a:solidFill>
              <a:latin typeface="Times New Roman" panose="02020603050405020304" pitchFamily="18" charset="0"/>
              <a:cs typeface="Times New Roman" panose="02020603050405020304" pitchFamily="18" charset="0"/>
            </a:endParaRPr>
          </a:p>
          <a:p>
            <a:r>
              <a:rPr lang="en-US" sz="2800" i="1" dirty="0">
                <a:solidFill>
                  <a:srgbClr val="00B0F0"/>
                </a:solidFill>
                <a:latin typeface="Times New Roman" panose="02020603050405020304" pitchFamily="18" charset="0"/>
                <a:cs typeface="Times New Roman" panose="02020603050405020304" pitchFamily="18" charset="0"/>
              </a:rPr>
              <a:t>For more information, visit: </a:t>
            </a:r>
            <a:r>
              <a:rPr lang="en-US" sz="2800" i="1"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www.nationalbible.org/nationalbibleweek</a:t>
            </a:r>
            <a:endParaRPr lang="en-US" sz="2800" i="1" dirty="0">
              <a:solidFill>
                <a:srgbClr val="00B0F0"/>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p>
          <a:p>
            <a:endParaRPr lang="en-US" sz="2800" dirty="0"/>
          </a:p>
        </p:txBody>
      </p:sp>
    </p:spTree>
    <p:extLst>
      <p:ext uri="{BB962C8B-B14F-4D97-AF65-F5344CB8AC3E}">
        <p14:creationId xmlns:p14="http://schemas.microsoft.com/office/powerpoint/2010/main" val="2622224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1DBB95-96E0-4E4D-88A2-8878F5C18403}"/>
              </a:ext>
            </a:extLst>
          </p:cNvPr>
          <p:cNvSpPr txBox="1"/>
          <p:nvPr/>
        </p:nvSpPr>
        <p:spPr>
          <a:xfrm>
            <a:off x="1056639" y="674263"/>
            <a:ext cx="10373361" cy="769441"/>
          </a:xfrm>
          <a:prstGeom prst="rect">
            <a:avLst/>
          </a:prstGeom>
          <a:noFill/>
        </p:spPr>
        <p:txBody>
          <a:bodyPr wrap="square" rtlCol="0">
            <a:spAutoFit/>
          </a:bodyPr>
          <a:lstStyle/>
          <a:p>
            <a:r>
              <a:rPr lang="en-US" sz="4400" dirty="0">
                <a:latin typeface="Mistral" panose="03090702030407020403" pitchFamily="66" charset="0"/>
              </a:rPr>
              <a:t>What did the Founding Fathers think of the Bible?</a:t>
            </a:r>
          </a:p>
        </p:txBody>
      </p:sp>
      <p:sp>
        <p:nvSpPr>
          <p:cNvPr id="6" name="TextBox 5">
            <a:extLst>
              <a:ext uri="{FF2B5EF4-FFF2-40B4-BE49-F238E27FC236}">
                <a16:creationId xmlns:a16="http://schemas.microsoft.com/office/drawing/2014/main" id="{A1A69AF3-09D4-4BCF-ABCC-2FA45CD52E4A}"/>
              </a:ext>
            </a:extLst>
          </p:cNvPr>
          <p:cNvSpPr txBox="1"/>
          <p:nvPr/>
        </p:nvSpPr>
        <p:spPr>
          <a:xfrm>
            <a:off x="1056639" y="1058984"/>
            <a:ext cx="10129520" cy="3385542"/>
          </a:xfrm>
          <a:prstGeom prst="rect">
            <a:avLst/>
          </a:prstGeom>
          <a:noFill/>
        </p:spPr>
        <p:txBody>
          <a:bodyPr wrap="square">
            <a:spAutoFit/>
          </a:bodyPr>
          <a:lstStyle/>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I encourage you to read the </a:t>
            </a:r>
            <a:r>
              <a:rPr lang="en-US" sz="2800" i="1" dirty="0">
                <a:latin typeface="Times New Roman" panose="02020603050405020304" pitchFamily="18" charset="0"/>
                <a:cs typeface="Times New Roman" panose="02020603050405020304" pitchFamily="18" charset="0"/>
              </a:rPr>
              <a:t> </a:t>
            </a:r>
            <a:r>
              <a:rPr lang="en-US" sz="2800" i="1" dirty="0">
                <a:solidFill>
                  <a:srgbClr val="00B0F0"/>
                </a:solidFill>
                <a:latin typeface="Times New Roman" panose="02020603050405020304" pitchFamily="18" charset="0"/>
                <a:cs typeface="Times New Roman" panose="02020603050405020304" pitchFamily="18" charset="0"/>
              </a:rPr>
              <a:t>Exhibit A: A Few Declarations of Founding Fathers and Early Statesmen on Jesus, Christianity and the Bible.</a:t>
            </a:r>
          </a:p>
          <a:p>
            <a:endParaRPr lang="en-US" sz="2800" i="1" u="sng"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Go and learn about some Founding Fathers you may never have heard of!</a:t>
            </a:r>
          </a:p>
          <a:p>
            <a:endParaRPr lang="en-US" dirty="0">
              <a:solidFill>
                <a:srgbClr val="FFFF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EB08EC6-3C34-47F8-9EFC-C28825A4DF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2015" y="3920490"/>
            <a:ext cx="3891369" cy="2581275"/>
          </a:xfrm>
          <a:prstGeom prst="rect">
            <a:avLst/>
          </a:prstGeom>
        </p:spPr>
      </p:pic>
    </p:spTree>
    <p:extLst>
      <p:ext uri="{BB962C8B-B14F-4D97-AF65-F5344CB8AC3E}">
        <p14:creationId xmlns:p14="http://schemas.microsoft.com/office/powerpoint/2010/main" val="2230618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56100B-5357-4838-9CF8-5B95CB070F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47220"/>
          </a:xfrm>
          <a:prstGeom prst="rect">
            <a:avLst/>
          </a:prstGeom>
        </p:spPr>
      </p:pic>
    </p:spTree>
    <p:extLst>
      <p:ext uri="{BB962C8B-B14F-4D97-AF65-F5344CB8AC3E}">
        <p14:creationId xmlns:p14="http://schemas.microsoft.com/office/powerpoint/2010/main" val="4163526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27C72-4256-4486-AAF3-49F65CD6FE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1920" y="0"/>
            <a:ext cx="12313920" cy="6857999"/>
          </a:xfrm>
          <a:prstGeom prst="rect">
            <a:avLst/>
          </a:prstGeom>
        </p:spPr>
      </p:pic>
    </p:spTree>
    <p:extLst>
      <p:ext uri="{BB962C8B-B14F-4D97-AF65-F5344CB8AC3E}">
        <p14:creationId xmlns:p14="http://schemas.microsoft.com/office/powerpoint/2010/main" val="2880285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27C72-4256-4486-AAF3-49F65CD6FE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40991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272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303AD81-1FB8-46A9-855D-3A757410E8E4}"/>
              </a:ext>
            </a:extLst>
          </p:cNvPr>
          <p:cNvSpPr>
            <a:spLocks noGrp="1"/>
          </p:cNvSpPr>
          <p:nvPr>
            <p:ph idx="1"/>
          </p:nvPr>
        </p:nvSpPr>
        <p:spPr>
          <a:xfrm>
            <a:off x="4517707" y="1880031"/>
            <a:ext cx="6852919" cy="4896372"/>
          </a:xfrm>
        </p:spPr>
        <p:txBody>
          <a:bodyPr>
            <a:normAutofit/>
          </a:bodyPr>
          <a:lstStyle/>
          <a:p>
            <a:pPr marL="0" indent="0">
              <a:buNone/>
            </a:pPr>
            <a:r>
              <a:rPr lang="en-US" i="0" dirty="0">
                <a:effectLst/>
                <a:latin typeface="Times New Roman" panose="02020603050405020304" pitchFamily="18" charset="0"/>
                <a:cs typeface="Times New Roman" panose="02020603050405020304" pitchFamily="18" charset="0"/>
              </a:rPr>
              <a:t>How did the Liberty </a:t>
            </a:r>
            <a:r>
              <a:rPr lang="en-US" dirty="0">
                <a:latin typeface="Times New Roman" panose="02020603050405020304" pitchFamily="18" charset="0"/>
                <a:cs typeface="Times New Roman" panose="02020603050405020304" pitchFamily="18" charset="0"/>
              </a:rPr>
              <a:t>Bell get its  name? The Scripture on it.</a:t>
            </a:r>
          </a:p>
          <a:p>
            <a:pPr marL="0" indent="0">
              <a:buNone/>
            </a:pPr>
            <a:endParaRPr lang="en-US" i="0" dirty="0">
              <a:effectLst/>
              <a:latin typeface="Times New Roman" panose="02020603050405020304" pitchFamily="18" charset="0"/>
              <a:cs typeface="Times New Roman" panose="02020603050405020304" pitchFamily="18" charset="0"/>
            </a:endParaRPr>
          </a:p>
          <a:p>
            <a:pPr marL="0" indent="0">
              <a:buNone/>
            </a:pPr>
            <a:r>
              <a:rPr lang="en-US" i="0" dirty="0">
                <a:effectLst/>
                <a:latin typeface="Times New Roman" panose="02020603050405020304" pitchFamily="18" charset="0"/>
                <a:cs typeface="Times New Roman" panose="02020603050405020304" pitchFamily="18" charset="0"/>
              </a:rPr>
              <a:t>Leviticus 25:10 “Proclaim</a:t>
            </a:r>
            <a:r>
              <a:rPr lang="en-US" i="0" dirty="0">
                <a:solidFill>
                  <a:srgbClr val="FFFF00"/>
                </a:solidFill>
                <a:effectLst/>
                <a:latin typeface="Times New Roman" panose="02020603050405020304" pitchFamily="18" charset="0"/>
                <a:cs typeface="Times New Roman" panose="02020603050405020304" pitchFamily="18" charset="0"/>
              </a:rPr>
              <a:t> </a:t>
            </a:r>
            <a:r>
              <a:rPr lang="en-US" i="0" dirty="0">
                <a:solidFill>
                  <a:schemeClr val="accent1"/>
                </a:solidFill>
                <a:effectLst/>
                <a:latin typeface="Times New Roman" panose="02020603050405020304" pitchFamily="18" charset="0"/>
                <a:cs typeface="Times New Roman" panose="02020603050405020304" pitchFamily="18" charset="0"/>
              </a:rPr>
              <a:t>liberty</a:t>
            </a:r>
            <a:r>
              <a:rPr lang="en-US" i="0" dirty="0">
                <a:solidFill>
                  <a:srgbClr val="FFFF00"/>
                </a:solidFill>
                <a:effectLst/>
                <a:latin typeface="Times New Roman" panose="02020603050405020304" pitchFamily="18" charset="0"/>
                <a:cs typeface="Times New Roman" panose="02020603050405020304" pitchFamily="18" charset="0"/>
              </a:rPr>
              <a:t> </a:t>
            </a:r>
            <a:r>
              <a:rPr lang="en-US" i="0" dirty="0">
                <a:effectLst/>
                <a:latin typeface="Times New Roman" panose="02020603050405020304" pitchFamily="18" charset="0"/>
                <a:cs typeface="Times New Roman" panose="02020603050405020304" pitchFamily="18" charset="0"/>
              </a:rPr>
              <a:t>throughout all the land unto all the inhabitants thereof”</a:t>
            </a:r>
          </a:p>
          <a:p>
            <a:pPr marL="0" indent="0">
              <a:buNone/>
            </a:pPr>
            <a:endParaRPr lang="en-US" dirty="0">
              <a:solidFill>
                <a:schemeClr val="bg2"/>
              </a:solidFill>
              <a:latin typeface="Times New Roman" panose="02020603050405020304" pitchFamily="18" charset="0"/>
              <a:cs typeface="Times New Roman" panose="02020603050405020304" pitchFamily="18" charset="0"/>
            </a:endParaRPr>
          </a:p>
          <a:p>
            <a:pPr marL="0" indent="0">
              <a:buNone/>
            </a:pPr>
            <a:r>
              <a:rPr lang="en-US" i="1" dirty="0">
                <a:solidFill>
                  <a:srgbClr val="00B0F0"/>
                </a:solidFill>
                <a:latin typeface="Times New Roman" panose="02020603050405020304" pitchFamily="18" charset="0"/>
                <a:cs typeface="Times New Roman" panose="02020603050405020304" pitchFamily="18" charset="0"/>
              </a:rPr>
              <a:t>See Exhibits B and C: “Ringing of </a:t>
            </a:r>
            <a:br>
              <a:rPr lang="en-US" i="1" dirty="0">
                <a:solidFill>
                  <a:srgbClr val="00B0F0"/>
                </a:solidFill>
                <a:latin typeface="Times New Roman" panose="02020603050405020304" pitchFamily="18" charset="0"/>
                <a:cs typeface="Times New Roman" panose="02020603050405020304" pitchFamily="18" charset="0"/>
              </a:rPr>
            </a:br>
            <a:r>
              <a:rPr lang="en-US" i="1" dirty="0">
                <a:solidFill>
                  <a:srgbClr val="00B0F0"/>
                </a:solidFill>
                <a:latin typeface="Times New Roman" panose="02020603050405020304" pitchFamily="18" charset="0"/>
                <a:cs typeface="Times New Roman" panose="02020603050405020304" pitchFamily="18" charset="0"/>
              </a:rPr>
              <a:t>the Liberty Bell” and </a:t>
            </a:r>
          </a:p>
          <a:p>
            <a:pPr marL="0" indent="0">
              <a:buNone/>
            </a:pPr>
            <a:r>
              <a:rPr lang="en-US" i="1" dirty="0">
                <a:solidFill>
                  <a:srgbClr val="00B0F0"/>
                </a:solidFill>
                <a:latin typeface="Times New Roman" panose="02020603050405020304" pitchFamily="18" charset="0"/>
                <a:cs typeface="Times New Roman" panose="02020603050405020304" pitchFamily="18" charset="0"/>
              </a:rPr>
              <a:t>“Liberty Bell”</a:t>
            </a:r>
          </a:p>
        </p:txBody>
      </p:sp>
      <p:pic>
        <p:nvPicPr>
          <p:cNvPr id="9" name="Picture 8">
            <a:extLst>
              <a:ext uri="{FF2B5EF4-FFF2-40B4-BE49-F238E27FC236}">
                <a16:creationId xmlns:a16="http://schemas.microsoft.com/office/drawing/2014/main" id="{17D85B0B-F059-4E85-A6F3-8C0B30F414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360" y="1752697"/>
            <a:ext cx="3200400" cy="4271865"/>
          </a:xfrm>
          <a:prstGeom prst="rect">
            <a:avLst/>
          </a:prstGeom>
        </p:spPr>
      </p:pic>
      <p:sp>
        <p:nvSpPr>
          <p:cNvPr id="5" name="TextBox 4">
            <a:extLst>
              <a:ext uri="{FF2B5EF4-FFF2-40B4-BE49-F238E27FC236}">
                <a16:creationId xmlns:a16="http://schemas.microsoft.com/office/drawing/2014/main" id="{73022085-668A-4980-A8FD-B4D62A96DEAD}"/>
              </a:ext>
            </a:extLst>
          </p:cNvPr>
          <p:cNvSpPr txBox="1"/>
          <p:nvPr/>
        </p:nvSpPr>
        <p:spPr>
          <a:xfrm>
            <a:off x="629920" y="711200"/>
            <a:ext cx="9398000" cy="1240969"/>
          </a:xfrm>
          <a:prstGeom prst="rect">
            <a:avLst/>
          </a:prstGeom>
          <a:noFill/>
        </p:spPr>
        <p:txBody>
          <a:bodyPr wrap="square">
            <a:spAutoFit/>
          </a:bodyPr>
          <a:lstStyle/>
          <a:p>
            <a:pPr algn="ctr"/>
            <a:r>
              <a:rPr lang="en-US" sz="3600" dirty="0">
                <a:latin typeface="Mistral" panose="03090702030407020403" pitchFamily="66" charset="0"/>
              </a:rPr>
              <a:t>Some fun facts about the influence of the Bible in American History</a:t>
            </a:r>
          </a:p>
        </p:txBody>
      </p:sp>
    </p:spTree>
    <p:extLst>
      <p:ext uri="{BB962C8B-B14F-4D97-AF65-F5344CB8AC3E}">
        <p14:creationId xmlns:p14="http://schemas.microsoft.com/office/powerpoint/2010/main" val="1062971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0" y="812800"/>
            <a:ext cx="10043160" cy="1233488"/>
          </a:xfrm>
        </p:spPr>
        <p:txBody>
          <a:bodyPr>
            <a:normAutofit/>
          </a:bodyPr>
          <a:lstStyle/>
          <a:p>
            <a:pPr algn="ctr"/>
            <a:r>
              <a:rPr lang="en-US" sz="3600" dirty="0">
                <a:latin typeface="Mistral" panose="03090702030407020403" pitchFamily="66" charset="0"/>
              </a:rPr>
              <a:t>Some fun facts about the influence of the Bible in American History</a:t>
            </a:r>
          </a:p>
        </p:txBody>
      </p:sp>
      <p:sp>
        <p:nvSpPr>
          <p:cNvPr id="3" name="Content Placeholder 2"/>
          <p:cNvSpPr>
            <a:spLocks noGrp="1"/>
          </p:cNvSpPr>
          <p:nvPr>
            <p:ph idx="1"/>
          </p:nvPr>
        </p:nvSpPr>
        <p:spPr/>
        <p:txBody>
          <a:bodyPr/>
          <a:lstStyle/>
          <a:p>
            <a:r>
              <a:rPr lang="en-US" sz="3200" dirty="0">
                <a:latin typeface="Times New Roman" panose="02020603050405020304" pitchFamily="18" charset="0"/>
                <a:cs typeface="Times New Roman" panose="02020603050405020304" pitchFamily="18" charset="0"/>
              </a:rPr>
              <a:t>Our Republican form of government:</a:t>
            </a:r>
          </a:p>
          <a:p>
            <a:pPr lvl="1"/>
            <a:r>
              <a:rPr lang="en-US" sz="3200" dirty="0">
                <a:latin typeface="Times New Roman" panose="02020603050405020304" pitchFamily="18" charset="0"/>
                <a:cs typeface="Times New Roman" panose="02020603050405020304" pitchFamily="18" charset="0"/>
              </a:rPr>
              <a:t>Exodus 18:21-22  (NASB):</a:t>
            </a:r>
          </a:p>
          <a:p>
            <a:pPr lvl="1"/>
            <a:r>
              <a:rPr lang="en-US" sz="3200" b="1" baseline="30000" dirty="0">
                <a:latin typeface="Times New Roman" panose="02020603050405020304" pitchFamily="18" charset="0"/>
                <a:cs typeface="Times New Roman" panose="02020603050405020304" pitchFamily="18" charset="0"/>
              </a:rPr>
              <a:t>21 </a:t>
            </a:r>
            <a:r>
              <a:rPr lang="en-US" sz="3200" dirty="0">
                <a:latin typeface="Times New Roman" panose="02020603050405020304" pitchFamily="18" charset="0"/>
                <a:cs typeface="Times New Roman" panose="02020603050405020304" pitchFamily="18" charset="0"/>
              </a:rPr>
              <a:t>Furthermore, you shall </a:t>
            </a:r>
            <a:r>
              <a:rPr lang="en-US" sz="3200" baseline="300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hlinkClick r:id="rId4" tooltip="See footnote a">
                  <a:extLst>
                    <a:ext uri="{A12FA001-AC4F-418D-AE19-62706E023703}">
                      <ahyp:hlinkClr xmlns:ahyp="http://schemas.microsoft.com/office/drawing/2018/hyperlinkcolor" val="tx"/>
                    </a:ext>
                  </a:extLst>
                </a:hlinkClick>
              </a:rPr>
              <a:t>a</a:t>
            </a:r>
            <a:r>
              <a:rPr lang="en-US" sz="3200" baseline="300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select out of all the people able men who fear God, men of truth, those who hate dishonest gain; and you shall place </a:t>
            </a:r>
            <a:r>
              <a:rPr lang="en-US" sz="3200" i="1" dirty="0">
                <a:latin typeface="Times New Roman" panose="02020603050405020304" pitchFamily="18" charset="0"/>
                <a:cs typeface="Times New Roman" panose="02020603050405020304" pitchFamily="18" charset="0"/>
              </a:rPr>
              <a:t>these</a:t>
            </a:r>
            <a:r>
              <a:rPr lang="en-US" sz="3200" dirty="0">
                <a:latin typeface="Times New Roman" panose="02020603050405020304" pitchFamily="18" charset="0"/>
                <a:cs typeface="Times New Roman" panose="02020603050405020304" pitchFamily="18" charset="0"/>
              </a:rPr>
              <a:t> over them </a:t>
            </a:r>
            <a:r>
              <a:rPr lang="en-US" sz="3200" i="1" dirty="0">
                <a:latin typeface="Times New Roman" panose="02020603050405020304" pitchFamily="18" charset="0"/>
                <a:cs typeface="Times New Roman" panose="02020603050405020304" pitchFamily="18" charset="0"/>
              </a:rPr>
              <a:t>as</a:t>
            </a:r>
            <a:r>
              <a:rPr lang="en-US" sz="3200" dirty="0">
                <a:latin typeface="Times New Roman" panose="02020603050405020304" pitchFamily="18" charset="0"/>
                <a:cs typeface="Times New Roman" panose="02020603050405020304" pitchFamily="18" charset="0"/>
              </a:rPr>
              <a:t> leaders of </a:t>
            </a:r>
            <a:r>
              <a:rPr lang="en-US" sz="3200" dirty="0">
                <a:solidFill>
                  <a:srgbClr val="00B0F0"/>
                </a:solidFill>
                <a:latin typeface="Times New Roman" panose="02020603050405020304" pitchFamily="18" charset="0"/>
                <a:cs typeface="Times New Roman" panose="02020603050405020304" pitchFamily="18" charset="0"/>
              </a:rPr>
              <a:t>thousands, </a:t>
            </a:r>
            <a:r>
              <a:rPr lang="en-US" sz="3200" baseline="30000" dirty="0">
                <a:solidFill>
                  <a:srgbClr val="00B0F0"/>
                </a:solidFill>
                <a:latin typeface="Times New Roman" panose="02020603050405020304" pitchFamily="18" charset="0"/>
                <a:cs typeface="Times New Roman" panose="02020603050405020304" pitchFamily="18" charset="0"/>
              </a:rPr>
              <a:t>[</a:t>
            </a:r>
            <a:r>
              <a:rPr lang="en-US" sz="3200" baseline="30000" dirty="0">
                <a:solidFill>
                  <a:srgbClr val="00B0F0"/>
                </a:solidFill>
                <a:latin typeface="Times New Roman" panose="02020603050405020304" pitchFamily="18" charset="0"/>
                <a:cs typeface="Times New Roman" panose="02020603050405020304" pitchFamily="18" charset="0"/>
                <a:hlinkClick r:id="rId5" tooltip="See footnote b">
                  <a:extLst>
                    <a:ext uri="{A12FA001-AC4F-418D-AE19-62706E023703}">
                      <ahyp:hlinkClr xmlns:ahyp="http://schemas.microsoft.com/office/drawing/2018/hyperlinkcolor" val="tx"/>
                    </a:ext>
                  </a:extLst>
                </a:hlinkClick>
              </a:rPr>
              <a:t>b</a:t>
            </a:r>
            <a:r>
              <a:rPr lang="en-US" sz="3200" baseline="30000" dirty="0">
                <a:solidFill>
                  <a:srgbClr val="00B0F0"/>
                </a:solidFill>
                <a:latin typeface="Times New Roman" panose="02020603050405020304" pitchFamily="18" charset="0"/>
                <a:cs typeface="Times New Roman" panose="02020603050405020304" pitchFamily="18" charset="0"/>
              </a:rPr>
              <a:t>]</a:t>
            </a:r>
            <a:r>
              <a:rPr lang="en-US" sz="3200" dirty="0">
                <a:solidFill>
                  <a:srgbClr val="00B0F0"/>
                </a:solidFill>
                <a:latin typeface="Times New Roman" panose="02020603050405020304" pitchFamily="18" charset="0"/>
                <a:cs typeface="Times New Roman" panose="02020603050405020304" pitchFamily="18" charset="0"/>
              </a:rPr>
              <a:t>of hundreds, </a:t>
            </a:r>
            <a:r>
              <a:rPr lang="en-US" sz="3200" baseline="30000" dirty="0">
                <a:solidFill>
                  <a:srgbClr val="00B0F0"/>
                </a:solidFill>
                <a:latin typeface="Times New Roman" panose="02020603050405020304" pitchFamily="18" charset="0"/>
                <a:cs typeface="Times New Roman" panose="02020603050405020304" pitchFamily="18" charset="0"/>
              </a:rPr>
              <a:t>[</a:t>
            </a:r>
            <a:r>
              <a:rPr lang="en-US" sz="3200" baseline="30000" dirty="0">
                <a:solidFill>
                  <a:srgbClr val="00B0F0"/>
                </a:solidFill>
                <a:latin typeface="Times New Roman" panose="02020603050405020304" pitchFamily="18" charset="0"/>
                <a:cs typeface="Times New Roman" panose="02020603050405020304" pitchFamily="18" charset="0"/>
                <a:hlinkClick r:id="rId6" tooltip="See footnote c">
                  <a:extLst>
                    <a:ext uri="{A12FA001-AC4F-418D-AE19-62706E023703}">
                      <ahyp:hlinkClr xmlns:ahyp="http://schemas.microsoft.com/office/drawing/2018/hyperlinkcolor" val="tx"/>
                    </a:ext>
                  </a:extLst>
                </a:hlinkClick>
              </a:rPr>
              <a:t>c</a:t>
            </a:r>
            <a:r>
              <a:rPr lang="en-US" sz="3200" baseline="30000" dirty="0">
                <a:solidFill>
                  <a:srgbClr val="00B0F0"/>
                </a:solidFill>
                <a:latin typeface="Times New Roman" panose="02020603050405020304" pitchFamily="18" charset="0"/>
                <a:cs typeface="Times New Roman" panose="02020603050405020304" pitchFamily="18" charset="0"/>
              </a:rPr>
              <a:t>]</a:t>
            </a:r>
            <a:r>
              <a:rPr lang="en-US" sz="3200" dirty="0">
                <a:solidFill>
                  <a:srgbClr val="00B0F0"/>
                </a:solidFill>
                <a:latin typeface="Times New Roman" panose="02020603050405020304" pitchFamily="18" charset="0"/>
                <a:cs typeface="Times New Roman" panose="02020603050405020304" pitchFamily="18" charset="0"/>
              </a:rPr>
              <a:t>of fifties and </a:t>
            </a:r>
            <a:r>
              <a:rPr lang="en-US" sz="3200" baseline="30000" dirty="0">
                <a:solidFill>
                  <a:srgbClr val="00B0F0"/>
                </a:solidFill>
                <a:latin typeface="Times New Roman" panose="02020603050405020304" pitchFamily="18" charset="0"/>
                <a:cs typeface="Times New Roman" panose="02020603050405020304" pitchFamily="18" charset="0"/>
              </a:rPr>
              <a:t>[</a:t>
            </a:r>
            <a:r>
              <a:rPr lang="en-US" sz="3200" baseline="30000" dirty="0">
                <a:solidFill>
                  <a:srgbClr val="00B0F0"/>
                </a:solidFill>
                <a:latin typeface="Times New Roman" panose="02020603050405020304" pitchFamily="18" charset="0"/>
                <a:cs typeface="Times New Roman" panose="02020603050405020304" pitchFamily="18" charset="0"/>
                <a:hlinkClick r:id="rId7" tooltip="See footnote d">
                  <a:extLst>
                    <a:ext uri="{A12FA001-AC4F-418D-AE19-62706E023703}">
                      <ahyp:hlinkClr xmlns:ahyp="http://schemas.microsoft.com/office/drawing/2018/hyperlinkcolor" val="tx"/>
                    </a:ext>
                  </a:extLst>
                </a:hlinkClick>
              </a:rPr>
              <a:t>d</a:t>
            </a:r>
            <a:r>
              <a:rPr lang="en-US" sz="3200" baseline="30000" dirty="0">
                <a:solidFill>
                  <a:srgbClr val="00B0F0"/>
                </a:solidFill>
                <a:latin typeface="Times New Roman" panose="02020603050405020304" pitchFamily="18" charset="0"/>
                <a:cs typeface="Times New Roman" panose="02020603050405020304" pitchFamily="18" charset="0"/>
              </a:rPr>
              <a:t>]</a:t>
            </a:r>
            <a:r>
              <a:rPr lang="en-US" sz="3200" dirty="0">
                <a:solidFill>
                  <a:srgbClr val="00B0F0"/>
                </a:solidFill>
                <a:latin typeface="Times New Roman" panose="02020603050405020304" pitchFamily="18" charset="0"/>
                <a:cs typeface="Times New Roman" panose="02020603050405020304" pitchFamily="18" charset="0"/>
              </a:rPr>
              <a:t>of tens. </a:t>
            </a:r>
          </a:p>
          <a:p>
            <a:pPr lvl="2"/>
            <a:r>
              <a:rPr lang="en-US" sz="3200" dirty="0">
                <a:latin typeface="Times New Roman" panose="02020603050405020304" pitchFamily="18" charset="0"/>
                <a:cs typeface="Times New Roman" panose="02020603050405020304" pitchFamily="18" charset="0"/>
              </a:rPr>
              <a:t>Thousands, hundreds, fifties and of tens are our different levels of government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(federal, state, county, city).</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2754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800" y="822960"/>
            <a:ext cx="9860280" cy="1172528"/>
          </a:xfrm>
        </p:spPr>
        <p:txBody>
          <a:bodyPr>
            <a:normAutofit/>
          </a:bodyPr>
          <a:lstStyle/>
          <a:p>
            <a:pPr algn="ctr"/>
            <a:r>
              <a:rPr lang="en-US" sz="3600" dirty="0">
                <a:latin typeface="Mistral" panose="03090702030407020403" pitchFamily="66" charset="0"/>
              </a:rPr>
              <a:t>Some fun facts about the influence of the Bible in American History</a:t>
            </a:r>
          </a:p>
        </p:txBody>
      </p:sp>
      <p:sp>
        <p:nvSpPr>
          <p:cNvPr id="3" name="Content Placeholder 2"/>
          <p:cNvSpPr>
            <a:spLocks noGrp="1"/>
          </p:cNvSpPr>
          <p:nvPr>
            <p:ph idx="1"/>
          </p:nvPr>
        </p:nvSpPr>
        <p:spPr/>
        <p:txBody>
          <a:bodyPr/>
          <a:lstStyle/>
          <a:p>
            <a:r>
              <a:rPr lang="en-US" sz="3200" u="sng" dirty="0">
                <a:latin typeface="Times New Roman" panose="02020603050405020304" pitchFamily="18" charset="0"/>
                <a:cs typeface="Times New Roman" panose="02020603050405020304" pitchFamily="18" charset="0"/>
              </a:rPr>
              <a:t>US Constitution Article IV, Section 4</a:t>
            </a:r>
          </a:p>
          <a:p>
            <a:pPr algn="l">
              <a:buFont typeface="Arial" panose="020B0604020202020204" pitchFamily="34" charset="0"/>
              <a:buChar char="•"/>
            </a:pPr>
            <a:r>
              <a:rPr lang="en-US" sz="2400" b="0" i="0" dirty="0">
                <a:effectLst/>
                <a:latin typeface="Georgia" panose="02040502050405020303" pitchFamily="18" charset="0"/>
              </a:rPr>
              <a:t>The United States shall guarantee to every State in this Union a </a:t>
            </a:r>
            <a:r>
              <a:rPr lang="en-US" sz="2400" b="0" i="0" dirty="0">
                <a:solidFill>
                  <a:schemeClr val="accent1"/>
                </a:solidFill>
                <a:effectLst/>
                <a:latin typeface="Georgia" panose="02040502050405020303" pitchFamily="18" charset="0"/>
              </a:rPr>
              <a:t>Republican </a:t>
            </a:r>
            <a:r>
              <a:rPr lang="en-US" sz="2400" b="0" i="0" dirty="0">
                <a:effectLst/>
                <a:latin typeface="Georgia" panose="02040502050405020303" pitchFamily="18" charset="0"/>
              </a:rPr>
              <a:t>Form of Government, and shall protect each of them against Invasion; and on Application of the Legislature, or of the Executive (when the Legislature cannot be convened) against domestic Violence.</a:t>
            </a:r>
          </a:p>
          <a:p>
            <a:pPr algn="l">
              <a:buFont typeface="Arial" panose="020B0604020202020204" pitchFamily="34" charset="0"/>
              <a:buChar char="•"/>
            </a:pPr>
            <a:endParaRPr lang="en-US" sz="2400" dirty="0">
              <a:solidFill>
                <a:schemeClr val="bg1"/>
              </a:solidFill>
              <a:latin typeface="Georgia" panose="02040502050405020303" pitchFamily="18" charset="0"/>
            </a:endParaRPr>
          </a:p>
          <a:p>
            <a:pPr algn="l">
              <a:buFont typeface="Arial" panose="020B0604020202020204" pitchFamily="34" charset="0"/>
              <a:buChar char="•"/>
            </a:pPr>
            <a:r>
              <a:rPr lang="en-US" sz="3200" i="1" dirty="0">
                <a:solidFill>
                  <a:srgbClr val="00B0F0"/>
                </a:solidFill>
                <a:latin typeface="Times New Roman" panose="02020603050405020304" pitchFamily="18" charset="0"/>
                <a:cs typeface="Times New Roman" panose="02020603050405020304" pitchFamily="18" charset="0"/>
              </a:rPr>
              <a:t>See “Exhibit D: The American Founding and the </a:t>
            </a:r>
          </a:p>
          <a:p>
            <a:pPr marL="0" indent="0" algn="l">
              <a:buNone/>
            </a:pPr>
            <a:r>
              <a:rPr lang="en-US" sz="3200" i="1" dirty="0">
                <a:solidFill>
                  <a:srgbClr val="00B0F0"/>
                </a:solidFill>
                <a:latin typeface="Times New Roman" panose="02020603050405020304" pitchFamily="18" charset="0"/>
                <a:cs typeface="Times New Roman" panose="02020603050405020304" pitchFamily="18" charset="0"/>
              </a:rPr>
              <a:t>Federal Era (1785-early-1800s)”</a:t>
            </a:r>
            <a:endParaRPr lang="en-US" sz="3200" b="0" i="1" dirty="0">
              <a:solidFill>
                <a:srgbClr val="00B0F0"/>
              </a:solidFill>
              <a:effectLst/>
              <a:latin typeface="Times New Roman" panose="02020603050405020304" pitchFamily="18" charset="0"/>
              <a:cs typeface="Times New Roman" panose="02020603050405020304" pitchFamily="18" charset="0"/>
            </a:endParaRPr>
          </a:p>
          <a:p>
            <a:pPr lvl="1"/>
            <a:endParaRPr lang="en-US"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2102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Mistral" panose="03090702030407020403" pitchFamily="66" charset="0"/>
              </a:rPr>
              <a:t>Some fun facts about the influence of the Bible in American History</a:t>
            </a:r>
            <a:endParaRPr lang="en-US" sz="3200" dirty="0"/>
          </a:p>
        </p:txBody>
      </p:sp>
      <p:sp>
        <p:nvSpPr>
          <p:cNvPr id="3" name="Content Placeholder 2"/>
          <p:cNvSpPr>
            <a:spLocks noGrp="1"/>
          </p:cNvSpPr>
          <p:nvPr>
            <p:ph idx="1"/>
          </p:nvPr>
        </p:nvSpPr>
        <p:spPr>
          <a:xfrm>
            <a:off x="751840" y="833120"/>
            <a:ext cx="10688320" cy="5659755"/>
          </a:xfrm>
        </p:spPr>
        <p:txBody>
          <a:bodyPr>
            <a:noAutofit/>
          </a:bodyPr>
          <a:lstStyle/>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Separation of Powers:</a:t>
            </a:r>
          </a:p>
          <a:p>
            <a:pPr lvl="1"/>
            <a:r>
              <a:rPr lang="en-US" sz="3200" dirty="0">
                <a:latin typeface="Times New Roman" panose="02020603050405020304" pitchFamily="18" charset="0"/>
                <a:cs typeface="Times New Roman" panose="02020603050405020304" pitchFamily="18" charset="0"/>
              </a:rPr>
              <a:t>Jeremiah 17:9 (NASB):</a:t>
            </a:r>
          </a:p>
          <a:p>
            <a:pPr lvl="1"/>
            <a:r>
              <a:rPr lang="en-US" sz="3200" dirty="0">
                <a:latin typeface="Times New Roman" panose="02020603050405020304" pitchFamily="18" charset="0"/>
                <a:cs typeface="Times New Roman" panose="02020603050405020304" pitchFamily="18" charset="0"/>
              </a:rPr>
              <a:t>“The heart is more deceitful than all else And is desperately sick; Who can understand it?”</a:t>
            </a:r>
          </a:p>
          <a:p>
            <a:pPr lvl="2"/>
            <a:r>
              <a:rPr lang="en-US" sz="3200" dirty="0">
                <a:latin typeface="Times New Roman" panose="02020603050405020304" pitchFamily="18" charset="0"/>
                <a:cs typeface="Times New Roman" panose="02020603050405020304" pitchFamily="18" charset="0"/>
              </a:rPr>
              <a:t>The founders wanted each branch to keep each other accountable because too much power wielded to the wrong person/branch can lead to disaster.  The heart is deceitful.</a:t>
            </a:r>
          </a:p>
          <a:p>
            <a:pPr lvl="2"/>
            <a:r>
              <a:rPr lang="en-US" sz="3200" i="1" dirty="0">
                <a:solidFill>
                  <a:srgbClr val="00B0F0"/>
                </a:solidFill>
                <a:effectLst/>
                <a:latin typeface="Times New Roman" panose="02020603050405020304" pitchFamily="18" charset="0"/>
                <a:cs typeface="Times New Roman" panose="02020603050405020304" pitchFamily="18" charset="0"/>
              </a:rPr>
              <a:t>See “Exhibit E: How Does Jeremiah 17:9 </a:t>
            </a:r>
            <a:br>
              <a:rPr lang="en-US" sz="3200" i="1" dirty="0">
                <a:solidFill>
                  <a:srgbClr val="00B0F0"/>
                </a:solidFill>
                <a:effectLst/>
                <a:latin typeface="Times New Roman" panose="02020603050405020304" pitchFamily="18" charset="0"/>
                <a:cs typeface="Times New Roman" panose="02020603050405020304" pitchFamily="18" charset="0"/>
              </a:rPr>
            </a:br>
            <a:r>
              <a:rPr lang="en-US" sz="3200" i="1" dirty="0">
                <a:solidFill>
                  <a:srgbClr val="00B0F0"/>
                </a:solidFill>
                <a:effectLst/>
                <a:latin typeface="Times New Roman" panose="02020603050405020304" pitchFamily="18" charset="0"/>
                <a:cs typeface="Times New Roman" panose="02020603050405020304" pitchFamily="18" charset="0"/>
              </a:rPr>
              <a:t>Relate to the Constitutional Separation of </a:t>
            </a:r>
            <a:br>
              <a:rPr lang="en-US" sz="3200" i="1" dirty="0">
                <a:solidFill>
                  <a:srgbClr val="00B0F0"/>
                </a:solidFill>
                <a:effectLst/>
                <a:latin typeface="Times New Roman" panose="02020603050405020304" pitchFamily="18" charset="0"/>
                <a:cs typeface="Times New Roman" panose="02020603050405020304" pitchFamily="18" charset="0"/>
              </a:rPr>
            </a:br>
            <a:r>
              <a:rPr lang="en-US" sz="3200" i="1" dirty="0">
                <a:solidFill>
                  <a:srgbClr val="00B0F0"/>
                </a:solidFill>
                <a:effectLst/>
                <a:latin typeface="Times New Roman" panose="02020603050405020304" pitchFamily="18" charset="0"/>
                <a:cs typeface="Times New Roman" panose="02020603050405020304" pitchFamily="18" charset="0"/>
              </a:rPr>
              <a:t>Powers?”</a:t>
            </a:r>
            <a:endParaRPr lang="en-US" sz="3200" i="1" dirty="0">
              <a:solidFill>
                <a:srgbClr val="00B0F0"/>
              </a:solidFill>
              <a:latin typeface="Times New Roman" panose="02020603050405020304" pitchFamily="18" charset="0"/>
              <a:cs typeface="Times New Roman" panose="02020603050405020304" pitchFamily="18" charset="0"/>
            </a:endParaRPr>
          </a:p>
          <a:p>
            <a:pPr lvl="2"/>
            <a:endParaRPr lang="en-US" sz="3200" dirty="0">
              <a:solidFill>
                <a:schemeClr val="bg1"/>
              </a:solidFill>
              <a:latin typeface="Times New Roman" panose="02020603050405020304" pitchFamily="18" charset="0"/>
              <a:cs typeface="Times New Roman" panose="02020603050405020304" pitchFamily="18" charset="0"/>
            </a:endParaRPr>
          </a:p>
          <a:p>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063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2240" y="365125"/>
            <a:ext cx="7401560" cy="5608955"/>
          </a:xfrm>
        </p:spPr>
        <p:txBody>
          <a:bodyPr>
            <a:normAutofit/>
          </a:bodyPr>
          <a:lstStyle/>
          <a:p>
            <a:pPr algn="ctr"/>
            <a:r>
              <a:rPr lang="en-US" sz="6600" dirty="0">
                <a:solidFill>
                  <a:schemeClr val="bg1"/>
                </a:solidFill>
                <a:latin typeface="Mistral" panose="03090702030407020403" pitchFamily="66" charset="0"/>
              </a:rPr>
              <a:t>The Greatest Day </a:t>
            </a:r>
            <a:br>
              <a:rPr lang="en-US" sz="6600" dirty="0">
                <a:solidFill>
                  <a:schemeClr val="bg1"/>
                </a:solidFill>
                <a:latin typeface="Mistral" panose="03090702030407020403" pitchFamily="66" charset="0"/>
              </a:rPr>
            </a:br>
            <a:r>
              <a:rPr lang="en-US" sz="6600" dirty="0">
                <a:solidFill>
                  <a:schemeClr val="bg1"/>
                </a:solidFill>
                <a:latin typeface="Mistral" panose="03090702030407020403" pitchFamily="66" charset="0"/>
              </a:rPr>
              <a:t>of History</a:t>
            </a:r>
            <a:br>
              <a:rPr lang="en-US" sz="6600" dirty="0">
                <a:solidFill>
                  <a:schemeClr val="bg1"/>
                </a:solidFill>
                <a:latin typeface="Mistral" panose="03090702030407020403" pitchFamily="66" charset="0"/>
              </a:rPr>
            </a:br>
            <a:r>
              <a:rPr lang="en-US" sz="6600" dirty="0">
                <a:solidFill>
                  <a:schemeClr val="bg1"/>
                </a:solidFill>
                <a:latin typeface="Mistral" panose="03090702030407020403" pitchFamily="66" charset="0"/>
              </a:rPr>
              <a:t>   will ALWAYS </a:t>
            </a:r>
            <a:br>
              <a:rPr lang="en-US" sz="6600" dirty="0">
                <a:solidFill>
                  <a:schemeClr val="bg1"/>
                </a:solidFill>
                <a:latin typeface="Mistral" panose="03090702030407020403" pitchFamily="66" charset="0"/>
              </a:rPr>
            </a:br>
            <a:r>
              <a:rPr lang="en-US" sz="6600" dirty="0">
                <a:solidFill>
                  <a:schemeClr val="bg1"/>
                </a:solidFill>
                <a:latin typeface="Mistral" panose="03090702030407020403" pitchFamily="66" charset="0"/>
              </a:rPr>
              <a:t>be the Cross.  After all history is His-Story!</a:t>
            </a:r>
            <a:br>
              <a:rPr lang="en-US" sz="6600" dirty="0">
                <a:solidFill>
                  <a:schemeClr val="bg1"/>
                </a:solidFill>
                <a:latin typeface="Mistral" panose="03090702030407020403" pitchFamily="66" charset="0"/>
              </a:rPr>
            </a:br>
            <a:endParaRPr lang="en-US" sz="6600" dirty="0">
              <a:solidFill>
                <a:schemeClr val="bg1"/>
              </a:solidFill>
              <a:latin typeface="Mistral" panose="03090702030407020403" pitchFamily="66" charset="0"/>
            </a:endParaRPr>
          </a:p>
        </p:txBody>
      </p:sp>
    </p:spTree>
    <p:extLst>
      <p:ext uri="{BB962C8B-B14F-4D97-AF65-F5344CB8AC3E}">
        <p14:creationId xmlns:p14="http://schemas.microsoft.com/office/powerpoint/2010/main" val="226224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0880" y="670561"/>
            <a:ext cx="10226040" cy="1169035"/>
          </a:xfrm>
        </p:spPr>
        <p:txBody>
          <a:bodyPr>
            <a:normAutofit/>
          </a:bodyPr>
          <a:lstStyle/>
          <a:p>
            <a:pPr algn="ctr"/>
            <a:r>
              <a:rPr lang="en-US" sz="3200" dirty="0">
                <a:latin typeface="Mistral" panose="03090702030407020403" pitchFamily="66" charset="0"/>
              </a:rPr>
              <a:t>Some fun facts about the influence of the Bible in American History</a:t>
            </a:r>
            <a:endParaRPr lang="en-US" sz="3200" dirty="0"/>
          </a:p>
        </p:txBody>
      </p:sp>
      <p:sp>
        <p:nvSpPr>
          <p:cNvPr id="3" name="Content Placeholder 2"/>
          <p:cNvSpPr>
            <a:spLocks noGrp="1"/>
          </p:cNvSpPr>
          <p:nvPr>
            <p:ph idx="1"/>
          </p:nvPr>
        </p:nvSpPr>
        <p:spPr>
          <a:xfrm>
            <a:off x="838200" y="1825624"/>
            <a:ext cx="10154920" cy="4361815"/>
          </a:xfrm>
        </p:spPr>
        <p:txBody>
          <a:bodyPr>
            <a:normAutofit/>
          </a:bodyPr>
          <a:lstStyle/>
          <a:p>
            <a:r>
              <a:rPr lang="en-US" sz="3200" dirty="0">
                <a:latin typeface="Times New Roman" panose="02020603050405020304" pitchFamily="18" charset="0"/>
                <a:cs typeface="Times New Roman" panose="02020603050405020304" pitchFamily="18" charset="0"/>
              </a:rPr>
              <a:t>Our three branches of government:</a:t>
            </a:r>
          </a:p>
          <a:p>
            <a:pPr lvl="1"/>
            <a:r>
              <a:rPr lang="en-US" sz="3200" dirty="0">
                <a:latin typeface="Times New Roman" panose="02020603050405020304" pitchFamily="18" charset="0"/>
                <a:cs typeface="Times New Roman" panose="02020603050405020304" pitchFamily="18" charset="0"/>
              </a:rPr>
              <a:t>Isaiah 33:22 (NASB):</a:t>
            </a:r>
          </a:p>
          <a:p>
            <a:pPr lvl="1"/>
            <a:r>
              <a:rPr lang="en-US" sz="3200" b="1" baseline="30000" dirty="0">
                <a:latin typeface="Times New Roman" panose="02020603050405020304" pitchFamily="18" charset="0"/>
                <a:cs typeface="Times New Roman" panose="02020603050405020304" pitchFamily="18" charset="0"/>
              </a:rPr>
              <a:t>22 </a:t>
            </a:r>
            <a:r>
              <a:rPr lang="en-US" sz="3200" dirty="0">
                <a:latin typeface="Times New Roman" panose="02020603050405020304" pitchFamily="18" charset="0"/>
                <a:cs typeface="Times New Roman" panose="02020603050405020304" pitchFamily="18" charset="0"/>
              </a:rPr>
              <a:t>For the </a:t>
            </a:r>
            <a:r>
              <a:rPr lang="en-US" sz="3200" cap="small" dirty="0">
                <a:latin typeface="Times New Roman" panose="02020603050405020304" pitchFamily="18" charset="0"/>
                <a:cs typeface="Times New Roman" panose="02020603050405020304" pitchFamily="18" charset="0"/>
              </a:rPr>
              <a:t>Lord</a:t>
            </a:r>
            <a:r>
              <a:rPr lang="en-US" sz="3200" dirty="0">
                <a:latin typeface="Times New Roman" panose="02020603050405020304" pitchFamily="18" charset="0"/>
                <a:cs typeface="Times New Roman" panose="02020603050405020304" pitchFamily="18" charset="0"/>
              </a:rPr>
              <a:t> is our </a:t>
            </a:r>
            <a:r>
              <a:rPr lang="en-US" sz="3200" dirty="0">
                <a:solidFill>
                  <a:schemeClr val="accent1"/>
                </a:solidFill>
                <a:latin typeface="Times New Roman" panose="02020603050405020304" pitchFamily="18" charset="0"/>
                <a:cs typeface="Times New Roman" panose="02020603050405020304" pitchFamily="18" charset="0"/>
              </a:rPr>
              <a:t>judge, </a:t>
            </a:r>
            <a:r>
              <a:rPr lang="en-US" sz="3200" dirty="0">
                <a:latin typeface="Times New Roman" panose="02020603050405020304" pitchFamily="18" charset="0"/>
                <a:cs typeface="Times New Roman" panose="02020603050405020304" pitchFamily="18" charset="0"/>
              </a:rPr>
              <a:t>The </a:t>
            </a:r>
            <a:r>
              <a:rPr lang="en-US" sz="3200" cap="small" dirty="0">
                <a:latin typeface="Times New Roman" panose="02020603050405020304" pitchFamily="18" charset="0"/>
                <a:cs typeface="Times New Roman" panose="02020603050405020304" pitchFamily="18" charset="0"/>
              </a:rPr>
              <a:t>Lord</a:t>
            </a:r>
            <a:r>
              <a:rPr lang="en-US" sz="3200" dirty="0">
                <a:latin typeface="Times New Roman" panose="02020603050405020304" pitchFamily="18" charset="0"/>
                <a:cs typeface="Times New Roman" panose="02020603050405020304" pitchFamily="18" charset="0"/>
              </a:rPr>
              <a:t> is our </a:t>
            </a:r>
            <a:r>
              <a:rPr lang="en-US" sz="3200" dirty="0">
                <a:solidFill>
                  <a:schemeClr val="accent1"/>
                </a:solidFill>
                <a:latin typeface="Times New Roman" panose="02020603050405020304" pitchFamily="18" charset="0"/>
                <a:cs typeface="Times New Roman" panose="02020603050405020304" pitchFamily="18" charset="0"/>
              </a:rPr>
              <a:t>lawgiver, </a:t>
            </a:r>
            <a:r>
              <a:rPr lang="en-US" sz="3200" dirty="0">
                <a:latin typeface="Times New Roman" panose="02020603050405020304" pitchFamily="18" charset="0"/>
                <a:cs typeface="Times New Roman" panose="02020603050405020304" pitchFamily="18" charset="0"/>
              </a:rPr>
              <a:t>The </a:t>
            </a:r>
            <a:r>
              <a:rPr lang="en-US" sz="3200" cap="small" dirty="0">
                <a:latin typeface="Times New Roman" panose="02020603050405020304" pitchFamily="18" charset="0"/>
                <a:cs typeface="Times New Roman" panose="02020603050405020304" pitchFamily="18" charset="0"/>
              </a:rPr>
              <a:t>Lord</a:t>
            </a:r>
            <a:r>
              <a:rPr lang="en-US" sz="3200" dirty="0">
                <a:latin typeface="Times New Roman" panose="02020603050405020304" pitchFamily="18" charset="0"/>
                <a:cs typeface="Times New Roman" panose="02020603050405020304" pitchFamily="18" charset="0"/>
              </a:rPr>
              <a:t> is our </a:t>
            </a:r>
            <a:r>
              <a:rPr lang="en-US" sz="3200" dirty="0">
                <a:solidFill>
                  <a:schemeClr val="accent1"/>
                </a:solidFill>
                <a:latin typeface="Times New Roman" panose="02020603050405020304" pitchFamily="18" charset="0"/>
                <a:cs typeface="Times New Roman" panose="02020603050405020304" pitchFamily="18" charset="0"/>
              </a:rPr>
              <a:t>king;</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He will save us—</a:t>
            </a:r>
          </a:p>
          <a:p>
            <a:pPr lvl="2"/>
            <a:r>
              <a:rPr lang="en-US" sz="3200" dirty="0">
                <a:latin typeface="Times New Roman" panose="02020603050405020304" pitchFamily="18" charset="0"/>
                <a:cs typeface="Times New Roman" panose="02020603050405020304" pitchFamily="18" charset="0"/>
              </a:rPr>
              <a:t>Judge (judicial); lawgiver (legislative); king (executive).</a:t>
            </a:r>
          </a:p>
          <a:p>
            <a:pPr lvl="2"/>
            <a:r>
              <a:rPr lang="en-US" sz="3200" i="1" dirty="0">
                <a:solidFill>
                  <a:srgbClr val="00B0F0"/>
                </a:solidFill>
                <a:latin typeface="Times New Roman" panose="02020603050405020304" pitchFamily="18" charset="0"/>
                <a:cs typeface="Times New Roman" panose="02020603050405020304" pitchFamily="18" charset="0"/>
              </a:rPr>
              <a:t>See “Exhibit D: The American Founding and the Federal Era (1785-early-1800s)”</a:t>
            </a:r>
            <a:endParaRPr lang="en-US" sz="3200" b="0" i="1" dirty="0">
              <a:solidFill>
                <a:srgbClr val="00B0F0"/>
              </a:solidFill>
              <a:effectLst/>
              <a:latin typeface="Times New Roman" panose="02020603050405020304" pitchFamily="18" charset="0"/>
              <a:cs typeface="Times New Roman" panose="02020603050405020304" pitchFamily="18" charset="0"/>
            </a:endParaRPr>
          </a:p>
          <a:p>
            <a:pPr lvl="2"/>
            <a:endParaRPr lang="en-US" sz="3200"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694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FDCDE1-9AFD-4023-B632-407CA639E6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08396" y="2201539"/>
            <a:ext cx="5465724" cy="3075948"/>
          </a:xfrm>
          <a:prstGeom prst="rect">
            <a:avLst/>
          </a:prstGeom>
        </p:spPr>
      </p:pic>
      <p:sp>
        <p:nvSpPr>
          <p:cNvPr id="5" name="TextBox 4">
            <a:extLst>
              <a:ext uri="{FF2B5EF4-FFF2-40B4-BE49-F238E27FC236}">
                <a16:creationId xmlns:a16="http://schemas.microsoft.com/office/drawing/2014/main" id="{B523BA05-D9FE-4917-97C0-13E8C9BF2EF7}"/>
              </a:ext>
            </a:extLst>
          </p:cNvPr>
          <p:cNvSpPr txBox="1"/>
          <p:nvPr/>
        </p:nvSpPr>
        <p:spPr>
          <a:xfrm>
            <a:off x="457200" y="487680"/>
            <a:ext cx="10962640" cy="584775"/>
          </a:xfrm>
          <a:prstGeom prst="rect">
            <a:avLst/>
          </a:prstGeom>
          <a:noFill/>
        </p:spPr>
        <p:txBody>
          <a:bodyPr wrap="square">
            <a:spAutoFit/>
          </a:bodyPr>
          <a:lstStyle/>
          <a:p>
            <a:pPr algn="ctr"/>
            <a:r>
              <a:rPr lang="en-US" sz="3200" dirty="0">
                <a:latin typeface="Mistral" panose="03090702030407020403" pitchFamily="66" charset="0"/>
              </a:rPr>
              <a:t>The First Hospital in America… based off the Bible: Luke 10:35</a:t>
            </a:r>
            <a:endParaRPr lang="en-US" sz="3200" dirty="0"/>
          </a:p>
        </p:txBody>
      </p:sp>
      <p:sp>
        <p:nvSpPr>
          <p:cNvPr id="6" name="TextBox 5">
            <a:extLst>
              <a:ext uri="{FF2B5EF4-FFF2-40B4-BE49-F238E27FC236}">
                <a16:creationId xmlns:a16="http://schemas.microsoft.com/office/drawing/2014/main" id="{391A95D3-7656-4A89-B9E9-8F4337FC39C5}"/>
              </a:ext>
            </a:extLst>
          </p:cNvPr>
          <p:cNvSpPr txBox="1"/>
          <p:nvPr/>
        </p:nvSpPr>
        <p:spPr>
          <a:xfrm>
            <a:off x="534035" y="1523522"/>
            <a:ext cx="5181244" cy="5539978"/>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Benjamin Franklin built America’s first hospital based on the Parable of the Good Samaritan found in Luke 10:35 “Take care of him and I will repay thee.”</a:t>
            </a:r>
          </a:p>
          <a:p>
            <a:endParaRPr lang="en-US" sz="2800" dirty="0">
              <a:latin typeface="Times New Roman" panose="02020603050405020304" pitchFamily="18" charset="0"/>
              <a:cs typeface="Times New Roman" panose="02020603050405020304" pitchFamily="18" charset="0"/>
            </a:endParaRPr>
          </a:p>
          <a:p>
            <a:r>
              <a:rPr lang="en-US" sz="2800" i="1" dirty="0">
                <a:solidFill>
                  <a:schemeClr val="accent1"/>
                </a:solidFill>
                <a:latin typeface="Times New Roman" panose="02020603050405020304" pitchFamily="18" charset="0"/>
                <a:cs typeface="Times New Roman" panose="02020603050405020304" pitchFamily="18" charset="0"/>
              </a:rPr>
              <a:t>See Exhibit F: </a:t>
            </a:r>
            <a:r>
              <a:rPr lang="en-US" sz="2800" i="1" dirty="0">
                <a:solidFill>
                  <a:schemeClr val="accent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www.wallbuilders.com/fof13</a:t>
            </a:r>
            <a:endParaRPr lang="en-US" sz="2800" i="1" dirty="0">
              <a:solidFill>
                <a:schemeClr val="accent1"/>
              </a:solidFill>
              <a:latin typeface="Times New Roman" panose="02020603050405020304" pitchFamily="18" charset="0"/>
              <a:cs typeface="Times New Roman" panose="02020603050405020304" pitchFamily="18" charset="0"/>
            </a:endParaRPr>
          </a:p>
          <a:p>
            <a:endParaRPr lang="en-US" sz="2800" i="1" dirty="0">
              <a:solidFill>
                <a:schemeClr val="accent1"/>
              </a:solidFill>
              <a:latin typeface="Times New Roman" panose="02020603050405020304" pitchFamily="18" charset="0"/>
              <a:cs typeface="Times New Roman" panose="02020603050405020304" pitchFamily="18" charset="0"/>
            </a:endParaRPr>
          </a:p>
          <a:p>
            <a:r>
              <a:rPr lang="en-US" sz="2800" i="1" dirty="0">
                <a:solidFill>
                  <a:schemeClr val="accent1"/>
                </a:solidFill>
                <a:latin typeface="Times New Roman" panose="02020603050405020304" pitchFamily="18" charset="0"/>
                <a:cs typeface="Times New Roman" panose="02020603050405020304" pitchFamily="18" charset="0"/>
              </a:rPr>
              <a:t>See Website: </a:t>
            </a:r>
          </a:p>
          <a:p>
            <a:r>
              <a:rPr lang="en-US" sz="2800" i="1" dirty="0">
                <a:solidFill>
                  <a:schemeClr val="accent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www.Benjamin-franklin-history.org/Pennsylvania-hospital</a:t>
            </a:r>
            <a:endParaRPr lang="en-US" sz="2800" i="1" dirty="0">
              <a:solidFill>
                <a:schemeClr val="accent1"/>
              </a:solidFill>
              <a:latin typeface="Times New Roman" panose="02020603050405020304" pitchFamily="18" charset="0"/>
              <a:cs typeface="Times New Roman" panose="02020603050405020304" pitchFamily="18" charset="0"/>
            </a:endParaRPr>
          </a:p>
          <a:p>
            <a:endParaRPr lang="en-US"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7596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23BA05-D9FE-4917-97C0-13E8C9BF2EF7}"/>
              </a:ext>
            </a:extLst>
          </p:cNvPr>
          <p:cNvSpPr txBox="1"/>
          <p:nvPr/>
        </p:nvSpPr>
        <p:spPr>
          <a:xfrm>
            <a:off x="772160" y="244847"/>
            <a:ext cx="10962640" cy="1077218"/>
          </a:xfrm>
          <a:prstGeom prst="rect">
            <a:avLst/>
          </a:prstGeom>
          <a:noFill/>
        </p:spPr>
        <p:txBody>
          <a:bodyPr wrap="square">
            <a:spAutoFit/>
          </a:bodyPr>
          <a:lstStyle/>
          <a:p>
            <a:pPr algn="ctr"/>
            <a:r>
              <a:rPr lang="en-US" sz="3200" dirty="0">
                <a:latin typeface="Mistral" panose="03090702030407020403" pitchFamily="66" charset="0"/>
              </a:rPr>
              <a:t>One of the least religious Founding Fathers, Benjamin Franklin saves </a:t>
            </a:r>
          </a:p>
          <a:p>
            <a:pPr algn="ctr"/>
            <a:r>
              <a:rPr lang="en-US" sz="3200" dirty="0">
                <a:latin typeface="Mistral" panose="03090702030407020403" pitchFamily="66" charset="0"/>
              </a:rPr>
              <a:t>The Constitutional Convention</a:t>
            </a:r>
            <a:endParaRPr lang="en-US" sz="3200" dirty="0"/>
          </a:p>
        </p:txBody>
      </p:sp>
      <p:sp>
        <p:nvSpPr>
          <p:cNvPr id="6" name="TextBox 5">
            <a:extLst>
              <a:ext uri="{FF2B5EF4-FFF2-40B4-BE49-F238E27FC236}">
                <a16:creationId xmlns:a16="http://schemas.microsoft.com/office/drawing/2014/main" id="{391A95D3-7656-4A89-B9E9-8F4337FC39C5}"/>
              </a:ext>
            </a:extLst>
          </p:cNvPr>
          <p:cNvSpPr txBox="1"/>
          <p:nvPr/>
        </p:nvSpPr>
        <p:spPr>
          <a:xfrm>
            <a:off x="772160" y="0"/>
            <a:ext cx="10576560" cy="6555641"/>
          </a:xfrm>
          <a:prstGeom prst="rect">
            <a:avLst/>
          </a:prstGeom>
          <a:noFill/>
        </p:spPr>
        <p:txBody>
          <a:bodyPr wrap="square" rtlCol="0">
            <a:spAutoFit/>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“In this situation of this assembly, groping, as it were, in the dark to find political truth, and scarce able to distinguish it when presented to us, how has it happened, sir, that we have not hitherto once thought of humbly applying to the Father of Lights to illuminate our understandings? In the beginning of the contest with Britain when we were sensible of danger, we had daily prayers in this room for the Divine Protection. Our prayers, sir, were heard, and they were graciously answered. All of us who were engaged in the struggle must have observed frequent instances of a superintending Providence in our favor….And have we now forgotten that powerful Friend? </a:t>
            </a:r>
          </a:p>
          <a:p>
            <a:r>
              <a:rPr lang="en-US" sz="2800" dirty="0">
                <a:latin typeface="Times New Roman" panose="02020603050405020304" pitchFamily="18" charset="0"/>
                <a:cs typeface="Times New Roman" panose="02020603050405020304" pitchFamily="18" charset="0"/>
              </a:rPr>
              <a:t>or do we imagine we no longer need His assistance? </a:t>
            </a:r>
          </a:p>
          <a:p>
            <a:r>
              <a:rPr lang="en-US" sz="2800" dirty="0">
                <a:latin typeface="Times New Roman" panose="02020603050405020304" pitchFamily="18" charset="0"/>
                <a:cs typeface="Times New Roman" panose="02020603050405020304" pitchFamily="18" charset="0"/>
              </a:rPr>
              <a:t>I have lived, sir, a long time; </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2830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23BA05-D9FE-4917-97C0-13E8C9BF2EF7}"/>
              </a:ext>
            </a:extLst>
          </p:cNvPr>
          <p:cNvSpPr txBox="1"/>
          <p:nvPr/>
        </p:nvSpPr>
        <p:spPr>
          <a:xfrm>
            <a:off x="1300480" y="71120"/>
            <a:ext cx="10353040" cy="1077218"/>
          </a:xfrm>
          <a:prstGeom prst="rect">
            <a:avLst/>
          </a:prstGeom>
          <a:noFill/>
        </p:spPr>
        <p:txBody>
          <a:bodyPr wrap="square">
            <a:spAutoFit/>
          </a:bodyPr>
          <a:lstStyle/>
          <a:p>
            <a:pPr algn="ctr"/>
            <a:r>
              <a:rPr lang="en-US" sz="3200" dirty="0">
                <a:latin typeface="Mistral" panose="03090702030407020403" pitchFamily="66" charset="0"/>
              </a:rPr>
              <a:t>One of the least religious Founding Fathers, Benjamin Franklin saves </a:t>
            </a:r>
          </a:p>
          <a:p>
            <a:pPr algn="ctr"/>
            <a:r>
              <a:rPr lang="en-US" sz="3200" dirty="0">
                <a:latin typeface="Mistral" panose="03090702030407020403" pitchFamily="66" charset="0"/>
              </a:rPr>
              <a:t>The Constitutional Convention</a:t>
            </a:r>
            <a:endParaRPr lang="en-US" sz="3200" dirty="0"/>
          </a:p>
        </p:txBody>
      </p:sp>
      <p:sp>
        <p:nvSpPr>
          <p:cNvPr id="6" name="TextBox 5">
            <a:extLst>
              <a:ext uri="{FF2B5EF4-FFF2-40B4-BE49-F238E27FC236}">
                <a16:creationId xmlns:a16="http://schemas.microsoft.com/office/drawing/2014/main" id="{391A95D3-7656-4A89-B9E9-8F4337FC39C5}"/>
              </a:ext>
            </a:extLst>
          </p:cNvPr>
          <p:cNvSpPr txBox="1"/>
          <p:nvPr/>
        </p:nvSpPr>
        <p:spPr>
          <a:xfrm>
            <a:off x="342899" y="0"/>
            <a:ext cx="11106151" cy="6986528"/>
          </a:xfrm>
          <a:prstGeom prst="rect">
            <a:avLst/>
          </a:prstGeom>
          <a:noFill/>
        </p:spPr>
        <p:txBody>
          <a:bodyPr wrap="square" rtlCol="0">
            <a:spAutoFit/>
          </a:bodyPr>
          <a:lstStyle/>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and the longer I live, the more convincing proofs I see of this truth: </a:t>
            </a:r>
            <a:r>
              <a:rPr lang="en-US" sz="2800" dirty="0">
                <a:solidFill>
                  <a:schemeClr val="accent1"/>
                </a:solidFill>
                <a:latin typeface="Times New Roman" panose="02020603050405020304" pitchFamily="18" charset="0"/>
                <a:cs typeface="Times New Roman" panose="02020603050405020304" pitchFamily="18" charset="0"/>
              </a:rPr>
              <a:t>that God governs in the affairs of men. And if a sparrow cannot fall to the ground without His notice, is it probable that an empire can rise without His aid? We have been assured, sir, in the Sacred Writings that except the Lord build the House, they labor in vain that build it. </a:t>
            </a:r>
            <a:r>
              <a:rPr lang="en-US" sz="2800" dirty="0">
                <a:latin typeface="Times New Roman" panose="02020603050405020304" pitchFamily="18" charset="0"/>
                <a:cs typeface="Times New Roman" panose="02020603050405020304" pitchFamily="18" charset="0"/>
              </a:rPr>
              <a:t>I firmly believe this; and I also believe that without His concurring aid, we shall succeed in this political building no better than the </a:t>
            </a:r>
            <a:r>
              <a:rPr lang="en-US" sz="2800" dirty="0">
                <a:solidFill>
                  <a:schemeClr val="accent1"/>
                </a:solidFill>
                <a:latin typeface="Times New Roman" panose="02020603050405020304" pitchFamily="18" charset="0"/>
                <a:cs typeface="Times New Roman" panose="02020603050405020304" pitchFamily="18" charset="0"/>
              </a:rPr>
              <a:t>builders of Babel…</a:t>
            </a:r>
            <a:r>
              <a:rPr lang="en-US" sz="2800" dirty="0">
                <a:latin typeface="Times New Roman" panose="02020603050405020304" pitchFamily="18" charset="0"/>
                <a:cs typeface="Times New Roman" panose="02020603050405020304" pitchFamily="18" charset="0"/>
              </a:rPr>
              <a:t>and we ourselves shall become a reproach and a byword down to future ages</a:t>
            </a:r>
            <a:r>
              <a:rPr lang="en-US" sz="2800" dirty="0">
                <a:solidFill>
                  <a:schemeClr val="accent1"/>
                </a:solidFill>
                <a:latin typeface="Times New Roman" panose="02020603050405020304" pitchFamily="18" charset="0"/>
                <a:cs typeface="Times New Roman" panose="02020603050405020304" pitchFamily="18" charset="0"/>
              </a:rPr>
              <a:t>. I therefore beg </a:t>
            </a:r>
          </a:p>
          <a:p>
            <a:r>
              <a:rPr lang="en-US" sz="2800" dirty="0">
                <a:solidFill>
                  <a:schemeClr val="accent1"/>
                </a:solidFill>
                <a:latin typeface="Times New Roman" panose="02020603050405020304" pitchFamily="18" charset="0"/>
                <a:cs typeface="Times New Roman" panose="02020603050405020304" pitchFamily="18" charset="0"/>
              </a:rPr>
              <a:t>leave to move, that henceforth prayers imploring the assistance of </a:t>
            </a:r>
          </a:p>
          <a:p>
            <a:r>
              <a:rPr lang="en-US" sz="2800" dirty="0">
                <a:solidFill>
                  <a:schemeClr val="accent1"/>
                </a:solidFill>
                <a:latin typeface="Times New Roman" panose="02020603050405020304" pitchFamily="18" charset="0"/>
                <a:cs typeface="Times New Roman" panose="02020603050405020304" pitchFamily="18" charset="0"/>
              </a:rPr>
              <a:t>Heaven, and its blessings on our deliberations, be held in this </a:t>
            </a:r>
          </a:p>
          <a:p>
            <a:r>
              <a:rPr lang="en-US" sz="2800" dirty="0">
                <a:solidFill>
                  <a:schemeClr val="accent1"/>
                </a:solidFill>
                <a:latin typeface="Times New Roman" panose="02020603050405020304" pitchFamily="18" charset="0"/>
                <a:cs typeface="Times New Roman" panose="02020603050405020304" pitchFamily="18" charset="0"/>
              </a:rPr>
              <a:t>assembly every morning before we proceed to business, and </a:t>
            </a:r>
          </a:p>
          <a:p>
            <a:r>
              <a:rPr lang="en-US" sz="2800" dirty="0">
                <a:solidFill>
                  <a:schemeClr val="accent1"/>
                </a:solidFill>
                <a:latin typeface="Times New Roman" panose="02020603050405020304" pitchFamily="18" charset="0"/>
                <a:cs typeface="Times New Roman" panose="02020603050405020304" pitchFamily="18" charset="0"/>
              </a:rPr>
              <a:t>that one or more of the clergy of the city be requested to </a:t>
            </a:r>
          </a:p>
          <a:p>
            <a:r>
              <a:rPr lang="en-US" sz="2800" dirty="0">
                <a:solidFill>
                  <a:schemeClr val="accent1"/>
                </a:solidFill>
                <a:latin typeface="Times New Roman" panose="02020603050405020304" pitchFamily="18" charset="0"/>
                <a:cs typeface="Times New Roman" panose="02020603050405020304" pitchFamily="18" charset="0"/>
              </a:rPr>
              <a:t>officiate in that service.”</a:t>
            </a:r>
            <a:endParaRPr lang="en-US" sz="2800" i="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8652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23BA05-D9FE-4917-97C0-13E8C9BF2EF7}"/>
              </a:ext>
            </a:extLst>
          </p:cNvPr>
          <p:cNvSpPr txBox="1"/>
          <p:nvPr/>
        </p:nvSpPr>
        <p:spPr>
          <a:xfrm>
            <a:off x="772160" y="396240"/>
            <a:ext cx="10962640" cy="1077218"/>
          </a:xfrm>
          <a:prstGeom prst="rect">
            <a:avLst/>
          </a:prstGeom>
          <a:noFill/>
        </p:spPr>
        <p:txBody>
          <a:bodyPr wrap="square">
            <a:spAutoFit/>
          </a:bodyPr>
          <a:lstStyle/>
          <a:p>
            <a:pPr algn="ctr"/>
            <a:r>
              <a:rPr lang="en-US" sz="3200" dirty="0">
                <a:latin typeface="Mistral" panose="03090702030407020403" pitchFamily="66" charset="0"/>
              </a:rPr>
              <a:t>One of the least religious Founding Fathers, Benjamin Franklin saves </a:t>
            </a:r>
          </a:p>
          <a:p>
            <a:pPr algn="ctr"/>
            <a:r>
              <a:rPr lang="en-US" sz="3200" dirty="0">
                <a:latin typeface="Mistral" panose="03090702030407020403" pitchFamily="66" charset="0"/>
              </a:rPr>
              <a:t>The Constitutional Convention</a:t>
            </a:r>
            <a:endParaRPr lang="en-US" sz="3200" dirty="0"/>
          </a:p>
        </p:txBody>
      </p:sp>
      <p:sp>
        <p:nvSpPr>
          <p:cNvPr id="6" name="TextBox 5">
            <a:extLst>
              <a:ext uri="{FF2B5EF4-FFF2-40B4-BE49-F238E27FC236}">
                <a16:creationId xmlns:a16="http://schemas.microsoft.com/office/drawing/2014/main" id="{391A95D3-7656-4A89-B9E9-8F4337FC39C5}"/>
              </a:ext>
            </a:extLst>
          </p:cNvPr>
          <p:cNvSpPr txBox="1"/>
          <p:nvPr/>
        </p:nvSpPr>
        <p:spPr>
          <a:xfrm>
            <a:off x="2672080" y="1026419"/>
            <a:ext cx="9316720" cy="5693866"/>
          </a:xfrm>
          <a:prstGeom prst="rect">
            <a:avLst/>
          </a:prstGeom>
          <a:noFill/>
        </p:spPr>
        <p:txBody>
          <a:bodyPr wrap="square" rtlCol="0">
            <a:spAutoFit/>
          </a:bodyPr>
          <a:lstStyle/>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-Franklin was known to be one of the least religious Founding Fathers.  Religious being relative.</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-How many Scriptures did you pick from his speech?</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-We used to know the Bible in our society where it was common    	place to speak like this!</a:t>
            </a:r>
          </a:p>
          <a:p>
            <a:endParaRPr lang="en-US" sz="2400" dirty="0">
              <a:latin typeface="Times New Roman" panose="02020603050405020304" pitchFamily="18" charset="0"/>
              <a:cs typeface="Times New Roman" panose="02020603050405020304" pitchFamily="18" charset="0"/>
            </a:endParaRPr>
          </a:p>
          <a:p>
            <a:r>
              <a:rPr lang="en-US" sz="2400" i="1" dirty="0">
                <a:solidFill>
                  <a:srgbClr val="00B0F0"/>
                </a:solidFill>
                <a:latin typeface="Times New Roman" panose="02020603050405020304" pitchFamily="18" charset="0"/>
                <a:cs typeface="Times New Roman" panose="02020603050405020304" pitchFamily="18" charset="0"/>
              </a:rPr>
              <a:t>-See “Exhibit D: The American Founding and the Federal Era </a:t>
            </a:r>
            <a:br>
              <a:rPr lang="en-US" sz="2400" i="1" dirty="0">
                <a:solidFill>
                  <a:srgbClr val="00B0F0"/>
                </a:solidFill>
                <a:latin typeface="Times New Roman" panose="02020603050405020304" pitchFamily="18" charset="0"/>
                <a:cs typeface="Times New Roman" panose="02020603050405020304" pitchFamily="18" charset="0"/>
              </a:rPr>
            </a:br>
            <a:r>
              <a:rPr lang="en-US" sz="2400" i="1" dirty="0">
                <a:solidFill>
                  <a:srgbClr val="00B0F0"/>
                </a:solidFill>
                <a:latin typeface="Times New Roman" panose="02020603050405020304" pitchFamily="18" charset="0"/>
                <a:cs typeface="Times New Roman" panose="02020603050405020304" pitchFamily="18" charset="0"/>
              </a:rPr>
              <a:t>(1785-early-1800s)”</a:t>
            </a:r>
            <a:endParaRPr lang="en-US" sz="2400" b="0" i="1" dirty="0">
              <a:solidFill>
                <a:srgbClr val="00B0F0"/>
              </a:solidFill>
              <a:effectLst/>
              <a:latin typeface="Times New Roman" panose="02020603050405020304" pitchFamily="18" charset="0"/>
              <a:cs typeface="Times New Roman" panose="02020603050405020304" pitchFamily="18" charset="0"/>
            </a:endParaRPr>
          </a:p>
          <a:p>
            <a:endParaRPr lang="en-US" sz="2400" i="1" dirty="0">
              <a:solidFill>
                <a:srgbClr val="00B0F0"/>
              </a:solidFill>
              <a:latin typeface="Times New Roman" panose="02020603050405020304" pitchFamily="18" charset="0"/>
              <a:cs typeface="Times New Roman" panose="02020603050405020304" pitchFamily="18" charset="0"/>
            </a:endParaRPr>
          </a:p>
          <a:p>
            <a:r>
              <a:rPr lang="en-US" sz="2400" i="1" dirty="0">
                <a:solidFill>
                  <a:srgbClr val="00B0F0"/>
                </a:solidFill>
                <a:latin typeface="Times New Roman" panose="02020603050405020304" pitchFamily="18" charset="0"/>
                <a:cs typeface="Times New Roman" panose="02020603050405020304" pitchFamily="18" charset="0"/>
              </a:rPr>
              <a:t>-See Exhibit G: Franklin’s Appeal for Prayer at the </a:t>
            </a:r>
            <a:br>
              <a:rPr lang="en-US" sz="2400" i="1" dirty="0">
                <a:solidFill>
                  <a:srgbClr val="00B0F0"/>
                </a:solidFill>
                <a:latin typeface="Times New Roman" panose="02020603050405020304" pitchFamily="18" charset="0"/>
                <a:cs typeface="Times New Roman" panose="02020603050405020304" pitchFamily="18" charset="0"/>
              </a:rPr>
            </a:br>
            <a:r>
              <a:rPr lang="en-US" sz="2400" i="1" dirty="0">
                <a:solidFill>
                  <a:srgbClr val="00B0F0"/>
                </a:solidFill>
                <a:latin typeface="Times New Roman" panose="02020603050405020304" pitchFamily="18" charset="0"/>
                <a:cs typeface="Times New Roman" panose="02020603050405020304" pitchFamily="18" charset="0"/>
              </a:rPr>
              <a:t>Constitutional Convention</a:t>
            </a:r>
          </a:p>
          <a:p>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8879B13-AD73-449B-B083-47F2BAF6D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2366327"/>
            <a:ext cx="2171700" cy="2714625"/>
          </a:xfrm>
          <a:prstGeom prst="rect">
            <a:avLst/>
          </a:prstGeom>
        </p:spPr>
      </p:pic>
    </p:spTree>
    <p:extLst>
      <p:ext uri="{BB962C8B-B14F-4D97-AF65-F5344CB8AC3E}">
        <p14:creationId xmlns:p14="http://schemas.microsoft.com/office/powerpoint/2010/main" val="2974125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38A21D-A8E3-422B-ADB4-8310C58961FA}"/>
              </a:ext>
            </a:extLst>
          </p:cNvPr>
          <p:cNvSpPr txBox="1"/>
          <p:nvPr/>
        </p:nvSpPr>
        <p:spPr>
          <a:xfrm>
            <a:off x="198120" y="838835"/>
            <a:ext cx="8971280" cy="646331"/>
          </a:xfrm>
          <a:prstGeom prst="rect">
            <a:avLst/>
          </a:prstGeom>
          <a:noFill/>
        </p:spPr>
        <p:txBody>
          <a:bodyPr wrap="square" rtlCol="0">
            <a:spAutoFit/>
          </a:bodyPr>
          <a:lstStyle/>
          <a:p>
            <a:r>
              <a:rPr lang="en-US" b="1" i="1" dirty="0">
                <a:solidFill>
                  <a:srgbClr val="FFFF00"/>
                </a:solidFill>
                <a:latin typeface="Times New Roman" panose="02020603050405020304" pitchFamily="18" charset="0"/>
                <a:cs typeface="Times New Roman" panose="02020603050405020304" pitchFamily="18" charset="0"/>
              </a:rPr>
              <a:t>See Exhibit H: American Revolution (1765-1785)</a:t>
            </a:r>
          </a:p>
          <a:p>
            <a:r>
              <a:rPr lang="en-US" b="1" i="1" dirty="0">
                <a:solidFill>
                  <a:srgbClr val="FFFF00"/>
                </a:solidFill>
                <a:latin typeface="Times New Roman" panose="02020603050405020304" pitchFamily="18" charset="0"/>
                <a:cs typeface="Times New Roman" panose="02020603050405020304" pitchFamily="18" charset="0"/>
              </a:rPr>
              <a:t>See Exhibit I:  John Adams letter to his wife on the first prayer in the Continental Congress</a:t>
            </a:r>
          </a:p>
        </p:txBody>
      </p:sp>
      <p:sp>
        <p:nvSpPr>
          <p:cNvPr id="8" name="TextBox 7">
            <a:extLst>
              <a:ext uri="{FF2B5EF4-FFF2-40B4-BE49-F238E27FC236}">
                <a16:creationId xmlns:a16="http://schemas.microsoft.com/office/drawing/2014/main" id="{BC93B3DE-8E18-4321-8B48-1376BBED53E3}"/>
              </a:ext>
            </a:extLst>
          </p:cNvPr>
          <p:cNvSpPr txBox="1"/>
          <p:nvPr/>
        </p:nvSpPr>
        <p:spPr>
          <a:xfrm>
            <a:off x="213360" y="281355"/>
            <a:ext cx="11582400" cy="646331"/>
          </a:xfrm>
          <a:prstGeom prst="rect">
            <a:avLst/>
          </a:prstGeom>
          <a:noFill/>
        </p:spPr>
        <p:txBody>
          <a:bodyPr wrap="square">
            <a:spAutoFit/>
          </a:bodyPr>
          <a:lstStyle/>
          <a:p>
            <a:pPr algn="ctr"/>
            <a:r>
              <a:rPr lang="en-US" sz="3600" dirty="0">
                <a:solidFill>
                  <a:schemeClr val="bg1"/>
                </a:solidFill>
                <a:latin typeface="Mistral" panose="03090702030407020403" pitchFamily="66" charset="0"/>
              </a:rPr>
              <a:t>The First Prayer in The Continental Congress</a:t>
            </a:r>
            <a:endParaRPr lang="en-US" sz="3600" dirty="0"/>
          </a:p>
        </p:txBody>
      </p:sp>
    </p:spTree>
    <p:extLst>
      <p:ext uri="{BB962C8B-B14F-4D97-AF65-F5344CB8AC3E}">
        <p14:creationId xmlns:p14="http://schemas.microsoft.com/office/powerpoint/2010/main" val="1612649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A59C13-3BA1-40AC-A7E5-4388909B2FD6}"/>
              </a:ext>
            </a:extLst>
          </p:cNvPr>
          <p:cNvSpPr txBox="1"/>
          <p:nvPr/>
        </p:nvSpPr>
        <p:spPr>
          <a:xfrm>
            <a:off x="1630680" y="410944"/>
            <a:ext cx="9194800" cy="646331"/>
          </a:xfrm>
          <a:prstGeom prst="rect">
            <a:avLst/>
          </a:prstGeom>
          <a:noFill/>
        </p:spPr>
        <p:txBody>
          <a:bodyPr wrap="square">
            <a:spAutoFit/>
          </a:bodyPr>
          <a:lstStyle/>
          <a:p>
            <a:pPr algn="ctr"/>
            <a:r>
              <a:rPr lang="en-US" sz="3600" dirty="0">
                <a:solidFill>
                  <a:schemeClr val="bg1"/>
                </a:solidFill>
                <a:latin typeface="Mistral" panose="03090702030407020403" pitchFamily="66" charset="0"/>
              </a:rPr>
              <a:t>The First Message via Morse Code: Numbers 23:23</a:t>
            </a:r>
            <a:endParaRPr lang="en-US" sz="3600" dirty="0"/>
          </a:p>
        </p:txBody>
      </p:sp>
      <p:pic>
        <p:nvPicPr>
          <p:cNvPr id="5" name="Picture 4">
            <a:extLst>
              <a:ext uri="{FF2B5EF4-FFF2-40B4-BE49-F238E27FC236}">
                <a16:creationId xmlns:a16="http://schemas.microsoft.com/office/drawing/2014/main" id="{534D2096-45BB-4DD4-86AF-7708396FC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455" y="1057275"/>
            <a:ext cx="4667250" cy="4743450"/>
          </a:xfrm>
          <a:prstGeom prst="rect">
            <a:avLst/>
          </a:prstGeom>
        </p:spPr>
      </p:pic>
      <p:sp>
        <p:nvSpPr>
          <p:cNvPr id="7" name="TextBox 6">
            <a:extLst>
              <a:ext uri="{FF2B5EF4-FFF2-40B4-BE49-F238E27FC236}">
                <a16:creationId xmlns:a16="http://schemas.microsoft.com/office/drawing/2014/main" id="{6223B46D-3E33-443E-9E33-9C44AF4FDA47}"/>
              </a:ext>
            </a:extLst>
          </p:cNvPr>
          <p:cNvSpPr txBox="1"/>
          <p:nvPr/>
        </p:nvSpPr>
        <p:spPr>
          <a:xfrm>
            <a:off x="1112520" y="5987534"/>
            <a:ext cx="6096000" cy="369332"/>
          </a:xfrm>
          <a:prstGeom prst="rect">
            <a:avLst/>
          </a:prstGeom>
          <a:noFill/>
        </p:spPr>
        <p:txBody>
          <a:bodyPr wrap="square">
            <a:spAutoFit/>
          </a:bodyPr>
          <a:lstStyle/>
          <a:p>
            <a:r>
              <a:rPr lang="en-US" b="1" i="1" dirty="0">
                <a:solidFill>
                  <a:srgbClr val="FFFF00"/>
                </a:solidFill>
                <a:latin typeface="Times New Roman" panose="02020603050405020304" pitchFamily="18" charset="0"/>
                <a:cs typeface="Times New Roman" panose="02020603050405020304" pitchFamily="18" charset="0"/>
              </a:rPr>
              <a:t>See Exhibit J: Morse Code</a:t>
            </a:r>
          </a:p>
        </p:txBody>
      </p:sp>
    </p:spTree>
    <p:extLst>
      <p:ext uri="{BB962C8B-B14F-4D97-AF65-F5344CB8AC3E}">
        <p14:creationId xmlns:p14="http://schemas.microsoft.com/office/powerpoint/2010/main" val="1083009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549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415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10B77-7817-4ED7-B123-F8F9F01D3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98" y="0"/>
            <a:ext cx="12356262" cy="6858000"/>
          </a:xfrm>
          <a:prstGeom prst="rect">
            <a:avLst/>
          </a:prstGeom>
        </p:spPr>
      </p:pic>
      <p:sp>
        <p:nvSpPr>
          <p:cNvPr id="6" name="TextBox 5">
            <a:extLst>
              <a:ext uri="{FF2B5EF4-FFF2-40B4-BE49-F238E27FC236}">
                <a16:creationId xmlns:a16="http://schemas.microsoft.com/office/drawing/2014/main" id="{4F6E6E10-2AAE-4E14-B4C5-1878E963F940}"/>
              </a:ext>
            </a:extLst>
          </p:cNvPr>
          <p:cNvSpPr txBox="1"/>
          <p:nvPr/>
        </p:nvSpPr>
        <p:spPr>
          <a:xfrm>
            <a:off x="7711440" y="2397760"/>
            <a:ext cx="2550160" cy="2800767"/>
          </a:xfrm>
          <a:prstGeom prst="rect">
            <a:avLst/>
          </a:prstGeom>
          <a:solidFill>
            <a:schemeClr val="bg2">
              <a:lumMod val="10000"/>
            </a:schemeClr>
          </a:solid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-The Aitkens Bible</a:t>
            </a:r>
          </a:p>
          <a:p>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4115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010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2968D-09F6-462E-A14C-ED919C812AA2}"/>
              </a:ext>
            </a:extLst>
          </p:cNvPr>
          <p:cNvSpPr txBox="1"/>
          <p:nvPr/>
        </p:nvSpPr>
        <p:spPr>
          <a:xfrm>
            <a:off x="772160" y="1442720"/>
            <a:ext cx="10048240" cy="4401205"/>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Supporting Exhibits on The Geneva Bible and other Bibles in America</a:t>
            </a:r>
          </a:p>
          <a:p>
            <a:endParaRPr lang="en-US" sz="2800" dirty="0">
              <a:solidFill>
                <a:srgbClr val="0070C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r>
              <a:rPr lang="en-US" sz="2800" dirty="0">
                <a:solidFill>
                  <a:srgbClr val="0070C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www.Geneva-Bible.com</a:t>
            </a:r>
            <a:endParaRPr lang="en-US" sz="2800" dirty="0">
              <a:solidFill>
                <a:srgbClr val="0070C0"/>
              </a:solidFill>
              <a:latin typeface="Times New Roman" panose="02020603050405020304" pitchFamily="18" charset="0"/>
              <a:cs typeface="Times New Roman" panose="02020603050405020304" pitchFamily="18" charset="0"/>
            </a:endParaRPr>
          </a:p>
          <a:p>
            <a:endParaRPr lang="en-US" sz="2800" dirty="0">
              <a:solidFill>
                <a:srgbClr val="0070C0"/>
              </a:solidFill>
              <a:latin typeface="Times New Roman" panose="02020603050405020304" pitchFamily="18" charset="0"/>
              <a:cs typeface="Times New Roman" panose="02020603050405020304" pitchFamily="18" charset="0"/>
            </a:endParaRPr>
          </a:p>
          <a:p>
            <a:r>
              <a:rPr lang="en-US" sz="2800" i="1" dirty="0">
                <a:solidFill>
                  <a:srgbClr val="0070C0"/>
                </a:solidFill>
                <a:latin typeface="Times New Roman" panose="02020603050405020304" pitchFamily="18" charset="0"/>
                <a:cs typeface="Times New Roman" panose="02020603050405020304" pitchFamily="18" charset="0"/>
              </a:rPr>
              <a:t>See Exhibits K, L, and M: “Discovery and Planting 1492-1600”, “Museum of the Bible”, and “First Bibles in America”</a:t>
            </a:r>
          </a:p>
          <a:p>
            <a:endParaRPr lang="en-US" sz="2800" i="1" dirty="0">
              <a:solidFill>
                <a:srgbClr val="0070C0"/>
              </a:solidFill>
              <a:latin typeface="Times New Roman" panose="02020603050405020304" pitchFamily="18" charset="0"/>
              <a:cs typeface="Times New Roman" panose="02020603050405020304" pitchFamily="18" charset="0"/>
            </a:endParaRPr>
          </a:p>
          <a:p>
            <a:r>
              <a:rPr lang="en-US" sz="2800" i="1" dirty="0">
                <a:solidFill>
                  <a:srgbClr val="0070C0"/>
                </a:solidFill>
                <a:latin typeface="Times New Roman" panose="02020603050405020304" pitchFamily="18" charset="0"/>
                <a:cs typeface="Times New Roman" panose="02020603050405020304" pitchFamily="18" charset="0"/>
              </a:rPr>
              <a:t>See Exhibits N and O: “Aitkens Bible” and “Aitken Bible for download”</a:t>
            </a:r>
          </a:p>
        </p:txBody>
      </p:sp>
    </p:spTree>
    <p:extLst>
      <p:ext uri="{BB962C8B-B14F-4D97-AF65-F5344CB8AC3E}">
        <p14:creationId xmlns:p14="http://schemas.microsoft.com/office/powerpoint/2010/main" val="1238864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B46414-BC2D-4AF5-AAEF-9296DA601EEE}"/>
              </a:ext>
            </a:extLst>
          </p:cNvPr>
          <p:cNvSpPr txBox="1"/>
          <p:nvPr/>
        </p:nvSpPr>
        <p:spPr>
          <a:xfrm>
            <a:off x="1229360" y="294640"/>
            <a:ext cx="4714240" cy="2246769"/>
          </a:xfrm>
          <a:prstGeom prst="rect">
            <a:avLst/>
          </a:prstGeom>
          <a:solidFill>
            <a:schemeClr val="tx1"/>
          </a:solid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The Webster Bible of 1833</a:t>
            </a: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i="1" dirty="0">
                <a:solidFill>
                  <a:srgbClr val="FFFF00"/>
                </a:solidFill>
                <a:latin typeface="Times New Roman" panose="02020603050405020304" pitchFamily="18" charset="0"/>
                <a:cs typeface="Times New Roman" panose="02020603050405020304" pitchFamily="18" charset="0"/>
              </a:rPr>
              <a:t>See Exhibit P: “Webster Bible for download”</a:t>
            </a:r>
          </a:p>
          <a:p>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2975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Mistral" panose="03090702030407020403" pitchFamily="66" charset="0"/>
              </a:rPr>
              <a:t>FDR Bible of WWII</a:t>
            </a:r>
          </a:p>
        </p:txBody>
      </p:sp>
      <p:sp>
        <p:nvSpPr>
          <p:cNvPr id="5" name="Content Placeholder 4"/>
          <p:cNvSpPr>
            <a:spLocks noGrp="1"/>
          </p:cNvSpPr>
          <p:nvPr>
            <p:ph idx="1"/>
          </p:nvPr>
        </p:nvSpPr>
        <p:spPr>
          <a:xfrm>
            <a:off x="434716" y="1361215"/>
            <a:ext cx="5126636" cy="4815748"/>
          </a:xfrm>
        </p:spPr>
        <p:txBody>
          <a:bodyPr>
            <a:normAutofit lnSpcReduction="10000"/>
          </a:bodyPr>
          <a:lstStyle/>
          <a:p>
            <a:pPr algn="just"/>
            <a:r>
              <a:rPr lang="en-US" sz="2600" dirty="0">
                <a:solidFill>
                  <a:schemeClr val="bg1"/>
                </a:solidFill>
                <a:latin typeface="Times New Roman" panose="02020603050405020304" pitchFamily="18" charset="0"/>
                <a:cs typeface="Times New Roman" panose="02020603050405020304" pitchFamily="18" charset="0"/>
              </a:rPr>
              <a:t>Some will get upset that the Christian Flag is above the American Flag.  Well, hold on.  We have always been a nation of “God, Country, Family.”  Our Founding Fathers understood that God is a God of order: In order for our families to be protected, we as a country need to be right with God. So the order God has set for nations is “God, Country, Family.”</a:t>
            </a:r>
          </a:p>
          <a:p>
            <a:pPr algn="just"/>
            <a:r>
              <a:rPr lang="en-US" sz="2600" i="1" dirty="0">
                <a:solidFill>
                  <a:srgbClr val="FFFF00"/>
                </a:solidFill>
                <a:latin typeface="Times New Roman" panose="02020603050405020304" pitchFamily="18" charset="0"/>
                <a:cs typeface="Times New Roman" panose="02020603050405020304" pitchFamily="18" charset="0"/>
              </a:rPr>
              <a:t>See “Exhibit Q: FDR Bibles of WWII”</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836" y="1361215"/>
            <a:ext cx="5792448" cy="4738222"/>
          </a:xfrm>
          <a:prstGeom prst="rect">
            <a:avLst/>
          </a:prstGeom>
        </p:spPr>
      </p:pic>
    </p:spTree>
    <p:extLst>
      <p:ext uri="{BB962C8B-B14F-4D97-AF65-F5344CB8AC3E}">
        <p14:creationId xmlns:p14="http://schemas.microsoft.com/office/powerpoint/2010/main" val="2282580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Mistral" panose="03090702030407020403" pitchFamily="66" charset="0"/>
              </a:rPr>
              <a:t>More info on the Bible in America</a:t>
            </a:r>
          </a:p>
        </p:txBody>
      </p:sp>
      <p:sp>
        <p:nvSpPr>
          <p:cNvPr id="5" name="Content Placeholder 4"/>
          <p:cNvSpPr>
            <a:spLocks noGrp="1"/>
          </p:cNvSpPr>
          <p:nvPr>
            <p:ph idx="1"/>
          </p:nvPr>
        </p:nvSpPr>
        <p:spPr>
          <a:xfrm>
            <a:off x="711200" y="1513839"/>
            <a:ext cx="5872480" cy="4663123"/>
          </a:xfrm>
        </p:spPr>
        <p:txBody>
          <a:bodyPr>
            <a:normAutofit/>
          </a:bodyPr>
          <a:lstStyle/>
          <a:p>
            <a:pPr algn="just"/>
            <a:r>
              <a:rPr lang="en-US" sz="2600" dirty="0">
                <a:solidFill>
                  <a:schemeClr val="bg1"/>
                </a:solidFill>
                <a:latin typeface="Times New Roman" panose="02020603050405020304" pitchFamily="18" charset="0"/>
                <a:cs typeface="Times New Roman" panose="02020603050405020304" pitchFamily="18" charset="0"/>
              </a:rPr>
              <a:t>See some fun exhibits on the Bible in American History</a:t>
            </a:r>
          </a:p>
          <a:p>
            <a:pPr algn="just"/>
            <a:r>
              <a:rPr lang="en-US" sz="2600" i="1" dirty="0">
                <a:solidFill>
                  <a:srgbClr val="FFFF00"/>
                </a:solidFill>
                <a:latin typeface="Times New Roman" panose="02020603050405020304" pitchFamily="18" charset="0"/>
                <a:cs typeface="Times New Roman" panose="02020603050405020304" pitchFamily="18" charset="0"/>
              </a:rPr>
              <a:t>Exhibit HH -1816 American Bible Society</a:t>
            </a:r>
          </a:p>
          <a:p>
            <a:pPr algn="just"/>
            <a:r>
              <a:rPr lang="en-US" sz="2600" i="1" dirty="0">
                <a:solidFill>
                  <a:srgbClr val="FFFF00"/>
                </a:solidFill>
                <a:latin typeface="Times New Roman" panose="02020603050405020304" pitchFamily="18" charset="0"/>
                <a:cs typeface="Times New Roman" panose="02020603050405020304" pitchFamily="18" charset="0"/>
              </a:rPr>
              <a:t>Exhibit II -First American Bible Society</a:t>
            </a:r>
          </a:p>
          <a:p>
            <a:pPr algn="just"/>
            <a:r>
              <a:rPr lang="en-US" sz="2600" i="1" dirty="0">
                <a:solidFill>
                  <a:srgbClr val="FFFF00"/>
                </a:solidFill>
                <a:latin typeface="Times New Roman" panose="02020603050405020304" pitchFamily="18" charset="0"/>
                <a:cs typeface="Times New Roman" panose="02020603050405020304" pitchFamily="18" charset="0"/>
              </a:rPr>
              <a:t>Exhibit JJ -Officers of the American Bible Society</a:t>
            </a:r>
          </a:p>
        </p:txBody>
      </p:sp>
      <p:pic>
        <p:nvPicPr>
          <p:cNvPr id="8" name="Picture 7">
            <a:extLst>
              <a:ext uri="{FF2B5EF4-FFF2-40B4-BE49-F238E27FC236}">
                <a16:creationId xmlns:a16="http://schemas.microsoft.com/office/drawing/2014/main" id="{B1FA23BA-C700-47F7-AF20-8EE86B159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20" y="1360375"/>
            <a:ext cx="3843020" cy="5146902"/>
          </a:xfrm>
          <a:prstGeom prst="rect">
            <a:avLst/>
          </a:prstGeom>
        </p:spPr>
      </p:pic>
    </p:spTree>
    <p:extLst>
      <p:ext uri="{BB962C8B-B14F-4D97-AF65-F5344CB8AC3E}">
        <p14:creationId xmlns:p14="http://schemas.microsoft.com/office/powerpoint/2010/main" val="4079219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264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C841BD-1FD5-48D0-BBB9-323BE6264D9C}"/>
              </a:ext>
            </a:extLst>
          </p:cNvPr>
          <p:cNvSpPr>
            <a:spLocks noGrp="1"/>
          </p:cNvSpPr>
          <p:nvPr>
            <p:ph idx="1"/>
          </p:nvPr>
        </p:nvSpPr>
        <p:spPr>
          <a:xfrm>
            <a:off x="970280" y="1327785"/>
            <a:ext cx="10515600" cy="4351338"/>
          </a:xfrm>
        </p:spPr>
        <p:txBody>
          <a:bodyPr>
            <a:noAutofit/>
          </a:bodyPr>
          <a:lstStyle/>
          <a:p>
            <a:pPr marL="0" marR="0" indent="0">
              <a:lnSpc>
                <a:spcPct val="107000"/>
              </a:lnSpc>
              <a:spcBef>
                <a:spcPts val="0"/>
              </a:spcBef>
              <a:spcAft>
                <a:spcPts val="800"/>
              </a:spcAft>
              <a:buNone/>
            </a:pPr>
            <a:r>
              <a:rPr lang="en-US" u="sng" dirty="0">
                <a:effectLst/>
                <a:latin typeface="Times New Roman" panose="02020603050405020304" pitchFamily="18" charset="0"/>
                <a:ea typeface="Calibri" panose="020F0502020204030204" pitchFamily="34" charset="0"/>
                <a:cs typeface="Times New Roman" panose="02020603050405020304" pitchFamily="18" charset="0"/>
              </a:rPr>
              <a:t>The Truth Behind Separation of Church and State</a:t>
            </a:r>
            <a:endParaRPr lang="en-US"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-this has grossly been taken out of context since 1947</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-for starters, there is a healthy separation of church and state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-who did God say to take care of the poor?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-The Church and the individual; not the government-this has been taken so out of context that folks feel like they can’t pray in public if they are a representative?</a:t>
            </a:r>
            <a:endParaRPr lang="en-US" dirty="0"/>
          </a:p>
        </p:txBody>
      </p:sp>
    </p:spTree>
    <p:extLst>
      <p:ext uri="{BB962C8B-B14F-4D97-AF65-F5344CB8AC3E}">
        <p14:creationId xmlns:p14="http://schemas.microsoft.com/office/powerpoint/2010/main" val="1677754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C841BD-1FD5-48D0-BBB9-323BE6264D9C}"/>
              </a:ext>
            </a:extLst>
          </p:cNvPr>
          <p:cNvSpPr>
            <a:spLocks noGrp="1"/>
          </p:cNvSpPr>
          <p:nvPr>
            <p:ph idx="1"/>
          </p:nvPr>
        </p:nvSpPr>
        <p:spPr>
          <a:xfrm>
            <a:off x="655320" y="1774825"/>
            <a:ext cx="10515600" cy="4351338"/>
          </a:xfrm>
        </p:spPr>
        <p:txBody>
          <a:bodyPr>
            <a:noAutofit/>
          </a:bodyPr>
          <a:lstStyle/>
          <a:p>
            <a:pPr marR="0" indent="0">
              <a:lnSpc>
                <a:spcPct val="107000"/>
              </a:lnSpc>
              <a:spcBef>
                <a:spcPts val="0"/>
              </a:spcBef>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-this was a private letter between Danbury Baptist Church and Thomas Jefferson.  In 1801, Danbury Baptist wrote Jefferson a letter saying they were concerned the State would take over the Church, and Jefferson replied back on January 1</a:t>
            </a:r>
            <a:r>
              <a:rPr lang="en-US" baseline="30000" dirty="0">
                <a:effectLst/>
                <a:latin typeface="Times New Roman" panose="02020603050405020304" pitchFamily="18" charset="0"/>
                <a:ea typeface="Calibri" panose="020F0502020204030204" pitchFamily="34" charset="0"/>
                <a:cs typeface="Times New Roman" panose="02020603050405020304" pitchFamily="18" charset="0"/>
              </a:rPr>
              <a:t>st</a:t>
            </a:r>
            <a:r>
              <a:rPr lang="en-US" dirty="0">
                <a:effectLst/>
                <a:latin typeface="Times New Roman" panose="02020603050405020304" pitchFamily="18" charset="0"/>
                <a:ea typeface="Calibri" panose="020F0502020204030204" pitchFamily="34" charset="0"/>
                <a:cs typeface="Times New Roman" panose="02020603050405020304" pitchFamily="18" charset="0"/>
              </a:rPr>
              <a:t>, 1802, that there would be a “separation of Church and State.”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07000"/>
              </a:lnSpc>
              <a:spcBef>
                <a:spcPts val="0"/>
              </a:spcBef>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-Jefferson’s intent was that the State would not establish a state religion (a theocracy) and part of the reason of the separation with Great Britain</a:t>
            </a:r>
            <a:endParaRPr lang="en-US" dirty="0"/>
          </a:p>
        </p:txBody>
      </p:sp>
    </p:spTree>
    <p:extLst>
      <p:ext uri="{BB962C8B-B14F-4D97-AF65-F5344CB8AC3E}">
        <p14:creationId xmlns:p14="http://schemas.microsoft.com/office/powerpoint/2010/main" val="3473331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C841BD-1FD5-48D0-BBB9-323BE6264D9C}"/>
              </a:ext>
            </a:extLst>
          </p:cNvPr>
          <p:cNvSpPr>
            <a:spLocks noGrp="1"/>
          </p:cNvSpPr>
          <p:nvPr>
            <p:ph idx="1"/>
          </p:nvPr>
        </p:nvSpPr>
        <p:spPr>
          <a:xfrm>
            <a:off x="563880" y="799465"/>
            <a:ext cx="10571480" cy="4057015"/>
          </a:xfrm>
        </p:spPr>
        <p:txBody>
          <a:bodyPr>
            <a:noAutofit/>
          </a:bodyPr>
          <a:lstStyle/>
          <a:p>
            <a:pPr marL="685800" marR="0" indent="0">
              <a:lnSpc>
                <a:spcPct val="107000"/>
              </a:lnSpc>
              <a:spcBef>
                <a:spcPts val="0"/>
              </a:spcBef>
              <a:spcAft>
                <a:spcPts val="8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-where did Jefferson go two days after authoring the letter? Church on Capitol Hill</a:t>
            </a:r>
          </a:p>
          <a:p>
            <a:pPr marL="1143000" marR="0" indent="0">
              <a:lnSpc>
                <a:spcPct val="107000"/>
              </a:lnSpc>
              <a:spcBef>
                <a:spcPts val="0"/>
              </a:spcBef>
              <a:spcAft>
                <a:spcPts val="8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-Capitol Hill used to have the largest Church services in American history</a:t>
            </a:r>
          </a:p>
          <a:p>
            <a:pPr marL="1143000" marR="0" indent="0">
              <a:lnSpc>
                <a:spcPct val="107000"/>
              </a:lnSpc>
              <a:spcBef>
                <a:spcPts val="0"/>
              </a:spcBef>
              <a:spcAft>
                <a:spcPts val="8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If Jefferson was such a proponent of Separation of Church and State, why did he draft two Bibles?</a:t>
            </a:r>
          </a:p>
          <a:p>
            <a:pPr marL="685800" marR="0" indent="0">
              <a:lnSpc>
                <a:spcPct val="107000"/>
              </a:lnSpc>
              <a:spcBef>
                <a:spcPts val="0"/>
              </a:spcBef>
              <a:spcAft>
                <a:spcPts val="8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-A Pastor actually helped frame the First Amendment… a Pastor…</a:t>
            </a:r>
          </a:p>
          <a:p>
            <a:pPr marL="685800" marR="0" indent="0">
              <a:lnSpc>
                <a:spcPct val="107000"/>
              </a:lnSpc>
              <a:spcBef>
                <a:spcPts val="0"/>
              </a:spcBef>
              <a:spcAft>
                <a:spcPts val="800"/>
              </a:spcAft>
              <a:buNone/>
            </a:pPr>
            <a:r>
              <a:rPr lang="en-US"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For more information on  Separation of Church and State, see Exhibit KK: Separation of Church and State</a:t>
            </a:r>
            <a:endParaRPr lang="en-US"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dirty="0"/>
          </a:p>
        </p:txBody>
      </p:sp>
    </p:spTree>
    <p:extLst>
      <p:ext uri="{BB962C8B-B14F-4D97-AF65-F5344CB8AC3E}">
        <p14:creationId xmlns:p14="http://schemas.microsoft.com/office/powerpoint/2010/main" val="3160006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56100B-5357-4838-9CF8-5B95CB070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9717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istral" panose="03090702030407020403" pitchFamily="66" charset="0"/>
              </a:rPr>
              <a:t>The Ten Commandments</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Is it Constitutional or un-Constitutional to display the Ten Commandments outside of a Courthouse today?</a:t>
            </a:r>
          </a:p>
          <a:p>
            <a:endParaRPr lang="en-US"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7711" y="2904344"/>
            <a:ext cx="5486400" cy="3657600"/>
          </a:xfrm>
          <a:prstGeom prst="rect">
            <a:avLst/>
          </a:prstGeom>
        </p:spPr>
      </p:pic>
    </p:spTree>
    <p:extLst>
      <p:ext uri="{BB962C8B-B14F-4D97-AF65-F5344CB8AC3E}">
        <p14:creationId xmlns:p14="http://schemas.microsoft.com/office/powerpoint/2010/main" val="2337048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4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istral" panose="03090702030407020403" pitchFamily="66" charset="0"/>
              </a:rPr>
              <a:t>The Ten Commandments</a:t>
            </a:r>
          </a:p>
        </p:txBody>
      </p:sp>
      <p:sp>
        <p:nvSpPr>
          <p:cNvPr id="3" name="Content Placeholder 2"/>
          <p:cNvSpPr>
            <a:spLocks noGrp="1"/>
          </p:cNvSpPr>
          <p:nvPr>
            <p:ph idx="1"/>
          </p:nvPr>
        </p:nvSpPr>
        <p:spPr>
          <a:xfrm>
            <a:off x="224851" y="1424066"/>
            <a:ext cx="11767279" cy="4752897"/>
          </a:xfrm>
        </p:spPr>
        <p:txBody>
          <a:bodyPr>
            <a:normAutofit/>
          </a:bodyPr>
          <a:lstStyle/>
          <a:p>
            <a:r>
              <a:rPr lang="en-US" dirty="0">
                <a:latin typeface="Times New Roman" panose="02020603050405020304" pitchFamily="18" charset="0"/>
                <a:cs typeface="Times New Roman" panose="02020603050405020304" pitchFamily="18" charset="0"/>
              </a:rPr>
              <a:t>One item I do like about David Barton of </a:t>
            </a:r>
            <a:r>
              <a:rPr lang="en-US" dirty="0" err="1">
                <a:latin typeface="Times New Roman" panose="02020603050405020304" pitchFamily="18" charset="0"/>
                <a:cs typeface="Times New Roman" panose="02020603050405020304" pitchFamily="18" charset="0"/>
              </a:rPr>
              <a:t>Wallbuilders</a:t>
            </a:r>
            <a:r>
              <a:rPr lang="en-US" dirty="0">
                <a:latin typeface="Times New Roman" panose="02020603050405020304" pitchFamily="18" charset="0"/>
                <a:cs typeface="Times New Roman" panose="02020603050405020304" pitchFamily="18" charset="0"/>
              </a:rPr>
              <a:t> is that he is considered an expert in this field of the Ten Commandments.  David Barton was known for taking these kinds of cases to the US Supreme Court and show historical evidence of why the Ten Commandments SHOULD remain at our Courthouses.</a:t>
            </a:r>
          </a:p>
          <a:p>
            <a:r>
              <a:rPr lang="en-US" dirty="0">
                <a:latin typeface="Times New Roman" panose="02020603050405020304" pitchFamily="18" charset="0"/>
                <a:cs typeface="Times New Roman" panose="02020603050405020304" pitchFamily="18" charset="0"/>
              </a:rPr>
              <a:t>David Barton does an excellent Affidavit in Support of the Ten Commandments. </a:t>
            </a:r>
            <a:r>
              <a:rPr lang="en-US" i="1" dirty="0">
                <a:solidFill>
                  <a:srgbClr val="0070C0"/>
                </a:solidFill>
                <a:latin typeface="Times New Roman" panose="02020603050405020304" pitchFamily="18" charset="0"/>
                <a:cs typeface="Times New Roman" panose="02020603050405020304" pitchFamily="18" charset="0"/>
              </a:rPr>
              <a:t>See -Exhibit R – Affidavit in Support of the Ten Commandments.</a:t>
            </a:r>
          </a:p>
          <a:p>
            <a:endParaRPr lang="en-US" sz="2400" i="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974" y="4400299"/>
            <a:ext cx="5222615" cy="2457701"/>
          </a:xfrm>
          <a:prstGeom prst="rect">
            <a:avLst/>
          </a:prstGeom>
        </p:spPr>
      </p:pic>
    </p:spTree>
    <p:extLst>
      <p:ext uri="{BB962C8B-B14F-4D97-AF65-F5344CB8AC3E}">
        <p14:creationId xmlns:p14="http://schemas.microsoft.com/office/powerpoint/2010/main" val="1984253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69429"/>
          </a:xfrm>
        </p:spPr>
        <p:txBody>
          <a:bodyPr/>
          <a:lstStyle/>
          <a:p>
            <a:pPr algn="ctr"/>
            <a:r>
              <a:rPr lang="en-US" dirty="0">
                <a:latin typeface="Mistral" panose="03090702030407020403" pitchFamily="66" charset="0"/>
              </a:rPr>
              <a:t>The Ten Commandments</a:t>
            </a:r>
          </a:p>
        </p:txBody>
      </p:sp>
      <p:sp>
        <p:nvSpPr>
          <p:cNvPr id="3" name="Content Placeholder 2"/>
          <p:cNvSpPr>
            <a:spLocks noGrp="1"/>
          </p:cNvSpPr>
          <p:nvPr>
            <p:ph idx="1"/>
          </p:nvPr>
        </p:nvSpPr>
        <p:spPr>
          <a:xfrm>
            <a:off x="359764" y="869430"/>
            <a:ext cx="7510072" cy="2180159"/>
          </a:xfrm>
        </p:spPr>
        <p:txBody>
          <a:bodyPr/>
          <a:lstStyle/>
          <a:p>
            <a:r>
              <a:rPr lang="en-US" dirty="0">
                <a:latin typeface="Times New Roman" panose="02020603050405020304" pitchFamily="18" charset="0"/>
                <a:cs typeface="Times New Roman" panose="02020603050405020304" pitchFamily="18" charset="0"/>
              </a:rPr>
              <a:t>Did you know it was more common to find </a:t>
            </a:r>
            <a:r>
              <a:rPr lang="en-US" b="1" dirty="0">
                <a:latin typeface="Times New Roman" panose="02020603050405020304" pitchFamily="18" charset="0"/>
                <a:cs typeface="Times New Roman" panose="02020603050405020304" pitchFamily="18" charset="0"/>
              </a:rPr>
              <a:t>The Ten Commandments </a:t>
            </a:r>
            <a:r>
              <a:rPr lang="en-US" dirty="0">
                <a:latin typeface="Times New Roman" panose="02020603050405020304" pitchFamily="18" charset="0"/>
                <a:cs typeface="Times New Roman" panose="02020603050405020304" pitchFamily="18" charset="0"/>
              </a:rPr>
              <a:t>outside of Courthouses than Churches at one point in American Government?  Why?  This is how we got our Civil Law of government</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10" y="3184526"/>
            <a:ext cx="2888105" cy="3471107"/>
          </a:xfrm>
          <a:prstGeom prst="rect">
            <a:avLst/>
          </a:prstGeom>
        </p:spPr>
      </p:pic>
      <p:sp>
        <p:nvSpPr>
          <p:cNvPr id="6" name="Rectangle 5"/>
          <p:cNvSpPr/>
          <p:nvPr/>
        </p:nvSpPr>
        <p:spPr>
          <a:xfrm>
            <a:off x="3418933" y="3081658"/>
            <a:ext cx="4691921" cy="397884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ON THE LEFT;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The Ten Commandments pictured at the US Supreme Court.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ON THE RIGHT: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Moses giving the Israelites the Ten Commandments</a:t>
            </a:r>
            <a:br>
              <a:rPr kumimoji="0" lang="en-US"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br>
            <a:r>
              <a:rPr kumimoji="0" lang="en-US"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New York Supreme Court.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1975" y="1039734"/>
            <a:ext cx="3600294" cy="5615899"/>
          </a:xfrm>
          <a:prstGeom prst="rect">
            <a:avLst/>
          </a:prstGeom>
        </p:spPr>
      </p:pic>
    </p:spTree>
    <p:extLst>
      <p:ext uri="{BB962C8B-B14F-4D97-AF65-F5344CB8AC3E}">
        <p14:creationId xmlns:p14="http://schemas.microsoft.com/office/powerpoint/2010/main" val="2580281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53" y="4766872"/>
            <a:ext cx="11632367" cy="1874786"/>
          </a:xfrm>
          <a:noFill/>
        </p:spPr>
        <p:txBody>
          <a:bodyPr>
            <a:normAutofit/>
          </a:bodyPr>
          <a:lstStyle/>
          <a:p>
            <a:r>
              <a:rPr lang="en-US" dirty="0">
                <a:latin typeface="Times New Roman" panose="02020603050405020304" pitchFamily="18" charset="0"/>
                <a:cs typeface="Times New Roman" panose="02020603050405020304" pitchFamily="18" charset="0"/>
              </a:rPr>
              <a:t>Many great lawgivers throughout time are shown here; however, Moses is the only one facing the Speaker of the House in the rotunda in our nation’s capitol.</a:t>
            </a:r>
          </a:p>
          <a:p>
            <a:r>
              <a:rPr lang="en-US" dirty="0">
                <a:latin typeface="Times New Roman" panose="02020603050405020304" pitchFamily="18" charset="0"/>
                <a:cs typeface="Times New Roman" panose="02020603050405020304" pitchFamily="18" charset="0"/>
              </a:rPr>
              <a:t>This part of the rotunda was built in the 1920’s and here we are 100 years later.  What has changed in our country?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3350" y="441975"/>
            <a:ext cx="7315200" cy="4219966"/>
          </a:xfrm>
          <a:prstGeom prst="rect">
            <a:avLst/>
          </a:prstGeom>
        </p:spPr>
      </p:pic>
    </p:spTree>
    <p:extLst>
      <p:ext uri="{BB962C8B-B14F-4D97-AF65-F5344CB8AC3E}">
        <p14:creationId xmlns:p14="http://schemas.microsoft.com/office/powerpoint/2010/main" val="2100621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istral" panose="03090702030407020403" pitchFamily="66" charset="0"/>
              </a:rPr>
              <a:t>The Ten Commandments in American History</a:t>
            </a:r>
            <a:endParaRPr lang="en-US" dirty="0"/>
          </a:p>
        </p:txBody>
      </p:sp>
      <p:sp>
        <p:nvSpPr>
          <p:cNvPr id="3" name="Content Placeholder 2"/>
          <p:cNvSpPr>
            <a:spLocks noGrp="1"/>
          </p:cNvSpPr>
          <p:nvPr>
            <p:ph idx="1"/>
          </p:nvPr>
        </p:nvSpPr>
        <p:spPr>
          <a:xfrm>
            <a:off x="441960" y="1581785"/>
            <a:ext cx="10515600" cy="4351338"/>
          </a:xfrm>
          <a:noFill/>
        </p:spPr>
        <p:txBody>
          <a:bodyPr>
            <a:normAutofit fontScale="92500" lnSpcReduction="10000"/>
          </a:bodyPr>
          <a:lstStyle/>
          <a:p>
            <a:r>
              <a:rPr lang="en-US" u="sng" dirty="0">
                <a:latin typeface="Times New Roman" panose="02020603050405020304" pitchFamily="18" charset="0"/>
                <a:cs typeface="Times New Roman" panose="02020603050405020304" pitchFamily="18" charset="0"/>
              </a:rPr>
              <a:t>Have No Other Gods</a:t>
            </a:r>
          </a:p>
          <a:p>
            <a:pPr marL="0" indent="0">
              <a:buNone/>
            </a:pPr>
            <a:r>
              <a:rPr lang="en-US" dirty="0">
                <a:latin typeface="Times New Roman" panose="02020603050405020304" pitchFamily="18" charset="0"/>
                <a:cs typeface="Times New Roman" panose="02020603050405020304" pitchFamily="18" charset="0"/>
              </a:rPr>
              <a:t>-First incorporated into the first written code of laws in America, Virginia Colony 1610, and Massachusetts of 1641, Connecticut 1642.</a:t>
            </a:r>
          </a:p>
          <a:p>
            <a:pPr marL="0" indent="0">
              <a:buNone/>
            </a:pPr>
            <a:r>
              <a:rPr lang="en-US" dirty="0">
                <a:latin typeface="Times New Roman" panose="02020603050405020304" pitchFamily="18" charset="0"/>
                <a:cs typeface="Times New Roman" panose="02020603050405020304" pitchFamily="18" charset="0"/>
              </a:rPr>
              <a:t>-If any man after legal conviction shall have or worship any other god but the Lord God, he shall be put to death.  Deut. 13:6 &amp; 10; 17:2 &amp; 6; Ex. 22:20.</a:t>
            </a:r>
          </a:p>
          <a:p>
            <a:r>
              <a:rPr lang="en-US" u="sng" dirty="0">
                <a:latin typeface="Times New Roman" panose="02020603050405020304" pitchFamily="18" charset="0"/>
                <a:cs typeface="Times New Roman" panose="02020603050405020304" pitchFamily="18" charset="0"/>
              </a:rPr>
              <a:t>Have No Idols</a:t>
            </a:r>
          </a:p>
          <a:p>
            <a:pPr marL="0" indent="0">
              <a:buNone/>
            </a:pPr>
            <a:r>
              <a:rPr lang="en-US" dirty="0">
                <a:latin typeface="Times New Roman" panose="02020603050405020304" pitchFamily="18" charset="0"/>
                <a:cs typeface="Times New Roman" panose="02020603050405020304" pitchFamily="18" charset="0"/>
              </a:rPr>
              <a:t>-1680 law of New Hampshire.</a:t>
            </a:r>
          </a:p>
          <a:p>
            <a:pPr marL="0" indent="0">
              <a:buNone/>
            </a:pPr>
            <a:r>
              <a:rPr lang="en-US" dirty="0">
                <a:latin typeface="Times New Roman" panose="02020603050405020304" pitchFamily="18" charset="0"/>
                <a:cs typeface="Times New Roman" panose="02020603050405020304" pitchFamily="18" charset="0"/>
              </a:rPr>
              <a:t>-It is enacted by ye Assembly and ye authority thereof, yet if any person having had the knowledge of the true God openly and manifestly have or </a:t>
            </a:r>
            <a:r>
              <a:rPr lang="en-US" sz="3000" dirty="0">
                <a:latin typeface="Times New Roman" panose="02020603050405020304" pitchFamily="18" charset="0"/>
                <a:cs typeface="Times New Roman" panose="02020603050405020304" pitchFamily="18" charset="0"/>
              </a:rPr>
              <a:t>worship any other god but the Lord god, he shall be put to death.  Ex: 22:20, Deut. 13:6, 10.</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9318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istral" panose="03090702030407020403" pitchFamily="66" charset="0"/>
              </a:rPr>
              <a:t>The Ten Commandments in American History</a:t>
            </a:r>
            <a:endParaRPr lang="en-US" dirty="0"/>
          </a:p>
        </p:txBody>
      </p:sp>
      <p:sp>
        <p:nvSpPr>
          <p:cNvPr id="3" name="Content Placeholder 2"/>
          <p:cNvSpPr>
            <a:spLocks noGrp="1"/>
          </p:cNvSpPr>
          <p:nvPr>
            <p:ph idx="1"/>
          </p:nvPr>
        </p:nvSpPr>
        <p:spPr>
          <a:xfrm>
            <a:off x="400050" y="1349375"/>
            <a:ext cx="10515600" cy="4351338"/>
          </a:xfrm>
        </p:spPr>
        <p:txBody>
          <a:bodyPr>
            <a:noAutofit/>
          </a:bodyPr>
          <a:lstStyle/>
          <a:p>
            <a:r>
              <a:rPr lang="en-US" u="sng" dirty="0">
                <a:latin typeface="Times New Roman" panose="02020603050405020304" pitchFamily="18" charset="0"/>
                <a:cs typeface="Times New Roman" panose="02020603050405020304" pitchFamily="18" charset="0"/>
              </a:rPr>
              <a:t>Honor the Sabbath</a:t>
            </a:r>
          </a:p>
          <a:p>
            <a:pPr marL="0" indent="0">
              <a:buNone/>
            </a:pPr>
            <a:r>
              <a:rPr lang="en-US" dirty="0">
                <a:latin typeface="Times New Roman" panose="02020603050405020304" pitchFamily="18" charset="0"/>
                <a:cs typeface="Times New Roman" panose="02020603050405020304" pitchFamily="18" charset="0"/>
              </a:rPr>
              <a:t>-During the American Revolution, the Commander in Chief, George Washington ordered the Sabbath be observed: “The Commander in Chief directs that Divine service be performed every Sunday at 11 o’clock … it is expected that officers of all ranks will by their attendance set an example to their men.”</a:t>
            </a:r>
          </a:p>
          <a:p>
            <a:r>
              <a:rPr lang="en-US" dirty="0">
                <a:latin typeface="Times New Roman" panose="02020603050405020304" pitchFamily="18" charset="0"/>
                <a:cs typeface="Times New Roman" panose="02020603050405020304" pitchFamily="18" charset="0"/>
              </a:rPr>
              <a:t>Following the Revolution, the states continued to Honor the Sabbath:</a:t>
            </a:r>
          </a:p>
          <a:p>
            <a:pPr marL="0" indent="0">
              <a:buNone/>
            </a:pPr>
            <a:r>
              <a:rPr lang="en-US" dirty="0">
                <a:latin typeface="Times New Roman" panose="02020603050405020304" pitchFamily="18" charset="0"/>
                <a:cs typeface="Times New Roman" panose="02020603050405020304" pitchFamily="18" charset="0"/>
              </a:rPr>
              <a:t>   -Vermont, 10 part Sabbath Law, 1787</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-Massachusetts, 11 part Sabbath Law, 1794</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-Virginia, 8 part Law, written by Thomas Jefferson, 1792</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-New Jersey, 21 part Sabbath Law, 1798</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-New Hampshire, 14 part Sabbath Law, 1799</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-Maine, 13 part Sabbath Law, 1821</a:t>
            </a:r>
          </a:p>
        </p:txBody>
      </p:sp>
    </p:spTree>
    <p:extLst>
      <p:ext uri="{BB962C8B-B14F-4D97-AF65-F5344CB8AC3E}">
        <p14:creationId xmlns:p14="http://schemas.microsoft.com/office/powerpoint/2010/main" val="2017105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istral" panose="03090702030407020403" pitchFamily="66" charset="0"/>
              </a:rPr>
              <a:t>The Ten Commandments in American History</a:t>
            </a:r>
            <a:endParaRPr lang="en-US" dirty="0"/>
          </a:p>
        </p:txBody>
      </p:sp>
      <p:sp>
        <p:nvSpPr>
          <p:cNvPr id="3" name="Content Placeholder 2"/>
          <p:cNvSpPr>
            <a:spLocks noGrp="1"/>
          </p:cNvSpPr>
          <p:nvPr>
            <p:ph idx="1"/>
          </p:nvPr>
        </p:nvSpPr>
        <p:spPr/>
        <p:txBody>
          <a:bodyPr/>
          <a:lstStyle/>
          <a:p>
            <a:r>
              <a:rPr lang="en-US" u="sng" dirty="0">
                <a:latin typeface="Times New Roman" panose="02020603050405020304" pitchFamily="18" charset="0"/>
                <a:cs typeface="Times New Roman" panose="02020603050405020304" pitchFamily="18" charset="0"/>
              </a:rPr>
              <a:t>Honor Your Parents</a:t>
            </a:r>
          </a:p>
          <a:p>
            <a:r>
              <a:rPr lang="en-US" dirty="0">
                <a:latin typeface="Times New Roman" panose="02020603050405020304" pitchFamily="18" charset="0"/>
                <a:cs typeface="Times New Roman" panose="02020603050405020304" pitchFamily="18" charset="0"/>
              </a:rPr>
              <a:t> Connecticut, 1642.</a:t>
            </a:r>
          </a:p>
          <a:p>
            <a:pPr marL="0" indent="0">
              <a:buNone/>
            </a:pPr>
            <a:r>
              <a:rPr lang="en-US" dirty="0">
                <a:latin typeface="Times New Roman" panose="02020603050405020304" pitchFamily="18" charset="0"/>
                <a:cs typeface="Times New Roman" panose="02020603050405020304" pitchFamily="18" charset="0"/>
              </a:rPr>
              <a:t>“If any child or children above sixteen years old and of sufficient understanding shall curse or smite their normal father or mother; he or they shall be put to death unless it can be sufficiently testified that the parents have been very unchristianly negligent in the education of children, or so provoke them by extreme and cruel correction that they have been forced thereunto to preserve themselves from death or maiming.” Ex. 21:17, Lev. 20, Ex. 20:12.</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758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istral" panose="03090702030407020403" pitchFamily="66" charset="0"/>
              </a:rPr>
              <a:t>The Ten Commandments in American History</a:t>
            </a:r>
            <a:endParaRPr lang="en-US" dirty="0"/>
          </a:p>
        </p:txBody>
      </p:sp>
      <p:sp>
        <p:nvSpPr>
          <p:cNvPr id="3" name="Content Placeholder 2"/>
          <p:cNvSpPr>
            <a:spLocks noGrp="1"/>
          </p:cNvSpPr>
          <p:nvPr>
            <p:ph idx="1"/>
          </p:nvPr>
        </p:nvSpPr>
        <p:spPr/>
        <p:txBody>
          <a:bodyPr/>
          <a:lstStyle/>
          <a:p>
            <a:r>
              <a:rPr lang="en-US" u="sng" dirty="0">
                <a:latin typeface="Times New Roman" panose="02020603050405020304" pitchFamily="18" charset="0"/>
                <a:cs typeface="Times New Roman" panose="02020603050405020304" pitchFamily="18" charset="0"/>
              </a:rPr>
              <a:t>Do Not Murder</a:t>
            </a:r>
          </a:p>
          <a:p>
            <a:r>
              <a:rPr lang="en-US" dirty="0">
                <a:latin typeface="Times New Roman" panose="02020603050405020304" pitchFamily="18" charset="0"/>
                <a:cs typeface="Times New Roman" panose="02020603050405020304" pitchFamily="18" charset="0"/>
              </a:rPr>
              <a:t>Massachusetts, 1641.</a:t>
            </a:r>
          </a:p>
          <a:p>
            <a:pPr marL="0" indent="0">
              <a:buNone/>
            </a:pPr>
            <a:r>
              <a:rPr lang="en-US" dirty="0">
                <a:latin typeface="Times New Roman" panose="02020603050405020304" pitchFamily="18" charset="0"/>
                <a:cs typeface="Times New Roman" panose="02020603050405020304" pitchFamily="18" charset="0"/>
              </a:rPr>
              <a:t>“Ex. 21:12, Numbers 35:13,14,30,31.  If any person commit any willful murder, which is manslaughter committed upon premeditated malice, hatred, or cruelty not in a man’s necessary and just defense, not by mere casualty against his will, he shall be put to death.  Ex. 21:14.  If any person shall slay another through guile, either by poisoning or other such devilish practice, he shall be put to death.”</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6779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istral" panose="03090702030407020403" pitchFamily="66" charset="0"/>
              </a:rPr>
              <a:t>The Ten Commandments in American History</a:t>
            </a:r>
            <a:endParaRPr lang="en-US" dirty="0"/>
          </a:p>
        </p:txBody>
      </p:sp>
      <p:sp>
        <p:nvSpPr>
          <p:cNvPr id="3" name="Content Placeholder 2"/>
          <p:cNvSpPr>
            <a:spLocks noGrp="1"/>
          </p:cNvSpPr>
          <p:nvPr>
            <p:ph idx="1"/>
          </p:nvPr>
        </p:nvSpPr>
        <p:spPr/>
        <p:txBody>
          <a:bodyPr>
            <a:normAutofit/>
          </a:bodyPr>
          <a:lstStyle/>
          <a:p>
            <a:r>
              <a:rPr lang="en-US" u="sng" dirty="0">
                <a:latin typeface="Times New Roman" panose="02020603050405020304" pitchFamily="18" charset="0"/>
                <a:cs typeface="Times New Roman" panose="02020603050405020304" pitchFamily="18" charset="0"/>
              </a:rPr>
              <a:t>Do Not Commit Adultery</a:t>
            </a:r>
          </a:p>
          <a:p>
            <a:r>
              <a:rPr lang="en-US" dirty="0">
                <a:latin typeface="Times New Roman" panose="02020603050405020304" pitchFamily="18" charset="0"/>
                <a:cs typeface="Times New Roman" panose="02020603050405020304" pitchFamily="18" charset="0"/>
              </a:rPr>
              <a:t>Massachusetts, 1641.</a:t>
            </a:r>
          </a:p>
          <a:p>
            <a:pPr marL="0" indent="0">
              <a:buNone/>
            </a:pPr>
            <a:r>
              <a:rPr lang="en-US" dirty="0">
                <a:latin typeface="Times New Roman" panose="02020603050405020304" pitchFamily="18" charset="0"/>
                <a:cs typeface="Times New Roman" panose="02020603050405020304" pitchFamily="18" charset="0"/>
              </a:rPr>
              <a:t>If any person </a:t>
            </a:r>
            <a:r>
              <a:rPr lang="en-US" dirty="0" err="1">
                <a:latin typeface="Times New Roman" panose="02020603050405020304" pitchFamily="18" charset="0"/>
                <a:cs typeface="Times New Roman" panose="02020603050405020304" pitchFamily="18" charset="0"/>
              </a:rPr>
              <a:t>committeth</a:t>
            </a:r>
            <a:r>
              <a:rPr lang="en-US" dirty="0">
                <a:latin typeface="Times New Roman" panose="02020603050405020304" pitchFamily="18" charset="0"/>
                <a:cs typeface="Times New Roman" panose="02020603050405020304" pitchFamily="18" charset="0"/>
              </a:rPr>
              <a:t> adultery with a married or espoused wife, the adultery and adulteress shall surely be put to death.  Ex. 20:14.</a:t>
            </a:r>
          </a:p>
          <a:p>
            <a:r>
              <a:rPr lang="en-US" u="sng" dirty="0">
                <a:latin typeface="Times New Roman" panose="02020603050405020304" pitchFamily="18" charset="0"/>
                <a:cs typeface="Times New Roman" panose="02020603050405020304" pitchFamily="18" charset="0"/>
              </a:rPr>
              <a:t>Do Not Perjure Yourself</a:t>
            </a:r>
          </a:p>
          <a:p>
            <a:pPr marL="0" indent="0">
              <a:buNone/>
            </a:pPr>
            <a:r>
              <a:rPr lang="en-US" dirty="0">
                <a:latin typeface="Times New Roman" panose="02020603050405020304" pitchFamily="18" charset="0"/>
                <a:cs typeface="Times New Roman" panose="02020603050405020304" pitchFamily="18" charset="0"/>
              </a:rPr>
              <a:t>Connecticut,1642.</a:t>
            </a:r>
          </a:p>
          <a:p>
            <a:pPr marL="0" indent="0">
              <a:buNone/>
            </a:pPr>
            <a:r>
              <a:rPr lang="en-US" dirty="0">
                <a:latin typeface="Times New Roman" panose="02020603050405020304" pitchFamily="18" charset="0"/>
                <a:cs typeface="Times New Roman" panose="02020603050405020304" pitchFamily="18" charset="0"/>
              </a:rPr>
              <a:t>If any man rise up by false witness, wittingly and of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purpose to take away any man’s life, he shall be put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to death. Deut. 19:16, 18, 19.</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593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istral" panose="03090702030407020403" pitchFamily="66" charset="0"/>
              </a:rPr>
              <a:t>The Ten Commandments in American History</a:t>
            </a:r>
            <a:endParaRPr lang="en-US" dirty="0"/>
          </a:p>
        </p:txBody>
      </p:sp>
      <p:sp>
        <p:nvSpPr>
          <p:cNvPr id="3" name="Content Placeholder 2"/>
          <p:cNvSpPr>
            <a:spLocks noGrp="1"/>
          </p:cNvSpPr>
          <p:nvPr>
            <p:ph idx="1"/>
          </p:nvPr>
        </p:nvSpPr>
        <p:spPr>
          <a:xfrm>
            <a:off x="239843" y="1289154"/>
            <a:ext cx="11737298" cy="5216577"/>
          </a:xfrm>
        </p:spPr>
        <p:txBody>
          <a:bodyPr>
            <a:normAutofit/>
          </a:bodyPr>
          <a:lstStyle/>
          <a:p>
            <a:r>
              <a:rPr lang="en-US" u="sng" dirty="0">
                <a:latin typeface="Times New Roman" panose="02020603050405020304" pitchFamily="18" charset="0"/>
                <a:cs typeface="Times New Roman" panose="02020603050405020304" pitchFamily="18" charset="0"/>
              </a:rPr>
              <a:t>Sundays Excepted Clause</a:t>
            </a:r>
          </a:p>
          <a:p>
            <a:r>
              <a:rPr lang="en-US" dirty="0">
                <a:latin typeface="Times New Roman" panose="02020603050405020304" pitchFamily="18" charset="0"/>
                <a:cs typeface="Times New Roman" panose="02020603050405020304" pitchFamily="18" charset="0"/>
              </a:rPr>
              <a:t>The US Constitution, 1787, Article 1, Section 7, the President has ten days to sign a law, “Sundays excepted”</a:t>
            </a:r>
          </a:p>
          <a:p>
            <a:r>
              <a:rPr lang="en-US" b="1" dirty="0">
                <a:latin typeface="Times New Roman" panose="02020603050405020304" pitchFamily="18" charset="0"/>
                <a:cs typeface="Times New Roman" panose="02020603050405020304" pitchFamily="18" charset="0"/>
              </a:rPr>
              <a:t>Article 1 - The Legislative Branch Section 7 - Revenue Bills, Legislative Process, Presidential Veto</a:t>
            </a:r>
          </a:p>
          <a:p>
            <a:pPr marL="0" indent="0">
              <a:buNone/>
            </a:pPr>
            <a:r>
              <a:rPr lang="en-US" dirty="0">
                <a:latin typeface="Times New Roman" panose="02020603050405020304" pitchFamily="18" charset="0"/>
                <a:cs typeface="Times New Roman" panose="02020603050405020304" pitchFamily="18" charset="0"/>
              </a:rPr>
              <a:t>…..But in all such Cases the Votes of both Houses shall be determined by Yeas and Nays, and the Names of the Persons voting for and against the Bill shall be entered on the Journal of each House respectively. </a:t>
            </a:r>
            <a:r>
              <a:rPr lang="en-US" dirty="0">
                <a:solidFill>
                  <a:srgbClr val="7030A0"/>
                </a:solidFill>
                <a:latin typeface="Times New Roman" panose="02020603050405020304" pitchFamily="18" charset="0"/>
                <a:cs typeface="Times New Roman" panose="02020603050405020304" pitchFamily="18" charset="0"/>
              </a:rPr>
              <a:t>If any Bill shall not be returned by the President within ten Days (Sundays excepted) after it shall have been presented to him, </a:t>
            </a:r>
            <a:r>
              <a:rPr lang="en-US" dirty="0">
                <a:latin typeface="Times New Roman" panose="02020603050405020304" pitchFamily="18" charset="0"/>
                <a:cs typeface="Times New Roman" panose="02020603050405020304" pitchFamily="18" charset="0"/>
              </a:rPr>
              <a:t>the Same shall be a Law, in like Manner as if he had signed it, unless the Congress by their </a:t>
            </a:r>
            <a:r>
              <a:rPr lang="en-US"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Adjournment</a:t>
            </a:r>
            <a:r>
              <a:rPr lang="en-US" dirty="0">
                <a:latin typeface="Times New Roman" panose="02020603050405020304" pitchFamily="18" charset="0"/>
                <a:cs typeface="Times New Roman" panose="02020603050405020304" pitchFamily="18" charset="0"/>
              </a:rPr>
              <a:t> prevent its Return, in which Case it shall not be a Law</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69523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istral" panose="03090702030407020403" pitchFamily="66" charset="0"/>
              </a:rPr>
              <a:t>The Ten Commandments in American History</a:t>
            </a:r>
            <a:endParaRPr lang="en-US" dirty="0"/>
          </a:p>
        </p:txBody>
      </p:sp>
      <p:sp>
        <p:nvSpPr>
          <p:cNvPr id="3" name="Content Placeholder 2"/>
          <p:cNvSpPr>
            <a:spLocks noGrp="1"/>
          </p:cNvSpPr>
          <p:nvPr>
            <p:ph idx="1"/>
          </p:nvPr>
        </p:nvSpPr>
        <p:spPr>
          <a:xfrm>
            <a:off x="194873" y="1364105"/>
            <a:ext cx="11692327" cy="4193416"/>
          </a:xfrm>
        </p:spPr>
        <p:txBody>
          <a:bodyPr>
            <a:normAutofit fontScale="25000" lnSpcReduction="20000"/>
          </a:bodyPr>
          <a:lstStyle/>
          <a:p>
            <a:pPr marL="0" indent="0">
              <a:buNone/>
            </a:pPr>
            <a:r>
              <a:rPr lang="en-US" sz="11200" u="sng" dirty="0">
                <a:latin typeface="Times New Roman" panose="02020603050405020304" pitchFamily="18" charset="0"/>
                <a:cs typeface="Times New Roman" panose="02020603050405020304" pitchFamily="18" charset="0"/>
              </a:rPr>
              <a:t>Mississippi, 1950:</a:t>
            </a:r>
          </a:p>
          <a:p>
            <a:pPr marL="0" indent="0">
              <a:buNone/>
            </a:pPr>
            <a:r>
              <a:rPr lang="en-US" sz="11200" dirty="0">
                <a:latin typeface="Times New Roman" panose="02020603050405020304" pitchFamily="18" charset="0"/>
                <a:cs typeface="Times New Roman" panose="02020603050405020304" pitchFamily="18" charset="0"/>
              </a:rPr>
              <a:t>“The Sunday laws have a Divine origin… after six days of creation, the Creator Himself rested on the seventh.  Genesis, Chapter 2, verses 2 and 3.  Thus, the Sabbath was instituted as a day of rest.  The original example was later confirmed as a commandment when the law was handed down from Mt. Sinai “Remember the Sabbath day, to keep it holy” [Exodus 20:8]</a:t>
            </a:r>
          </a:p>
          <a:p>
            <a:pPr marL="0" indent="0">
              <a:buNone/>
            </a:pPr>
            <a:r>
              <a:rPr lang="en-US" sz="11200" u="sng" dirty="0">
                <a:latin typeface="Times New Roman" panose="02020603050405020304" pitchFamily="18" charset="0"/>
                <a:cs typeface="Times New Roman" panose="02020603050405020304" pitchFamily="18" charset="0"/>
              </a:rPr>
              <a:t>Florida Supreme Court, 1950:</a:t>
            </a:r>
          </a:p>
          <a:p>
            <a:pPr marL="0" indent="0">
              <a:buNone/>
            </a:pPr>
            <a:r>
              <a:rPr lang="en-US" sz="11200" dirty="0">
                <a:latin typeface="Times New Roman" panose="02020603050405020304" pitchFamily="18" charset="0"/>
                <a:cs typeface="Times New Roman" panose="02020603050405020304" pitchFamily="18" charset="0"/>
              </a:rPr>
              <a:t>“A people unschooled about the sovereignty of God, the Ten Commandments, and the ethics of Jesus could never have evolved the Bill of Rights, the Declaration of Independence, and the Constitution.  </a:t>
            </a:r>
            <a:br>
              <a:rPr lang="en-US" sz="11200" dirty="0">
                <a:latin typeface="Times New Roman" panose="02020603050405020304" pitchFamily="18" charset="0"/>
                <a:cs typeface="Times New Roman" panose="02020603050405020304" pitchFamily="18" charset="0"/>
              </a:rPr>
            </a:br>
            <a:r>
              <a:rPr lang="en-US" sz="11200" dirty="0">
                <a:latin typeface="Times New Roman" panose="02020603050405020304" pitchFamily="18" charset="0"/>
                <a:cs typeface="Times New Roman" panose="02020603050405020304" pitchFamily="18" charset="0"/>
              </a:rPr>
              <a:t>There is not one solitary fundamental principle of our democratic policy that did not stem directly from the basis moral concepts as embodies in the Decalogue and the ethics of Jesus.”</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9401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C3AA-52A5-4FCB-B0F4-A15D972F102E}"/>
              </a:ext>
            </a:extLst>
          </p:cNvPr>
          <p:cNvSpPr>
            <a:spLocks noGrp="1"/>
          </p:cNvSpPr>
          <p:nvPr>
            <p:ph type="title"/>
          </p:nvPr>
        </p:nvSpPr>
        <p:spPr>
          <a:xfrm>
            <a:off x="838200" y="253365"/>
            <a:ext cx="10515600" cy="1325563"/>
          </a:xfrm>
        </p:spPr>
        <p:txBody>
          <a:bodyPr>
            <a:normAutofit fontScale="90000"/>
          </a:bodyPr>
          <a:lstStyle/>
          <a:p>
            <a:r>
              <a:rPr lang="en-US" dirty="0">
                <a:solidFill>
                  <a:schemeClr val="bg1"/>
                </a:solidFill>
                <a:latin typeface="Mistral" panose="03090702030407020403" pitchFamily="66" charset="0"/>
              </a:rPr>
              <a:t>This message series is dedicated to my Mom, Dad, and both brothers.  I miss you all more with each passing day!</a:t>
            </a:r>
          </a:p>
        </p:txBody>
      </p:sp>
      <p:pic>
        <p:nvPicPr>
          <p:cNvPr id="5" name="Picture 4">
            <a:extLst>
              <a:ext uri="{FF2B5EF4-FFF2-40B4-BE49-F238E27FC236}">
                <a16:creationId xmlns:a16="http://schemas.microsoft.com/office/drawing/2014/main" id="{F0700279-6B11-4010-90FB-084181B6C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90" y="1928706"/>
            <a:ext cx="3221990" cy="4295986"/>
          </a:xfrm>
          <a:prstGeom prst="rect">
            <a:avLst/>
          </a:prstGeom>
        </p:spPr>
      </p:pic>
      <p:pic>
        <p:nvPicPr>
          <p:cNvPr id="7" name="Picture 6">
            <a:extLst>
              <a:ext uri="{FF2B5EF4-FFF2-40B4-BE49-F238E27FC236}">
                <a16:creationId xmlns:a16="http://schemas.microsoft.com/office/drawing/2014/main" id="{1641D3CC-DBD3-4C6C-BF1D-06638E88F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424" y="1928704"/>
            <a:ext cx="3221989" cy="4295985"/>
          </a:xfrm>
          <a:prstGeom prst="rect">
            <a:avLst/>
          </a:prstGeom>
        </p:spPr>
      </p:pic>
      <p:pic>
        <p:nvPicPr>
          <p:cNvPr id="9" name="Picture 8">
            <a:extLst>
              <a:ext uri="{FF2B5EF4-FFF2-40B4-BE49-F238E27FC236}">
                <a16:creationId xmlns:a16="http://schemas.microsoft.com/office/drawing/2014/main" id="{50CF6E70-00D9-4006-8CB4-0E1D16E1F3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993143" y="2544317"/>
            <a:ext cx="4300630" cy="3069403"/>
          </a:xfrm>
          <a:prstGeom prst="rect">
            <a:avLst/>
          </a:prstGeom>
        </p:spPr>
      </p:pic>
    </p:spTree>
    <p:extLst>
      <p:ext uri="{BB962C8B-B14F-4D97-AF65-F5344CB8AC3E}">
        <p14:creationId xmlns:p14="http://schemas.microsoft.com/office/powerpoint/2010/main" val="3560617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istral" panose="03090702030407020403" pitchFamily="66" charset="0"/>
              </a:rPr>
              <a:t>The Ten Commandments in American History</a:t>
            </a:r>
            <a:endParaRPr lang="en-US" dirty="0"/>
          </a:p>
        </p:txBody>
      </p:sp>
      <p:sp>
        <p:nvSpPr>
          <p:cNvPr id="3" name="Content Placeholder 2"/>
          <p:cNvSpPr>
            <a:spLocks noGrp="1"/>
          </p:cNvSpPr>
          <p:nvPr>
            <p:ph idx="1"/>
          </p:nvPr>
        </p:nvSpPr>
        <p:spPr>
          <a:xfrm>
            <a:off x="194873" y="1364105"/>
            <a:ext cx="11692327" cy="4193416"/>
          </a:xfrm>
        </p:spPr>
        <p:txBody>
          <a:bodyPr>
            <a:normAutofit/>
          </a:bodyPr>
          <a:lstStyle/>
          <a:p>
            <a:pPr marL="0" indent="0">
              <a:buNone/>
            </a:pPr>
            <a:r>
              <a:rPr lang="en-US" u="sng" dirty="0">
                <a:latin typeface="Times New Roman" panose="02020603050405020304" pitchFamily="18" charset="0"/>
                <a:cs typeface="Times New Roman" panose="02020603050405020304" pitchFamily="18" charset="0"/>
              </a:rPr>
              <a:t>Pennsylvania, 1967:</a:t>
            </a:r>
          </a:p>
          <a:p>
            <a:pPr marL="0" indent="0">
              <a:buNone/>
            </a:pPr>
            <a:r>
              <a:rPr lang="en-US" dirty="0">
                <a:latin typeface="Times New Roman" panose="02020603050405020304" pitchFamily="18" charset="0"/>
                <a:cs typeface="Times New Roman" panose="02020603050405020304" pitchFamily="18" charset="0"/>
              </a:rPr>
              <a:t>“Remember the Sabbath day to keep it holy; six days shalt thou labor and do all thy work; but the seventh day is the Sabbath of the Lord thy God.  In it thou shalt not do any work” [Deuteronomy 5:12-14].  This Divine pronouncement became part of the Common Law inherited by the thirteen American colonies and by the sovereign states of the American union.”</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0127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93840E-6C7D-449E-8054-9DAC309224BF}"/>
              </a:ext>
            </a:extLst>
          </p:cNvPr>
          <p:cNvSpPr txBox="1"/>
          <p:nvPr/>
        </p:nvSpPr>
        <p:spPr>
          <a:xfrm>
            <a:off x="765313" y="705678"/>
            <a:ext cx="2633870" cy="1477328"/>
          </a:xfrm>
          <a:prstGeom prst="rect">
            <a:avLst/>
          </a:prstGeom>
          <a:solidFill>
            <a:srgbClr val="002060"/>
          </a:solidFill>
        </p:spPr>
        <p:txBody>
          <a:bodyPr wrap="square" rtlCol="0">
            <a:spAutoFit/>
          </a:bodyPr>
          <a:lstStyle/>
          <a:p>
            <a:r>
              <a:rPr lang="en-US" sz="1800" i="1" dirty="0">
                <a:solidFill>
                  <a:srgbClr val="FFFF00"/>
                </a:solidFill>
                <a:latin typeface="Times New Roman" panose="02020603050405020304" pitchFamily="18" charset="0"/>
                <a:cs typeface="Times New Roman" panose="02020603050405020304" pitchFamily="18" charset="0"/>
              </a:rPr>
              <a:t>See “Exhibit K:Discovery and Planting 1492-1600”</a:t>
            </a:r>
            <a:endParaRPr lang="en-US" i="1" dirty="0">
              <a:solidFill>
                <a:srgbClr val="FFFF00"/>
              </a:solidFill>
              <a:latin typeface="Times New Roman" panose="02020603050405020304" pitchFamily="18" charset="0"/>
              <a:cs typeface="Times New Roman" panose="02020603050405020304" pitchFamily="18" charset="0"/>
            </a:endParaRPr>
          </a:p>
          <a:p>
            <a:endParaRPr lang="en-US" i="1" dirty="0">
              <a:solidFill>
                <a:srgbClr val="FFFF00"/>
              </a:solidFill>
              <a:latin typeface="Times New Roman" panose="02020603050405020304" pitchFamily="18" charset="0"/>
              <a:cs typeface="Times New Roman" panose="02020603050405020304" pitchFamily="18" charset="0"/>
            </a:endParaRPr>
          </a:p>
          <a:p>
            <a:r>
              <a:rPr lang="en-US" i="1" dirty="0">
                <a:solidFill>
                  <a:srgbClr val="FFFF00"/>
                </a:solidFill>
                <a:latin typeface="Times New Roman" panose="02020603050405020304" pitchFamily="18" charset="0"/>
                <a:cs typeface="Times New Roman" panose="02020603050405020304" pitchFamily="18" charset="0"/>
              </a:rPr>
              <a:t>See “Exhibit S: A Modell of Christian Charity”</a:t>
            </a:r>
          </a:p>
        </p:txBody>
      </p:sp>
    </p:spTree>
    <p:extLst>
      <p:ext uri="{BB962C8B-B14F-4D97-AF65-F5344CB8AC3E}">
        <p14:creationId xmlns:p14="http://schemas.microsoft.com/office/powerpoint/2010/main" val="430002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082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54C82A-59B1-4386-9520-ED9D55CBF25C}"/>
              </a:ext>
            </a:extLst>
          </p:cNvPr>
          <p:cNvSpPr txBox="1"/>
          <p:nvPr/>
        </p:nvSpPr>
        <p:spPr>
          <a:xfrm>
            <a:off x="1729409" y="596348"/>
            <a:ext cx="8756374" cy="4980210"/>
          </a:xfrm>
          <a:prstGeom prst="rect">
            <a:avLst/>
          </a:prstGeom>
          <a:noFill/>
        </p:spPr>
        <p:txBody>
          <a:bodyPr wrap="square" rtlCol="0">
            <a:spAutoFit/>
          </a:bodyPr>
          <a:lstStyle/>
          <a:p>
            <a:pPr marL="0" marR="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I called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Wallbuilders</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to make a photocopy of their article in the Founder’s Bible called: “Inseparably Linked The Declaration of Independence and the Constitution”, pages 1243-1252.  I do not have permission to photocopy to this info because it is more than 3 pages.</a:t>
            </a:r>
          </a:p>
          <a:p>
            <a:pPr marL="457200" marR="0">
              <a:lnSpc>
                <a:spcPct val="107000"/>
              </a:lnSpc>
              <a:spcBef>
                <a:spcPts val="0"/>
              </a:spcBef>
              <a:spcAft>
                <a:spcPts val="800"/>
              </a:spcAft>
            </a:pPr>
            <a:r>
              <a:rPr lang="en-US"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Also see “Exhibit T: The DOI and Constitution Linked Plymouth Rock”.</a:t>
            </a:r>
          </a:p>
          <a:p>
            <a:pPr marL="457200" marR="0">
              <a:lnSpc>
                <a:spcPct val="107000"/>
              </a:lnSpc>
              <a:spcBef>
                <a:spcPts val="0"/>
              </a:spcBef>
              <a:spcAft>
                <a:spcPts val="800"/>
              </a:spcAft>
            </a:pPr>
            <a:r>
              <a:rPr lang="en-US"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Also see: </a:t>
            </a:r>
            <a:r>
              <a:rPr lang="en-US" sz="2800" i="1" u="sng"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www.plymrock.org/the-declaration-and-the-constitution-inseperable/</a:t>
            </a:r>
            <a:endParaRPr lang="en-US"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455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C71793-2B0F-446F-B53D-3E15CE78D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6" y="3098318"/>
            <a:ext cx="3387172" cy="3387172"/>
          </a:xfrm>
          <a:prstGeom prst="rect">
            <a:avLst/>
          </a:prstGeom>
        </p:spPr>
      </p:pic>
      <p:pic>
        <p:nvPicPr>
          <p:cNvPr id="8" name="Picture 7">
            <a:extLst>
              <a:ext uri="{FF2B5EF4-FFF2-40B4-BE49-F238E27FC236}">
                <a16:creationId xmlns:a16="http://schemas.microsoft.com/office/drawing/2014/main" id="{990CA51D-DDAF-4B51-959F-ADB5FA0B9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763" y="3098318"/>
            <a:ext cx="4514850" cy="3381375"/>
          </a:xfrm>
          <a:prstGeom prst="rect">
            <a:avLst/>
          </a:prstGeom>
        </p:spPr>
      </p:pic>
      <p:sp>
        <p:nvSpPr>
          <p:cNvPr id="11" name="TextBox 10">
            <a:extLst>
              <a:ext uri="{FF2B5EF4-FFF2-40B4-BE49-F238E27FC236}">
                <a16:creationId xmlns:a16="http://schemas.microsoft.com/office/drawing/2014/main" id="{350C0F0E-9DCE-49F6-8163-66FD043CE067}"/>
              </a:ext>
            </a:extLst>
          </p:cNvPr>
          <p:cNvSpPr txBox="1"/>
          <p:nvPr/>
        </p:nvSpPr>
        <p:spPr>
          <a:xfrm>
            <a:off x="470452" y="176385"/>
            <a:ext cx="11251096" cy="2677656"/>
          </a:xfrm>
          <a:prstGeom prst="rect">
            <a:avLst/>
          </a:prstGeom>
          <a:noFill/>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Did the Founding Fathers go against the Bible when they came to America from Great Britain based off of Romans 13?</a:t>
            </a:r>
          </a:p>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What about the Castle Doctrine?  Should we have the right to defend ourselves?</a:t>
            </a:r>
          </a:p>
          <a:p>
            <a:endParaRPr lang="en-US" sz="2400" i="1" dirty="0">
              <a:solidFill>
                <a:srgbClr val="FFFF00"/>
              </a:solidFill>
              <a:latin typeface="Times New Roman" panose="02020603050405020304" pitchFamily="18" charset="0"/>
              <a:cs typeface="Times New Roman" panose="02020603050405020304" pitchFamily="18" charset="0"/>
            </a:endParaRPr>
          </a:p>
          <a:p>
            <a:r>
              <a:rPr lang="en-US" sz="2400" i="1" dirty="0">
                <a:solidFill>
                  <a:srgbClr val="FFFF00"/>
                </a:solidFill>
                <a:latin typeface="Times New Roman" panose="02020603050405020304" pitchFamily="18" charset="0"/>
                <a:cs typeface="Times New Roman" panose="02020603050405020304" pitchFamily="18" charset="0"/>
              </a:rPr>
              <a:t>See Exhibits U, V, W: :Natural Law and Sir William Blackstone”, “The Bible and Self-Defense” and “The American Revolution Was it an Act of Biblical Rebellion”</a:t>
            </a:r>
          </a:p>
        </p:txBody>
      </p:sp>
    </p:spTree>
    <p:extLst>
      <p:ext uri="{BB962C8B-B14F-4D97-AF65-F5344CB8AC3E}">
        <p14:creationId xmlns:p14="http://schemas.microsoft.com/office/powerpoint/2010/main" val="26496784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322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77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406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19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56100B-5357-4838-9CF8-5B95CB070F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0" y="-45720"/>
            <a:ext cx="12252960" cy="6903720"/>
          </a:xfrm>
          <a:prstGeom prst="rect">
            <a:avLst/>
          </a:prstGeom>
        </p:spPr>
      </p:pic>
    </p:spTree>
    <p:extLst>
      <p:ext uri="{BB962C8B-B14F-4D97-AF65-F5344CB8AC3E}">
        <p14:creationId xmlns:p14="http://schemas.microsoft.com/office/powerpoint/2010/main" val="89976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4E4679-0EF0-4BE3-B409-0F3A8D5AA57B}"/>
              </a:ext>
            </a:extLst>
          </p:cNvPr>
          <p:cNvSpPr txBox="1"/>
          <p:nvPr/>
        </p:nvSpPr>
        <p:spPr>
          <a:xfrm>
            <a:off x="1036320" y="2459504"/>
            <a:ext cx="10668000" cy="1938992"/>
          </a:xfrm>
          <a:prstGeom prst="rect">
            <a:avLst/>
          </a:prstGeom>
          <a:noFill/>
        </p:spPr>
        <p:txBody>
          <a:bodyPr wrap="square" rtlCol="0">
            <a:spAutoFit/>
          </a:bodyPr>
          <a:lstStyle/>
          <a:p>
            <a:r>
              <a:rPr lang="en-US" sz="6000" dirty="0">
                <a:latin typeface="Mistral" panose="03090702030407020403" pitchFamily="66" charset="0"/>
              </a:rPr>
              <a:t>Thank you to all those who have helped proofread this series, and put up with me!</a:t>
            </a:r>
          </a:p>
        </p:txBody>
      </p:sp>
    </p:spTree>
    <p:extLst>
      <p:ext uri="{BB962C8B-B14F-4D97-AF65-F5344CB8AC3E}">
        <p14:creationId xmlns:p14="http://schemas.microsoft.com/office/powerpoint/2010/main" val="3028395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A43631-2D70-419D-9336-7CDA677D2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243" cy="6842622"/>
          </a:xfrm>
          <a:prstGeom prst="rect">
            <a:avLst/>
          </a:prstGeom>
        </p:spPr>
      </p:pic>
      <p:sp>
        <p:nvSpPr>
          <p:cNvPr id="8" name="TextBox 7">
            <a:extLst>
              <a:ext uri="{FF2B5EF4-FFF2-40B4-BE49-F238E27FC236}">
                <a16:creationId xmlns:a16="http://schemas.microsoft.com/office/drawing/2014/main" id="{76D6F33E-4748-4635-8188-9A7B85EED1E2}"/>
              </a:ext>
            </a:extLst>
          </p:cNvPr>
          <p:cNvSpPr txBox="1"/>
          <p:nvPr/>
        </p:nvSpPr>
        <p:spPr>
          <a:xfrm>
            <a:off x="407504" y="715617"/>
            <a:ext cx="5536096" cy="2862322"/>
          </a:xfrm>
          <a:prstGeom prst="rect">
            <a:avLst/>
          </a:prstGeom>
          <a:noFill/>
        </p:spPr>
        <p:txBody>
          <a:bodyPr wrap="square" rtlCol="0">
            <a:spAutoFit/>
          </a:bodyPr>
          <a:lstStyle/>
          <a:p>
            <a:r>
              <a:rPr lang="en-US" sz="6000" dirty="0">
                <a:solidFill>
                  <a:schemeClr val="bg1"/>
                </a:solidFill>
                <a:latin typeface="Mistral" panose="03090702030407020403" pitchFamily="66" charset="0"/>
                <a:cs typeface="Times New Roman" panose="02020603050405020304" pitchFamily="18" charset="0"/>
              </a:rPr>
              <a:t>Should the Bible be allowed in public schools?</a:t>
            </a:r>
          </a:p>
        </p:txBody>
      </p:sp>
    </p:spTree>
    <p:extLst>
      <p:ext uri="{BB962C8B-B14F-4D97-AF65-F5344CB8AC3E}">
        <p14:creationId xmlns:p14="http://schemas.microsoft.com/office/powerpoint/2010/main" val="2993307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9A4AA3-C10F-4EE6-955C-BD8FE783B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 y="0"/>
            <a:ext cx="12324080" cy="6858000"/>
          </a:xfrm>
          <a:prstGeom prst="rect">
            <a:avLst/>
          </a:prstGeom>
        </p:spPr>
      </p:pic>
    </p:spTree>
    <p:extLst>
      <p:ext uri="{BB962C8B-B14F-4D97-AF65-F5344CB8AC3E}">
        <p14:creationId xmlns:p14="http://schemas.microsoft.com/office/powerpoint/2010/main" val="970569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2ACF69-0688-419B-956C-886C4C66B3F3}"/>
              </a:ext>
            </a:extLst>
          </p:cNvPr>
          <p:cNvSpPr>
            <a:spLocks noGrp="1"/>
          </p:cNvSpPr>
          <p:nvPr>
            <p:ph idx="1"/>
          </p:nvPr>
        </p:nvSpPr>
        <p:spPr>
          <a:xfrm>
            <a:off x="745435" y="675861"/>
            <a:ext cx="10167730" cy="6047755"/>
          </a:xfrm>
        </p:spPr>
        <p:txBody>
          <a:bodyPr>
            <a:noAutofit/>
          </a:bodyPr>
          <a:lstStyle/>
          <a:p>
            <a:pPr marL="0" marR="0">
              <a:lnSpc>
                <a:spcPct val="107000"/>
              </a:lnSpc>
              <a:spcBef>
                <a:spcPts val="450"/>
              </a:spcBef>
              <a:spcAft>
                <a:spcPts val="45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"It is now several months since I promised to give you my reasons for preferring the Bible as a schoolbook to all other compositions. Before I state my arguments, I shall assume the five following propositions: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45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1</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 That Christianity is the only true and perfect religion; and that in proportion as mankind adopts its principles and obeys its precepts they will be wise and happy.</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450"/>
              </a:spcBef>
              <a:spcAft>
                <a:spcPts val="45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2. That a better knowledge of this religion is to be acquired by reading the Bible than in any other way.</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86314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2ACF69-0688-419B-956C-886C4C66B3F3}"/>
              </a:ext>
            </a:extLst>
          </p:cNvPr>
          <p:cNvSpPr>
            <a:spLocks noGrp="1"/>
          </p:cNvSpPr>
          <p:nvPr>
            <p:ph idx="1"/>
          </p:nvPr>
        </p:nvSpPr>
        <p:spPr>
          <a:xfrm>
            <a:off x="768626" y="960922"/>
            <a:ext cx="10515600" cy="4351338"/>
          </a:xfrm>
        </p:spPr>
        <p:txBody>
          <a:bodyPr>
            <a:noAutofit/>
          </a:bodyPr>
          <a:lstStyle/>
          <a:p>
            <a:pPr marL="0" marR="0">
              <a:lnSpc>
                <a:spcPct val="107000"/>
              </a:lnSpc>
              <a:spcBef>
                <a:spcPts val="450"/>
              </a:spcBef>
              <a:spcAft>
                <a:spcPts val="450"/>
              </a:spcAft>
            </a:pPr>
            <a:endPar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450"/>
              </a:spcBef>
              <a:spcAft>
                <a:spcPts val="45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3. That the Bible contains more knowledge necessary to man in his present state than any other book in the world.</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450"/>
              </a:spcBef>
              <a:spcAft>
                <a:spcPts val="45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4. That knowledge is most durable, and religious instruction most useful, when imparted in early life.</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450"/>
              </a:spcBef>
              <a:spcAft>
                <a:spcPts val="45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5. That the Bible, when not read in schools, is seldom read in any subsequent period of life.</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i="1" dirty="0">
              <a:solidFill>
                <a:srgbClr val="0070C0"/>
              </a:solidFill>
              <a:latin typeface="Times New Roman" panose="02020603050405020304" pitchFamily="18" charset="0"/>
              <a:cs typeface="Times New Roman" panose="02020603050405020304" pitchFamily="18" charset="0"/>
            </a:endParaRPr>
          </a:p>
          <a:p>
            <a:r>
              <a:rPr lang="en-US" i="1" dirty="0">
                <a:solidFill>
                  <a:srgbClr val="0070C0"/>
                </a:solidFill>
                <a:latin typeface="Times New Roman" panose="02020603050405020304" pitchFamily="18" charset="0"/>
                <a:cs typeface="Times New Roman" panose="02020603050405020304" pitchFamily="18" charset="0"/>
              </a:rPr>
              <a:t>See “Exhibit X - The Defense of the Bible in Schools”</a:t>
            </a:r>
          </a:p>
        </p:txBody>
      </p:sp>
    </p:spTree>
    <p:extLst>
      <p:ext uri="{BB962C8B-B14F-4D97-AF65-F5344CB8AC3E}">
        <p14:creationId xmlns:p14="http://schemas.microsoft.com/office/powerpoint/2010/main" val="2606021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03D5-C47A-48F5-9BD4-CE8B82987784}"/>
              </a:ext>
            </a:extLst>
          </p:cNvPr>
          <p:cNvSpPr>
            <a:spLocks noGrp="1"/>
          </p:cNvSpPr>
          <p:nvPr>
            <p:ph type="title"/>
          </p:nvPr>
        </p:nvSpPr>
        <p:spPr/>
        <p:txBody>
          <a:bodyPr/>
          <a:lstStyle/>
          <a:p>
            <a:pPr algn="ctr"/>
            <a:r>
              <a:rPr lang="en-US" dirty="0">
                <a:latin typeface="Mistral" panose="03090702030407020403" pitchFamily="66" charset="0"/>
              </a:rPr>
              <a:t>Early American Textbooks</a:t>
            </a:r>
          </a:p>
        </p:txBody>
      </p:sp>
      <p:sp>
        <p:nvSpPr>
          <p:cNvPr id="3" name="Content Placeholder 2">
            <a:extLst>
              <a:ext uri="{FF2B5EF4-FFF2-40B4-BE49-F238E27FC236}">
                <a16:creationId xmlns:a16="http://schemas.microsoft.com/office/drawing/2014/main" id="{0AC4665D-4B5D-4522-AAAC-59A88E97426B}"/>
              </a:ext>
            </a:extLst>
          </p:cNvPr>
          <p:cNvSpPr>
            <a:spLocks noGrp="1"/>
          </p:cNvSpPr>
          <p:nvPr>
            <p:ph idx="1"/>
          </p:nvPr>
        </p:nvSpPr>
        <p:spPr/>
        <p:txBody>
          <a:bodyPr>
            <a:normAutofit lnSpcReduction="10000"/>
          </a:bodyPr>
          <a:lstStyle/>
          <a:p>
            <a:r>
              <a:rPr lang="en-US" u="sng" dirty="0">
                <a:latin typeface="Times New Roman" panose="02020603050405020304" pitchFamily="18" charset="0"/>
                <a:cs typeface="Times New Roman" panose="02020603050405020304" pitchFamily="18" charset="0"/>
              </a:rPr>
              <a:t>Noah Webster’s Book – History of the United States</a:t>
            </a:r>
          </a:p>
          <a:p>
            <a:r>
              <a:rPr lang="en-US" dirty="0">
                <a:latin typeface="Times New Roman" panose="02020603050405020304" pitchFamily="18" charset="0"/>
                <a:cs typeface="Times New Roman" panose="02020603050405020304" pitchFamily="18" charset="0"/>
              </a:rPr>
              <a:t>(this was actually taught in American Education)</a:t>
            </a:r>
          </a:p>
          <a:p>
            <a:pPr lvl="1"/>
            <a:r>
              <a:rPr lang="en-US" dirty="0">
                <a:latin typeface="Times New Roman" panose="02020603050405020304" pitchFamily="18" charset="0"/>
                <a:cs typeface="Times New Roman" panose="02020603050405020304" pitchFamily="18" charset="0"/>
              </a:rPr>
              <a:t>Section 1. Of the first man. In the beginning God created the heaven and the earth, and the sun, moon, and stars. He created also grass, and other plants ; and various animals for the use of man. And last of all he created the first man, called Adam, endowed him with rational faculties, and gave him dominion over the earth, and over the beasts of the field, the fishes of the sea, and fowls of the air. 2. Of the first woman. The first woman, called Eve, was made by God as a helper to Adam. Being taken from Adam's body, she was presented to him, and received as his intimate companion, to share with him the toils and the felicities of life. These were the progenitors of all the human race.</a:t>
            </a:r>
          </a:p>
          <a:p>
            <a:pPr lvl="1"/>
            <a:endParaRPr lang="en-US" dirty="0">
              <a:latin typeface="Times New Roman" panose="02020603050405020304" pitchFamily="18" charset="0"/>
              <a:cs typeface="Times New Roman" panose="02020603050405020304" pitchFamily="18" charset="0"/>
            </a:endParaRPr>
          </a:p>
          <a:p>
            <a:pPr lvl="1"/>
            <a:r>
              <a:rPr lang="en-US" i="1" dirty="0">
                <a:solidFill>
                  <a:srgbClr val="7030A0"/>
                </a:solidFill>
                <a:latin typeface="Times New Roman" panose="02020603050405020304" pitchFamily="18" charset="0"/>
                <a:cs typeface="Times New Roman" panose="02020603050405020304" pitchFamily="18" charset="0"/>
              </a:rPr>
              <a:t>See “Exhibit BB- Websters History of the United States”</a:t>
            </a:r>
          </a:p>
          <a:p>
            <a:endParaRPr lang="en-US" dirty="0"/>
          </a:p>
        </p:txBody>
      </p:sp>
    </p:spTree>
    <p:extLst>
      <p:ext uri="{BB962C8B-B14F-4D97-AF65-F5344CB8AC3E}">
        <p14:creationId xmlns:p14="http://schemas.microsoft.com/office/powerpoint/2010/main" val="1592514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A58797-FE3A-4E06-8424-618044852AF8}"/>
              </a:ext>
            </a:extLst>
          </p:cNvPr>
          <p:cNvSpPr>
            <a:spLocks noGrp="1"/>
          </p:cNvSpPr>
          <p:nvPr>
            <p:ph idx="1"/>
          </p:nvPr>
        </p:nvSpPr>
        <p:spPr>
          <a:xfrm>
            <a:off x="298174" y="6023113"/>
            <a:ext cx="5615609" cy="541475"/>
          </a:xfrm>
          <a:solidFill>
            <a:srgbClr val="002060"/>
          </a:solidFill>
        </p:spPr>
        <p:txBody>
          <a:bodyPr>
            <a:normAutofit/>
          </a:bodyPr>
          <a:lstStyle/>
          <a:p>
            <a:r>
              <a:rPr lang="en-US" dirty="0">
                <a:solidFill>
                  <a:schemeClr val="bg1"/>
                </a:solidFill>
              </a:rPr>
              <a:t>See Exhibit CC: New England Primer</a:t>
            </a:r>
          </a:p>
        </p:txBody>
      </p:sp>
    </p:spTree>
    <p:extLst>
      <p:ext uri="{BB962C8B-B14F-4D97-AF65-F5344CB8AC3E}">
        <p14:creationId xmlns:p14="http://schemas.microsoft.com/office/powerpoint/2010/main" val="4281718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AEEE66-2251-467B-B170-02B70AE1D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270"/>
            <a:ext cx="12192000" cy="6778487"/>
          </a:xfrm>
          <a:prstGeom prst="rect">
            <a:avLst/>
          </a:prstGeom>
        </p:spPr>
      </p:pic>
      <p:sp>
        <p:nvSpPr>
          <p:cNvPr id="8" name="TextBox 7">
            <a:extLst>
              <a:ext uri="{FF2B5EF4-FFF2-40B4-BE49-F238E27FC236}">
                <a16:creationId xmlns:a16="http://schemas.microsoft.com/office/drawing/2014/main" id="{191C9AF0-B57D-425A-A2DF-B10BE5AB2089}"/>
              </a:ext>
            </a:extLst>
          </p:cNvPr>
          <p:cNvSpPr txBox="1"/>
          <p:nvPr/>
        </p:nvSpPr>
        <p:spPr>
          <a:xfrm>
            <a:off x="3448879" y="2713382"/>
            <a:ext cx="5655365" cy="1609416"/>
          </a:xfrm>
          <a:prstGeom prst="rect">
            <a:avLst/>
          </a:prstGeom>
          <a:noFill/>
        </p:spPr>
        <p:txBody>
          <a:bodyPr wrap="square" rtlCol="0">
            <a:spAutoFit/>
          </a:bodyPr>
          <a:lstStyle/>
          <a:p>
            <a:r>
              <a:rPr lang="en-US" sz="4800" dirty="0">
                <a:solidFill>
                  <a:schemeClr val="bg1"/>
                </a:solidFill>
                <a:latin typeface="Mistral" panose="03090702030407020403" pitchFamily="66" charset="0"/>
              </a:rPr>
              <a:t>The Influence the Bible had on the Oath of Office</a:t>
            </a:r>
          </a:p>
        </p:txBody>
      </p:sp>
    </p:spTree>
    <p:extLst>
      <p:ext uri="{BB962C8B-B14F-4D97-AF65-F5344CB8AC3E}">
        <p14:creationId xmlns:p14="http://schemas.microsoft.com/office/powerpoint/2010/main" val="7451968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FB6954-7DBB-4CA8-8A9E-26D773C380C6}"/>
              </a:ext>
            </a:extLst>
          </p:cNvPr>
          <p:cNvSpPr>
            <a:spLocks noGrp="1"/>
          </p:cNvSpPr>
          <p:nvPr>
            <p:ph idx="1"/>
          </p:nvPr>
        </p:nvSpPr>
        <p:spPr>
          <a:xfrm>
            <a:off x="1056640" y="853440"/>
            <a:ext cx="10820620" cy="5323523"/>
          </a:xfrm>
        </p:spPr>
        <p:txBody>
          <a:bodyPr>
            <a:normAutofit/>
          </a:bodyPr>
          <a:lstStyle/>
          <a:p>
            <a:r>
              <a:rPr lang="en-US" dirty="0">
                <a:latin typeface="Times New Roman" panose="02020603050405020304" pitchFamily="18" charset="0"/>
                <a:cs typeface="Times New Roman" panose="02020603050405020304" pitchFamily="18" charset="0"/>
              </a:rPr>
              <a:t>Traditionally, in taking an oath an individual raises their right hand, places the other on the Bible, takes the oath, and concludes with “So help me God.”</a:t>
            </a:r>
          </a:p>
          <a:p>
            <a:r>
              <a:rPr lang="en-US" dirty="0">
                <a:latin typeface="Times New Roman" panose="02020603050405020304" pitchFamily="18" charset="0"/>
                <a:cs typeface="Times New Roman" panose="02020603050405020304" pitchFamily="18" charset="0"/>
              </a:rPr>
              <a:t> Notice how the elements in this sequence directly parallels specific verses in the Bible. </a:t>
            </a:r>
          </a:p>
          <a:p>
            <a:pPr lvl="1"/>
            <a:r>
              <a:rPr lang="en-US" sz="2800" dirty="0">
                <a:latin typeface="Times New Roman" panose="02020603050405020304" pitchFamily="18" charset="0"/>
                <a:cs typeface="Times New Roman" panose="02020603050405020304" pitchFamily="18" charset="0"/>
              </a:rPr>
              <a:t>For example, in Genesis 26:2-3, God told Isaac “I will perform the OATH which I SWORE to Abraham your father”—so God Himself swore an oath. </a:t>
            </a:r>
          </a:p>
          <a:p>
            <a:pPr lvl="1"/>
            <a:r>
              <a:rPr lang="en-US" sz="2800" dirty="0">
                <a:latin typeface="Times New Roman" panose="02020603050405020304" pitchFamily="18" charset="0"/>
                <a:cs typeface="Times New Roman" panose="02020603050405020304" pitchFamily="18" charset="0"/>
              </a:rPr>
              <a:t>Concerning the oath, God declared: “I RAISED MY HAND IN AN OATH . . .” (Ezekiel 20:15, 23; 36:7; Psalm 106:26). The Scripture further tells us that “The Lord has sworn by His RIGHT hand” (Isaiah 62:8). </a:t>
            </a:r>
          </a:p>
          <a:p>
            <a:pPr lvl="1"/>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2353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FB6954-7DBB-4CA8-8A9E-26D773C380C6}"/>
              </a:ext>
            </a:extLst>
          </p:cNvPr>
          <p:cNvSpPr>
            <a:spLocks noGrp="1"/>
          </p:cNvSpPr>
          <p:nvPr>
            <p:ph idx="1"/>
          </p:nvPr>
        </p:nvSpPr>
        <p:spPr>
          <a:xfrm>
            <a:off x="1056640" y="853440"/>
            <a:ext cx="10820620" cy="5323523"/>
          </a:xfrm>
        </p:spPr>
        <p:txBody>
          <a:bodyPr>
            <a:normAutofit/>
          </a:bodyPr>
          <a:lstStyle/>
          <a:p>
            <a:pPr lvl="1"/>
            <a:r>
              <a:rPr lang="en-US" sz="2800" dirty="0">
                <a:latin typeface="Times New Roman" panose="02020603050405020304" pitchFamily="18" charset="0"/>
                <a:cs typeface="Times New Roman" panose="02020603050405020304" pitchFamily="18" charset="0"/>
              </a:rPr>
              <a:t>And when God’s people were instructed about how to take an oath, they were told: “You shall . . . take oaths IN HIS NAME” (Deuteronomy 10:20), which is what we do today when we use the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phrase “So help me God.” Clearly, the oath-taking clauses of the Constitution reflect specific Biblical practices.</a:t>
            </a:r>
            <a:br>
              <a:rPr lang="en-US" sz="2800" dirty="0">
                <a:solidFill>
                  <a:schemeClr val="bg1"/>
                </a:solidFill>
                <a:latin typeface="Times New Roman" panose="02020603050405020304" pitchFamily="18" charset="0"/>
                <a:cs typeface="Times New Roman" panose="02020603050405020304" pitchFamily="18" charset="0"/>
              </a:rPr>
            </a:br>
            <a:endParaRPr lang="en-US" sz="2800" dirty="0">
              <a:solidFill>
                <a:srgbClr val="0070C0"/>
              </a:solidFill>
              <a:latin typeface="Times New Roman" panose="02020603050405020304" pitchFamily="18" charset="0"/>
              <a:cs typeface="Times New Roman" panose="02020603050405020304" pitchFamily="18" charset="0"/>
            </a:endParaRPr>
          </a:p>
          <a:p>
            <a:pPr lvl="1"/>
            <a:r>
              <a:rPr lang="en-US" sz="2800" i="1" dirty="0">
                <a:solidFill>
                  <a:srgbClr val="0070C0"/>
                </a:solidFill>
                <a:latin typeface="Times New Roman" panose="02020603050405020304" pitchFamily="18" charset="0"/>
                <a:cs typeface="Times New Roman" panose="02020603050405020304" pitchFamily="18" charset="0"/>
              </a:rPr>
              <a:t>See “Exhibit D: The American Founding and the Federal Era </a:t>
            </a:r>
            <a:br>
              <a:rPr lang="en-US" sz="2800" i="1" dirty="0">
                <a:solidFill>
                  <a:srgbClr val="0070C0"/>
                </a:solidFill>
                <a:latin typeface="Times New Roman" panose="02020603050405020304" pitchFamily="18" charset="0"/>
                <a:cs typeface="Times New Roman" panose="02020603050405020304" pitchFamily="18" charset="0"/>
              </a:rPr>
            </a:br>
            <a:r>
              <a:rPr lang="en-US" sz="2800" i="1" dirty="0">
                <a:solidFill>
                  <a:srgbClr val="0070C0"/>
                </a:solidFill>
                <a:latin typeface="Times New Roman" panose="02020603050405020304" pitchFamily="18" charset="0"/>
                <a:cs typeface="Times New Roman" panose="02020603050405020304" pitchFamily="18" charset="0"/>
              </a:rPr>
              <a:t>(1785-early-1800s)”</a:t>
            </a:r>
          </a:p>
          <a:p>
            <a:pPr lvl="1"/>
            <a:r>
              <a:rPr lang="en-US" sz="2800" b="0" i="1" dirty="0">
                <a:solidFill>
                  <a:srgbClr val="0070C0"/>
                </a:solidFill>
                <a:effectLst/>
                <a:latin typeface="Times New Roman" panose="02020603050405020304" pitchFamily="18" charset="0"/>
                <a:cs typeface="Times New Roman" panose="02020603050405020304" pitchFamily="18" charset="0"/>
              </a:rPr>
              <a:t>See “Exhibit Y - Did George Washington Actually Say So </a:t>
            </a:r>
            <a:br>
              <a:rPr lang="en-US" sz="2800" b="0" i="1" dirty="0">
                <a:solidFill>
                  <a:srgbClr val="0070C0"/>
                </a:solidFill>
                <a:effectLst/>
                <a:latin typeface="Times New Roman" panose="02020603050405020304" pitchFamily="18" charset="0"/>
                <a:cs typeface="Times New Roman" panose="02020603050405020304" pitchFamily="18" charset="0"/>
              </a:rPr>
            </a:br>
            <a:r>
              <a:rPr lang="en-US" sz="2800" b="0" i="1" dirty="0">
                <a:solidFill>
                  <a:srgbClr val="0070C0"/>
                </a:solidFill>
                <a:effectLst/>
                <a:latin typeface="Times New Roman" panose="02020603050405020304" pitchFamily="18" charset="0"/>
                <a:cs typeface="Times New Roman" panose="02020603050405020304" pitchFamily="18" charset="0"/>
              </a:rPr>
              <a:t>Help Me God During His Inauguration”</a:t>
            </a:r>
          </a:p>
          <a:p>
            <a:pPr lvl="1"/>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9488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CDBE49-B3D2-486C-9984-1B1036888F23}"/>
              </a:ext>
            </a:extLst>
          </p:cNvPr>
          <p:cNvSpPr txBox="1"/>
          <p:nvPr/>
        </p:nvSpPr>
        <p:spPr>
          <a:xfrm>
            <a:off x="1808480" y="132080"/>
            <a:ext cx="9110649" cy="1323439"/>
          </a:xfrm>
          <a:prstGeom prst="rect">
            <a:avLst/>
          </a:prstGeom>
          <a:noFill/>
        </p:spPr>
        <p:txBody>
          <a:bodyPr wrap="square" rtlCol="0">
            <a:spAutoFit/>
          </a:bodyPr>
          <a:lstStyle/>
          <a:p>
            <a:pPr algn="ctr"/>
            <a:r>
              <a:rPr lang="en-US" sz="4000" dirty="0">
                <a:latin typeface="Mistral" panose="03090702030407020403" pitchFamily="66" charset="0"/>
                <a:cs typeface="Times New Roman" panose="02020603050405020304" pitchFamily="18" charset="0"/>
              </a:rPr>
              <a:t>How did we get the idea the POTUS must be a natural born citizen?</a:t>
            </a:r>
          </a:p>
        </p:txBody>
      </p:sp>
      <p:pic>
        <p:nvPicPr>
          <p:cNvPr id="3" name="Picture 2">
            <a:extLst>
              <a:ext uri="{FF2B5EF4-FFF2-40B4-BE49-F238E27FC236}">
                <a16:creationId xmlns:a16="http://schemas.microsoft.com/office/drawing/2014/main" id="{B30DF3CA-DB15-44BC-985B-C3BA0BA4F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693" y="1652150"/>
            <a:ext cx="4066267" cy="3986848"/>
          </a:xfrm>
          <a:prstGeom prst="rect">
            <a:avLst/>
          </a:prstGeom>
        </p:spPr>
      </p:pic>
    </p:spTree>
    <p:extLst>
      <p:ext uri="{BB962C8B-B14F-4D97-AF65-F5344CB8AC3E}">
        <p14:creationId xmlns:p14="http://schemas.microsoft.com/office/powerpoint/2010/main" val="146667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4E4679-0EF0-4BE3-B409-0F3A8D5AA57B}"/>
              </a:ext>
            </a:extLst>
          </p:cNvPr>
          <p:cNvSpPr txBox="1"/>
          <p:nvPr/>
        </p:nvSpPr>
        <p:spPr>
          <a:xfrm>
            <a:off x="392747" y="927804"/>
            <a:ext cx="11609705" cy="4031873"/>
          </a:xfrm>
          <a:prstGeom prst="rect">
            <a:avLst/>
          </a:prstGeom>
          <a:noFill/>
        </p:spPr>
        <p:txBody>
          <a:bodyPr wrap="square" rtlCol="0">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You can get a copy of this lecture series and exhibits at: marciaalennick.wixsite.com/mysite/the-influence-of-the-bible-in-America</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You can get a copy of this lecture series and videos at: www.facebook.com/groups/theinfluenceofthebibleinamerica</a:t>
            </a:r>
          </a:p>
        </p:txBody>
      </p:sp>
    </p:spTree>
    <p:extLst>
      <p:ext uri="{BB962C8B-B14F-4D97-AF65-F5344CB8AC3E}">
        <p14:creationId xmlns:p14="http://schemas.microsoft.com/office/powerpoint/2010/main" val="29830252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F5FCEF-B2F7-4C7E-8F83-EC1245A4E5A8}"/>
              </a:ext>
            </a:extLst>
          </p:cNvPr>
          <p:cNvSpPr>
            <a:spLocks noGrp="1"/>
          </p:cNvSpPr>
          <p:nvPr>
            <p:ph idx="1"/>
          </p:nvPr>
        </p:nvSpPr>
        <p:spPr>
          <a:xfrm>
            <a:off x="858078" y="1351466"/>
            <a:ext cx="10856843" cy="6007998"/>
          </a:xfrm>
        </p:spPr>
        <p:txBody>
          <a:bodyPr>
            <a:normAutofit/>
          </a:bodyPr>
          <a:lstStyle/>
          <a:p>
            <a:r>
              <a:rPr lang="en-US" sz="2400" dirty="0">
                <a:latin typeface="Times New Roman" panose="02020603050405020304" pitchFamily="18" charset="0"/>
                <a:cs typeface="Times New Roman" panose="02020603050405020304" pitchFamily="18" charset="0"/>
              </a:rPr>
              <a:t>Concerning the selection of a national executive leader, the Bible says “One from among your brethren you shall set as king over you; you may not set a foreigner over you, who is not your brother” (Deuteronomy 17:15, ESV). The national leader cannot be an immigrant but must be native-born. </a:t>
            </a:r>
          </a:p>
          <a:p>
            <a:r>
              <a:rPr lang="en-US" sz="2400" dirty="0">
                <a:latin typeface="Times New Roman" panose="02020603050405020304" pitchFamily="18" charset="0"/>
                <a:cs typeface="Times New Roman" panose="02020603050405020304" pitchFamily="18" charset="0"/>
              </a:rPr>
              <a:t>Reflecting this same requirement, the Constitution stipulates: “No person except a natural born citizen...shall be eligible to the office of President” (Article II, Section 1, Paragraph 5). The Constitution allows a US Senator or Representative to be an immigrant, but it requires that the national leader—the President—must be native-born (or as the Bible specified, “one from among your brethren” who is “not a foreigner”).</a:t>
            </a:r>
          </a:p>
          <a:p>
            <a:r>
              <a:rPr lang="en-US" sz="2400" i="1" dirty="0">
                <a:solidFill>
                  <a:srgbClr val="7030A0"/>
                </a:solidFill>
                <a:latin typeface="Times New Roman" panose="02020603050405020304" pitchFamily="18" charset="0"/>
                <a:cs typeface="Times New Roman" panose="02020603050405020304" pitchFamily="18" charset="0"/>
              </a:rPr>
              <a:t>See “Exhibit D: The American Founding and the Federal Era </a:t>
            </a:r>
            <a:br>
              <a:rPr lang="en-US" sz="2400" i="1" dirty="0">
                <a:solidFill>
                  <a:srgbClr val="7030A0"/>
                </a:solidFill>
                <a:latin typeface="Times New Roman" panose="02020603050405020304" pitchFamily="18" charset="0"/>
                <a:cs typeface="Times New Roman" panose="02020603050405020304" pitchFamily="18" charset="0"/>
              </a:rPr>
            </a:br>
            <a:r>
              <a:rPr lang="en-US" sz="2400" i="1" dirty="0">
                <a:solidFill>
                  <a:srgbClr val="7030A0"/>
                </a:solidFill>
                <a:latin typeface="Times New Roman" panose="02020603050405020304" pitchFamily="18" charset="0"/>
                <a:cs typeface="Times New Roman" panose="02020603050405020304" pitchFamily="18" charset="0"/>
              </a:rPr>
              <a:t>(1785-early-1800s)”</a:t>
            </a:r>
          </a:p>
          <a:p>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6093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E41936-F5B4-4D9B-814B-90C1D6B82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8526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8B863A-7CF2-4629-9594-AE33D8E4EEC5}"/>
              </a:ext>
            </a:extLst>
          </p:cNvPr>
          <p:cNvSpPr>
            <a:spLocks noGrp="1"/>
          </p:cNvSpPr>
          <p:nvPr>
            <p:ph idx="1"/>
          </p:nvPr>
        </p:nvSpPr>
        <p:spPr>
          <a:xfrm>
            <a:off x="583096" y="1327288"/>
            <a:ext cx="10618304" cy="5183050"/>
          </a:xfrm>
        </p:spPr>
        <p:txBody>
          <a:bodyPr/>
          <a:lstStyle/>
          <a:p>
            <a:r>
              <a:rPr lang="en-US" dirty="0">
                <a:latin typeface="Times New Roman" panose="02020603050405020304" pitchFamily="18" charset="0"/>
                <a:cs typeface="Times New Roman" panose="02020603050405020304" pitchFamily="18" charset="0"/>
              </a:rPr>
              <a:t>Concerning the death penalty, the Bible says: “Whoever is deserving of death shall be put to death on the testimony of two or three witnesses; he shall not be put to death on the testimony of one witness.” (Deuteronomy 17:6, NKJV) </a:t>
            </a:r>
          </a:p>
          <a:p>
            <a:r>
              <a:rPr lang="en-US" dirty="0">
                <a:latin typeface="Times New Roman" panose="02020603050405020304" pitchFamily="18" charset="0"/>
                <a:cs typeface="Times New Roman" panose="02020603050405020304" pitchFamily="18" charset="0"/>
              </a:rPr>
              <a:t>Concerning treason (a death penalty offense specifically named in the Constitution), the Constitution likewise requires: “No person shall be convicted of treason [and put to death], unless on the testimony of two witnesses to the same overt act” (Article, Section 3, Paragraph 3). </a:t>
            </a:r>
          </a:p>
          <a:p>
            <a:r>
              <a:rPr lang="en-US" sz="2800" i="1" dirty="0">
                <a:solidFill>
                  <a:srgbClr val="0070C0"/>
                </a:solidFill>
                <a:latin typeface="Times New Roman" panose="02020603050405020304" pitchFamily="18" charset="0"/>
                <a:cs typeface="Times New Roman" panose="02020603050405020304" pitchFamily="18" charset="0"/>
              </a:rPr>
              <a:t>See “Exhibit D: The American Founding and the Federal Era (1785-early-1800s)”</a:t>
            </a:r>
          </a:p>
          <a:p>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9947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2E296E-AA27-4211-84FC-4C14BB8CB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33075"/>
          </a:xfrm>
          <a:prstGeom prst="rect">
            <a:avLst/>
          </a:prstGeom>
        </p:spPr>
      </p:pic>
      <p:sp>
        <p:nvSpPr>
          <p:cNvPr id="6" name="TextBox 5">
            <a:extLst>
              <a:ext uri="{FF2B5EF4-FFF2-40B4-BE49-F238E27FC236}">
                <a16:creationId xmlns:a16="http://schemas.microsoft.com/office/drawing/2014/main" id="{BA4E3E1A-E4CB-4396-AC4A-3B09414AF195}"/>
              </a:ext>
            </a:extLst>
          </p:cNvPr>
          <p:cNvSpPr txBox="1"/>
          <p:nvPr/>
        </p:nvSpPr>
        <p:spPr>
          <a:xfrm>
            <a:off x="427383" y="188843"/>
            <a:ext cx="11449877" cy="646331"/>
          </a:xfrm>
          <a:prstGeom prst="rect">
            <a:avLst/>
          </a:prstGeom>
          <a:noFill/>
        </p:spPr>
        <p:txBody>
          <a:bodyPr wrap="square" rtlCol="0">
            <a:spAutoFit/>
          </a:bodyPr>
          <a:lstStyle/>
          <a:p>
            <a:pPr algn="ctr"/>
            <a:r>
              <a:rPr lang="en-US" sz="3600" dirty="0">
                <a:solidFill>
                  <a:schemeClr val="bg1"/>
                </a:solidFill>
                <a:latin typeface="Mistral" panose="03090702030407020403" pitchFamily="66" charset="0"/>
              </a:rPr>
              <a:t>How has the US Supreme Court changed from America’s founding?</a:t>
            </a:r>
          </a:p>
        </p:txBody>
      </p:sp>
    </p:spTree>
    <p:extLst>
      <p:ext uri="{BB962C8B-B14F-4D97-AF65-F5344CB8AC3E}">
        <p14:creationId xmlns:p14="http://schemas.microsoft.com/office/powerpoint/2010/main" val="3547824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19C7-D4C8-4517-AA05-17BAFC3F84D9}"/>
              </a:ext>
            </a:extLst>
          </p:cNvPr>
          <p:cNvSpPr>
            <a:spLocks noGrp="1"/>
          </p:cNvSpPr>
          <p:nvPr>
            <p:ph type="title"/>
          </p:nvPr>
        </p:nvSpPr>
        <p:spPr/>
        <p:txBody>
          <a:bodyPr/>
          <a:lstStyle/>
          <a:p>
            <a:pPr algn="ctr"/>
            <a:r>
              <a:rPr lang="en-US" dirty="0">
                <a:latin typeface="Mistral" panose="03090702030407020403" pitchFamily="66" charset="0"/>
              </a:rPr>
              <a:t>How many have heard of Circuit Riding Judges?</a:t>
            </a:r>
          </a:p>
        </p:txBody>
      </p:sp>
      <p:sp>
        <p:nvSpPr>
          <p:cNvPr id="3" name="Content Placeholder 2">
            <a:extLst>
              <a:ext uri="{FF2B5EF4-FFF2-40B4-BE49-F238E27FC236}">
                <a16:creationId xmlns:a16="http://schemas.microsoft.com/office/drawing/2014/main" id="{25861F36-92CC-4A87-B34F-5FEDF700A567}"/>
              </a:ext>
            </a:extLst>
          </p:cNvPr>
          <p:cNvSpPr>
            <a:spLocks noGrp="1"/>
          </p:cNvSpPr>
          <p:nvPr>
            <p:ph idx="1"/>
          </p:nvPr>
        </p:nvSpPr>
        <p:spPr>
          <a:xfrm>
            <a:off x="457200" y="1381539"/>
            <a:ext cx="11360426" cy="4795424"/>
          </a:xfrm>
        </p:spPr>
        <p:txBody>
          <a:bodyPr>
            <a:normAutofit/>
          </a:bodyPr>
          <a:lstStyle/>
          <a:p>
            <a:endParaRPr lang="en-US" b="0" i="0" dirty="0">
              <a:effectLst/>
              <a:latin typeface="Times New Roman" panose="02020603050405020304" pitchFamily="18" charset="0"/>
              <a:cs typeface="Times New Roman" panose="02020603050405020304" pitchFamily="18" charset="0"/>
            </a:endParaRPr>
          </a:p>
          <a:p>
            <a:r>
              <a:rPr lang="en-US" b="0" i="0" dirty="0">
                <a:effectLst/>
                <a:latin typeface="Times New Roman" panose="02020603050405020304" pitchFamily="18" charset="0"/>
                <a:cs typeface="Times New Roman" panose="02020603050405020304" pitchFamily="18" charset="0"/>
              </a:rPr>
              <a:t>Circuit Riding. When Congress created the U.S. circuit courts as the primary trial courts of the federal judiciary, it did not create judgeships assigned exclusively to those courts. Instead, the local U.S. district court judge and </a:t>
            </a:r>
            <a:r>
              <a:rPr lang="en-US" b="1" i="0" dirty="0">
                <a:effectLst/>
                <a:latin typeface="Times New Roman" panose="02020603050405020304" pitchFamily="18" charset="0"/>
                <a:cs typeface="Times New Roman" panose="02020603050405020304" pitchFamily="18" charset="0"/>
              </a:rPr>
              <a:t>two justices of the Supreme Court</a:t>
            </a:r>
            <a:r>
              <a:rPr lang="en-US" b="0" i="0" dirty="0">
                <a:effectLst/>
                <a:latin typeface="Times New Roman" panose="02020603050405020304" pitchFamily="18" charset="0"/>
                <a:cs typeface="Times New Roman" panose="02020603050405020304" pitchFamily="18" charset="0"/>
              </a:rPr>
              <a:t> were to preside in the circuit courts. Under the practice known as "circuit riding," each justice was assigned to one of three geographical circuits and traveled to the designated meeting places within the districts of that circuit.</a:t>
            </a:r>
          </a:p>
          <a:p>
            <a:pPr lvl="1"/>
            <a:r>
              <a:rPr lang="en-US" dirty="0">
                <a:latin typeface="Times New Roman" panose="02020603050405020304" pitchFamily="18" charset="0"/>
                <a:cs typeface="Times New Roman" panose="02020603050405020304" pitchFamily="18" charset="0"/>
              </a:rPr>
              <a:t>Quote courtesy of: </a:t>
            </a:r>
            <a:r>
              <a:rPr lang="en-US" dirty="0">
                <a:solidFill>
                  <a:schemeClr val="accent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https://www.fjc.gov/history/timeline/circuit-riding</a:t>
            </a:r>
            <a:r>
              <a:rPr lang="en-US" dirty="0">
                <a:solidFill>
                  <a:schemeClr val="accent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17805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19C7-D4C8-4517-AA05-17BAFC3F84D9}"/>
              </a:ext>
            </a:extLst>
          </p:cNvPr>
          <p:cNvSpPr>
            <a:spLocks noGrp="1"/>
          </p:cNvSpPr>
          <p:nvPr>
            <p:ph type="title"/>
          </p:nvPr>
        </p:nvSpPr>
        <p:spPr/>
        <p:txBody>
          <a:bodyPr/>
          <a:lstStyle/>
          <a:p>
            <a:pPr algn="ctr"/>
            <a:r>
              <a:rPr lang="en-US" dirty="0">
                <a:latin typeface="Mistral" panose="03090702030407020403" pitchFamily="66" charset="0"/>
              </a:rPr>
              <a:t>How many have heard of Circuit Riding Judges?</a:t>
            </a:r>
          </a:p>
        </p:txBody>
      </p:sp>
      <p:sp>
        <p:nvSpPr>
          <p:cNvPr id="3" name="Content Placeholder 2">
            <a:extLst>
              <a:ext uri="{FF2B5EF4-FFF2-40B4-BE49-F238E27FC236}">
                <a16:creationId xmlns:a16="http://schemas.microsoft.com/office/drawing/2014/main" id="{25861F36-92CC-4A87-B34F-5FEDF700A567}"/>
              </a:ext>
            </a:extLst>
          </p:cNvPr>
          <p:cNvSpPr>
            <a:spLocks noGrp="1"/>
          </p:cNvSpPr>
          <p:nvPr>
            <p:ph idx="1"/>
          </p:nvPr>
        </p:nvSpPr>
        <p:spPr>
          <a:xfrm>
            <a:off x="457200" y="1381539"/>
            <a:ext cx="11360426" cy="4795424"/>
          </a:xfrm>
        </p:spPr>
        <p:txBody>
          <a:bodyPr>
            <a:normAutofit/>
          </a:bodyPr>
          <a:lstStyle/>
          <a:p>
            <a:r>
              <a:rPr lang="en-US" dirty="0">
                <a:latin typeface="Times New Roman" panose="02020603050405020304" pitchFamily="18" charset="0"/>
                <a:cs typeface="Times New Roman" panose="02020603050405020304" pitchFamily="18" charset="0"/>
              </a:rPr>
              <a:t>James Kent “Father of American Jurisprudence” event noted that America’s circuit riding judges came from the Bible:</a:t>
            </a:r>
          </a:p>
          <a:p>
            <a:pPr lvl="1"/>
            <a:r>
              <a:rPr lang="en-US" dirty="0">
                <a:latin typeface="Times New Roman" panose="02020603050405020304" pitchFamily="18" charset="0"/>
                <a:cs typeface="Times New Roman" panose="02020603050405020304" pitchFamily="18" charset="0"/>
              </a:rPr>
              <a:t>“The Jewish judges rode the circuits and Samuel judged Israel all the days of his life, and he went from year to year in circuit, to Bethel and Gilgal and  </a:t>
            </a:r>
            <a:r>
              <a:rPr lang="en-US" dirty="0" err="1">
                <a:latin typeface="Times New Roman" panose="02020603050405020304" pitchFamily="18" charset="0"/>
                <a:cs typeface="Times New Roman" panose="02020603050405020304" pitchFamily="18" charset="0"/>
              </a:rPr>
              <a:t>Mizpeh</a:t>
            </a:r>
            <a:r>
              <a:rPr lang="en-US" dirty="0">
                <a:latin typeface="Times New Roman" panose="02020603050405020304" pitchFamily="18" charset="0"/>
                <a:cs typeface="Times New Roman" panose="02020603050405020304" pitchFamily="18" charset="0"/>
              </a:rPr>
              <a:t>, and judged Israel in all those places [1</a:t>
            </a:r>
            <a:r>
              <a:rPr lang="en-US" baseline="30000" dirty="0">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Samuel 7:15-16]</a:t>
            </a:r>
          </a:p>
          <a:p>
            <a:r>
              <a:rPr lang="en-US" i="1" dirty="0">
                <a:solidFill>
                  <a:srgbClr val="7030A0"/>
                </a:solidFill>
                <a:latin typeface="Times New Roman" panose="02020603050405020304" pitchFamily="18" charset="0"/>
                <a:cs typeface="Times New Roman" panose="02020603050405020304" pitchFamily="18" charset="0"/>
              </a:rPr>
              <a:t>See “Exhibit Z - Memoirs and Letters of James Kent”</a:t>
            </a:r>
          </a:p>
          <a:p>
            <a:r>
              <a:rPr lang="en-US" i="1" dirty="0">
                <a:solidFill>
                  <a:srgbClr val="7030A0"/>
                </a:solidFill>
                <a:latin typeface="Times New Roman" panose="02020603050405020304" pitchFamily="18" charset="0"/>
                <a:cs typeface="Times New Roman" panose="02020603050405020304" pitchFamily="18" charset="0"/>
              </a:rPr>
              <a:t>See “Exhibit AA - Commentaries on American Law” by James Kent</a:t>
            </a:r>
          </a:p>
          <a:p>
            <a:pPr marL="457200" lvl="1" indent="0">
              <a:buNone/>
            </a:pPr>
            <a:endParaRPr lang="en-US" dirty="0">
              <a:solidFill>
                <a:srgbClr val="11111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87976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6A4699-2933-4C46-B3F3-78200B717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767" y="570229"/>
            <a:ext cx="6295073" cy="4929475"/>
          </a:xfrm>
          <a:prstGeom prst="rect">
            <a:avLst/>
          </a:prstGeom>
        </p:spPr>
      </p:pic>
      <p:sp>
        <p:nvSpPr>
          <p:cNvPr id="6" name="TextBox 5">
            <a:extLst>
              <a:ext uri="{FF2B5EF4-FFF2-40B4-BE49-F238E27FC236}">
                <a16:creationId xmlns:a16="http://schemas.microsoft.com/office/drawing/2014/main" id="{1BD396BC-2B1B-45DD-B92A-A97EE2F0FAC1}"/>
              </a:ext>
            </a:extLst>
          </p:cNvPr>
          <p:cNvSpPr txBox="1"/>
          <p:nvPr/>
        </p:nvSpPr>
        <p:spPr>
          <a:xfrm>
            <a:off x="7255509" y="1160476"/>
            <a:ext cx="3379153" cy="353943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In American history, the US Capitol used to have the largest Church service!</a:t>
            </a:r>
          </a:p>
          <a:p>
            <a:endParaRPr lang="en-US" sz="2800" dirty="0">
              <a:latin typeface="Times New Roman" panose="02020603050405020304" pitchFamily="18" charset="0"/>
              <a:cs typeface="Times New Roman" panose="02020603050405020304" pitchFamily="18" charset="0"/>
            </a:endParaRPr>
          </a:p>
          <a:p>
            <a:r>
              <a:rPr lang="en-US" sz="2800" i="1" dirty="0">
                <a:solidFill>
                  <a:srgbClr val="0070C0"/>
                </a:solidFill>
                <a:latin typeface="Times New Roman" panose="02020603050405020304" pitchFamily="18" charset="0"/>
                <a:cs typeface="Times New Roman" panose="02020603050405020304" pitchFamily="18" charset="0"/>
              </a:rPr>
              <a:t>See Exhibit DD: Church in the US Capitol</a:t>
            </a:r>
          </a:p>
        </p:txBody>
      </p:sp>
    </p:spTree>
    <p:extLst>
      <p:ext uri="{BB962C8B-B14F-4D97-AF65-F5344CB8AC3E}">
        <p14:creationId xmlns:p14="http://schemas.microsoft.com/office/powerpoint/2010/main" val="23857982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123E28-6458-49A4-BFF7-65EBA7074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90" y="0"/>
            <a:ext cx="12088010" cy="6858000"/>
          </a:xfrm>
          <a:prstGeom prst="rect">
            <a:avLst/>
          </a:prstGeom>
        </p:spPr>
      </p:pic>
      <p:sp>
        <p:nvSpPr>
          <p:cNvPr id="6" name="TextBox 5">
            <a:extLst>
              <a:ext uri="{FF2B5EF4-FFF2-40B4-BE49-F238E27FC236}">
                <a16:creationId xmlns:a16="http://schemas.microsoft.com/office/drawing/2014/main" id="{93EF013A-D753-4902-BD00-B99A8D6C2E05}"/>
              </a:ext>
            </a:extLst>
          </p:cNvPr>
          <p:cNvSpPr txBox="1"/>
          <p:nvPr/>
        </p:nvSpPr>
        <p:spPr>
          <a:xfrm>
            <a:off x="487680" y="4140200"/>
            <a:ext cx="10332720" cy="2246769"/>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This is the very verse the Founding Fathers used to make our Churches tax exempt.  </a:t>
            </a:r>
          </a:p>
          <a:p>
            <a:endParaRPr lang="en-US" sz="2800" dirty="0">
              <a:solidFill>
                <a:srgbClr val="FFFF00"/>
              </a:solidFill>
              <a:latin typeface="Times New Roman" panose="02020603050405020304" pitchFamily="18" charset="0"/>
              <a:cs typeface="Times New Roman" panose="02020603050405020304" pitchFamily="18" charset="0"/>
            </a:endParaRPr>
          </a:p>
          <a:p>
            <a:r>
              <a:rPr lang="en-US" sz="2800" i="1" dirty="0">
                <a:solidFill>
                  <a:srgbClr val="FFFF00"/>
                </a:solidFill>
                <a:latin typeface="Times New Roman" panose="02020603050405020304" pitchFamily="18" charset="0"/>
                <a:cs typeface="Times New Roman" panose="02020603050405020304" pitchFamily="18" charset="0"/>
              </a:rPr>
              <a:t>See “Exhibit D: </a:t>
            </a:r>
            <a:r>
              <a:rPr lang="en-US" sz="2800" b="0" i="1" dirty="0">
                <a:solidFill>
                  <a:srgbClr val="FFFF00"/>
                </a:solidFill>
                <a:effectLst/>
                <a:latin typeface="tahoma" panose="020B0604030504040204" pitchFamily="34" charset="0"/>
              </a:rPr>
              <a:t>The American Founding and the Federal Era (1785-early-1800s)”</a:t>
            </a:r>
            <a:endParaRPr lang="en-US" sz="28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4106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58A006-10D4-4D96-8B17-B3919FBE4E11}"/>
              </a:ext>
            </a:extLst>
          </p:cNvPr>
          <p:cNvSpPr txBox="1"/>
          <p:nvPr/>
        </p:nvSpPr>
        <p:spPr>
          <a:xfrm>
            <a:off x="1066800" y="355600"/>
            <a:ext cx="10637520" cy="1446550"/>
          </a:xfrm>
          <a:prstGeom prst="rect">
            <a:avLst/>
          </a:prstGeom>
          <a:noFill/>
        </p:spPr>
        <p:txBody>
          <a:bodyPr wrap="square" rtlCol="0">
            <a:spAutoFit/>
          </a:bodyPr>
          <a:lstStyle/>
          <a:p>
            <a:pPr algn="ctr"/>
            <a:r>
              <a:rPr lang="en-US" sz="4400" dirty="0">
                <a:latin typeface="Mistral" panose="03090702030407020403" pitchFamily="66" charset="0"/>
              </a:rPr>
              <a:t>Daniel Webster- The Great Orator, Statesman, and Defender of the Constitution</a:t>
            </a:r>
          </a:p>
        </p:txBody>
      </p:sp>
      <p:pic>
        <p:nvPicPr>
          <p:cNvPr id="6" name="Picture 5">
            <a:extLst>
              <a:ext uri="{FF2B5EF4-FFF2-40B4-BE49-F238E27FC236}">
                <a16:creationId xmlns:a16="http://schemas.microsoft.com/office/drawing/2014/main" id="{83A82BFC-313F-4AE2-89C7-7D37802A3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15" y="1920240"/>
            <a:ext cx="2827811" cy="4205922"/>
          </a:xfrm>
          <a:prstGeom prst="rect">
            <a:avLst/>
          </a:prstGeom>
        </p:spPr>
      </p:pic>
      <p:sp>
        <p:nvSpPr>
          <p:cNvPr id="7" name="TextBox 6">
            <a:extLst>
              <a:ext uri="{FF2B5EF4-FFF2-40B4-BE49-F238E27FC236}">
                <a16:creationId xmlns:a16="http://schemas.microsoft.com/office/drawing/2014/main" id="{EAB3A279-3DD8-4306-8316-B5FF258484B9}"/>
              </a:ext>
            </a:extLst>
          </p:cNvPr>
          <p:cNvSpPr txBox="1"/>
          <p:nvPr/>
        </p:nvSpPr>
        <p:spPr>
          <a:xfrm>
            <a:off x="3840480" y="1802150"/>
            <a:ext cx="7945120" cy="4524315"/>
          </a:xfrm>
          <a:prstGeom prst="rect">
            <a:avLst/>
          </a:prstGeom>
          <a:noFill/>
        </p:spPr>
        <p:txBody>
          <a:bodyPr wrap="square" rtlCol="0">
            <a:spAutoFit/>
          </a:bodyPr>
          <a:lstStyle/>
          <a:p>
            <a:endParaRPr lang="en-US" sz="2000" dirty="0">
              <a:solidFill>
                <a:schemeClr val="bg1"/>
              </a:solidFill>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Daniel Webster was known as The Great Orator and great statesman!  When folks heard they were debating him, they didn’t want to.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Where did Daniel Webster get his skills?  From reading the Bible!</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It was known that Daniel’s voice would thunder as he read from the Book of Job!</a:t>
            </a:r>
          </a:p>
          <a:p>
            <a:endParaRPr lang="en-US" sz="2000" dirty="0">
              <a:solidFill>
                <a:schemeClr val="bg1"/>
              </a:solidFill>
              <a:latin typeface="Times New Roman" panose="02020603050405020304" pitchFamily="18" charset="0"/>
              <a:cs typeface="Times New Roman" panose="02020603050405020304" pitchFamily="18" charset="0"/>
            </a:endParaRPr>
          </a:p>
          <a:p>
            <a:r>
              <a:rPr lang="en-US" sz="2000" i="1" dirty="0">
                <a:solidFill>
                  <a:srgbClr val="7030A0"/>
                </a:solidFill>
                <a:latin typeface="Times New Roman" panose="02020603050405020304" pitchFamily="18" charset="0"/>
                <a:cs typeface="Times New Roman" panose="02020603050405020304" pitchFamily="18" charset="0"/>
              </a:rPr>
              <a:t>See “Exhibit EE - Daniel Webster Defender of the Constitution”</a:t>
            </a:r>
          </a:p>
          <a:p>
            <a:endParaRPr lang="en-US" sz="2000" i="1" dirty="0">
              <a:solidFill>
                <a:srgbClr val="7030A0"/>
              </a:solidFill>
              <a:latin typeface="Times New Roman" panose="02020603050405020304" pitchFamily="18" charset="0"/>
              <a:cs typeface="Times New Roman" panose="02020603050405020304" pitchFamily="18" charset="0"/>
            </a:endParaRPr>
          </a:p>
          <a:p>
            <a:r>
              <a:rPr lang="en-US" sz="2000" i="1" dirty="0">
                <a:solidFill>
                  <a:srgbClr val="7030A0"/>
                </a:solidFill>
                <a:latin typeface="Times New Roman" panose="02020603050405020304" pitchFamily="18" charset="0"/>
                <a:cs typeface="Times New Roman" panose="02020603050405020304" pitchFamily="18" charset="0"/>
              </a:rPr>
              <a:t>See “Exhibit FF- The Private Life of Daniel Webster”</a:t>
            </a: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14458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DBF94-53DF-4D0D-91FE-594DE85D1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6775" cy="6910788"/>
          </a:xfrm>
          <a:prstGeom prst="rect">
            <a:avLst/>
          </a:prstGeom>
        </p:spPr>
      </p:pic>
      <p:sp>
        <p:nvSpPr>
          <p:cNvPr id="4" name="TextBox 3">
            <a:extLst>
              <a:ext uri="{FF2B5EF4-FFF2-40B4-BE49-F238E27FC236}">
                <a16:creationId xmlns:a16="http://schemas.microsoft.com/office/drawing/2014/main" id="{5988FDEC-3C62-4BC8-904D-4DD27D05B9DA}"/>
              </a:ext>
            </a:extLst>
          </p:cNvPr>
          <p:cNvSpPr txBox="1"/>
          <p:nvPr/>
        </p:nvSpPr>
        <p:spPr>
          <a:xfrm>
            <a:off x="2809875" y="2000250"/>
            <a:ext cx="8801100" cy="4401205"/>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To the best of my ability, I tried to do a history series for you about the Bible, and how it influenced America. The Bible is so engrained in our society, that I do not have the time to begin to draft a comprehensive study.</a:t>
            </a: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This study was just a cursory review, and didn’t even begin to touch on the rights of conscience, or the Scriptural Bill of Rights, or the heart of higher education in America’s Founding AND SO MUCH MORE!!</a:t>
            </a:r>
          </a:p>
          <a:p>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F1AB162-4DBD-42DF-A9E9-DE101425AC6A}"/>
              </a:ext>
            </a:extLst>
          </p:cNvPr>
          <p:cNvSpPr txBox="1"/>
          <p:nvPr/>
        </p:nvSpPr>
        <p:spPr>
          <a:xfrm>
            <a:off x="3159919" y="966138"/>
            <a:ext cx="6243636" cy="707886"/>
          </a:xfrm>
          <a:prstGeom prst="rect">
            <a:avLst/>
          </a:prstGeom>
          <a:noFill/>
        </p:spPr>
        <p:txBody>
          <a:bodyPr wrap="square">
            <a:spAutoFit/>
          </a:bodyPr>
          <a:lstStyle/>
          <a:p>
            <a:pPr algn="ctr"/>
            <a:r>
              <a:rPr lang="en-US" sz="4000" dirty="0">
                <a:solidFill>
                  <a:schemeClr val="bg1"/>
                </a:solidFill>
                <a:latin typeface="Mistral" panose="03090702030407020403" pitchFamily="66" charset="0"/>
              </a:rPr>
              <a:t>Thank you for attending!!!</a:t>
            </a:r>
          </a:p>
        </p:txBody>
      </p:sp>
    </p:spTree>
    <p:extLst>
      <p:ext uri="{BB962C8B-B14F-4D97-AF65-F5344CB8AC3E}">
        <p14:creationId xmlns:p14="http://schemas.microsoft.com/office/powerpoint/2010/main" val="2131088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7668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DBF94-53DF-4D0D-91FE-594DE85D1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47"/>
            <a:ext cx="12296775" cy="6910788"/>
          </a:xfrm>
          <a:prstGeom prst="rect">
            <a:avLst/>
          </a:prstGeom>
        </p:spPr>
      </p:pic>
      <p:sp>
        <p:nvSpPr>
          <p:cNvPr id="4" name="TextBox 3">
            <a:extLst>
              <a:ext uri="{FF2B5EF4-FFF2-40B4-BE49-F238E27FC236}">
                <a16:creationId xmlns:a16="http://schemas.microsoft.com/office/drawing/2014/main" id="{5988FDEC-3C62-4BC8-904D-4DD27D05B9DA}"/>
              </a:ext>
            </a:extLst>
          </p:cNvPr>
          <p:cNvSpPr txBox="1"/>
          <p:nvPr/>
        </p:nvSpPr>
        <p:spPr>
          <a:xfrm>
            <a:off x="2743200" y="1047750"/>
            <a:ext cx="8801100" cy="5693866"/>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 </a:t>
            </a: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This study does not even touch how deep the Bible is woven in our society from Good Samaritan Laws, to everyday sayings that are Biblical references that we may not know are Biblical references like: “a birdie told me” or “the writing is on the wall.”</a:t>
            </a: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I encourage you to do as our Founding Fathers did – they would read through the Bible in a year.</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A7FF502-83FF-40AE-9C00-EEE3EB9EB9BF}"/>
              </a:ext>
            </a:extLst>
          </p:cNvPr>
          <p:cNvSpPr txBox="1"/>
          <p:nvPr/>
        </p:nvSpPr>
        <p:spPr>
          <a:xfrm>
            <a:off x="3159919" y="966138"/>
            <a:ext cx="6243636" cy="707886"/>
          </a:xfrm>
          <a:prstGeom prst="rect">
            <a:avLst/>
          </a:prstGeom>
          <a:noFill/>
        </p:spPr>
        <p:txBody>
          <a:bodyPr wrap="square">
            <a:spAutoFit/>
          </a:bodyPr>
          <a:lstStyle/>
          <a:p>
            <a:pPr algn="ctr"/>
            <a:r>
              <a:rPr lang="en-US" sz="4000" dirty="0">
                <a:solidFill>
                  <a:schemeClr val="bg1"/>
                </a:solidFill>
                <a:latin typeface="Mistral" panose="03090702030407020403" pitchFamily="66" charset="0"/>
              </a:rPr>
              <a:t>Thank you for attending!!!</a:t>
            </a:r>
          </a:p>
        </p:txBody>
      </p:sp>
    </p:spTree>
    <p:extLst>
      <p:ext uri="{BB962C8B-B14F-4D97-AF65-F5344CB8AC3E}">
        <p14:creationId xmlns:p14="http://schemas.microsoft.com/office/powerpoint/2010/main" val="37057211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EEBD2-2462-4AAE-A60D-33F22ED87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04" y="0"/>
            <a:ext cx="12414504" cy="6858000"/>
          </a:xfrm>
          <a:prstGeom prst="rect">
            <a:avLst/>
          </a:prstGeom>
        </p:spPr>
      </p:pic>
      <p:sp>
        <p:nvSpPr>
          <p:cNvPr id="4" name="TextBox 3">
            <a:extLst>
              <a:ext uri="{FF2B5EF4-FFF2-40B4-BE49-F238E27FC236}">
                <a16:creationId xmlns:a16="http://schemas.microsoft.com/office/drawing/2014/main" id="{6C8B2DC8-5D10-4014-8B8B-4438D70F8543}"/>
              </a:ext>
            </a:extLst>
          </p:cNvPr>
          <p:cNvSpPr txBox="1"/>
          <p:nvPr/>
        </p:nvSpPr>
        <p:spPr>
          <a:xfrm>
            <a:off x="1417320" y="4094480"/>
            <a:ext cx="9357360" cy="1650452"/>
          </a:xfrm>
          <a:prstGeom prst="rect">
            <a:avLst/>
          </a:prstGeom>
          <a:solidFill>
            <a:srgbClr val="351805"/>
          </a:solidFill>
        </p:spPr>
        <p:txBody>
          <a:bodyPr wrap="square" rtlCol="0">
            <a:spAutoFit/>
          </a:bodyPr>
          <a:lstStyle/>
          <a:p>
            <a:pPr marL="0" marR="0">
              <a:lnSpc>
                <a:spcPct val="107000"/>
              </a:lnSpc>
              <a:spcBef>
                <a:spcPts val="0"/>
              </a:spcBef>
              <a:spcAft>
                <a:spcPts val="800"/>
              </a:spcAft>
            </a:pP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Action Steps – our churches must be ablaze again!</a:t>
            </a:r>
          </a:p>
          <a:p>
            <a:pPr marL="0" marR="0">
              <a:lnSpc>
                <a:spcPct val="107000"/>
              </a:lnSpc>
              <a:spcBef>
                <a:spcPts val="0"/>
              </a:spcBef>
              <a:spcAft>
                <a:spcPts val="800"/>
              </a:spcAft>
            </a:pP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We can’t sit back.  Our culture is making our faith political.</a:t>
            </a:r>
          </a:p>
          <a:p>
            <a:r>
              <a:rPr lang="en-US" sz="2800" i="1" dirty="0">
                <a:solidFill>
                  <a:srgbClr val="FFFF00"/>
                </a:solidFill>
                <a:latin typeface="Times New Roman" panose="02020603050405020304" pitchFamily="18" charset="0"/>
                <a:cs typeface="Times New Roman" panose="02020603050405020304" pitchFamily="18" charset="0"/>
              </a:rPr>
              <a:t>See “Exhibit GG – Democracy in America”</a:t>
            </a:r>
          </a:p>
        </p:txBody>
      </p:sp>
    </p:spTree>
    <p:extLst>
      <p:ext uri="{BB962C8B-B14F-4D97-AF65-F5344CB8AC3E}">
        <p14:creationId xmlns:p14="http://schemas.microsoft.com/office/powerpoint/2010/main" val="3833303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EAE8-A478-40AE-BF93-E8D136676E86}"/>
              </a:ext>
            </a:extLst>
          </p:cNvPr>
          <p:cNvSpPr>
            <a:spLocks noGrp="1"/>
          </p:cNvSpPr>
          <p:nvPr>
            <p:ph type="title"/>
          </p:nvPr>
        </p:nvSpPr>
        <p:spPr>
          <a:xfrm>
            <a:off x="1676400" y="314325"/>
            <a:ext cx="9677400" cy="1376363"/>
          </a:xfrm>
        </p:spPr>
        <p:txBody>
          <a:bodyPr/>
          <a:lstStyle/>
          <a:p>
            <a:r>
              <a:rPr lang="en-US" dirty="0">
                <a:latin typeface="Mistral" panose="03090702030407020403" pitchFamily="66" charset="0"/>
              </a:rPr>
              <a:t>Want to know more on America’s Godly Heritage?</a:t>
            </a:r>
          </a:p>
        </p:txBody>
      </p:sp>
      <p:sp>
        <p:nvSpPr>
          <p:cNvPr id="3" name="Content Placeholder 2">
            <a:extLst>
              <a:ext uri="{FF2B5EF4-FFF2-40B4-BE49-F238E27FC236}">
                <a16:creationId xmlns:a16="http://schemas.microsoft.com/office/drawing/2014/main" id="{5D3213DD-FBE4-46EF-BDD0-5400CFE3636C}"/>
              </a:ext>
            </a:extLst>
          </p:cNvPr>
          <p:cNvSpPr>
            <a:spLocks noGrp="1"/>
          </p:cNvSpPr>
          <p:nvPr>
            <p:ph idx="1"/>
          </p:nvPr>
        </p:nvSpPr>
        <p:spPr>
          <a:xfrm>
            <a:off x="5902960" y="1690688"/>
            <a:ext cx="4963160" cy="4351338"/>
          </a:xfrm>
        </p:spPr>
        <p:txBody>
          <a:bodyPr/>
          <a:lstStyle/>
          <a:p>
            <a:r>
              <a:rPr lang="en-US"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www.wallbuilders.com</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www.wallbuilderslive.com</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www.wallbuilders.com/fof</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www.patriotacademy.com</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Purchase a Founder’s Bible</a:t>
            </a: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F49773B-6769-4074-9642-4B396E15F7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3290" y="1665923"/>
            <a:ext cx="3383280" cy="4511040"/>
          </a:xfrm>
          <a:prstGeom prst="rect">
            <a:avLst/>
          </a:prstGeom>
        </p:spPr>
      </p:pic>
    </p:spTree>
    <p:extLst>
      <p:ext uri="{BB962C8B-B14F-4D97-AF65-F5344CB8AC3E}">
        <p14:creationId xmlns:p14="http://schemas.microsoft.com/office/powerpoint/2010/main" val="40290112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4116-934A-4F39-92C5-DA086E46E941}"/>
              </a:ext>
            </a:extLst>
          </p:cNvPr>
          <p:cNvSpPr>
            <a:spLocks noGrp="1"/>
          </p:cNvSpPr>
          <p:nvPr>
            <p:ph type="title"/>
          </p:nvPr>
        </p:nvSpPr>
        <p:spPr/>
        <p:txBody>
          <a:bodyPr/>
          <a:lstStyle/>
          <a:p>
            <a:pPr algn="ctr"/>
            <a:r>
              <a:rPr lang="en-US" dirty="0">
                <a:latin typeface="Mistral" panose="03090702030407020403" pitchFamily="66" charset="0"/>
              </a:rPr>
              <a:t>Action Steps</a:t>
            </a:r>
          </a:p>
        </p:txBody>
      </p:sp>
      <p:sp>
        <p:nvSpPr>
          <p:cNvPr id="3" name="Content Placeholder 2">
            <a:extLst>
              <a:ext uri="{FF2B5EF4-FFF2-40B4-BE49-F238E27FC236}">
                <a16:creationId xmlns:a16="http://schemas.microsoft.com/office/drawing/2014/main" id="{B73441CC-E30A-43A4-8611-28B16E2F2414}"/>
              </a:ext>
            </a:extLst>
          </p:cNvPr>
          <p:cNvSpPr>
            <a:spLocks noGrp="1"/>
          </p:cNvSpPr>
          <p:nvPr>
            <p:ph idx="1"/>
          </p:nvPr>
        </p:nvSpPr>
        <p:spPr>
          <a:xfrm>
            <a:off x="838200" y="1259839"/>
            <a:ext cx="9779000" cy="3951923"/>
          </a:xfrm>
        </p:spPr>
        <p:txBody>
          <a:bodyPr>
            <a:noAutofit/>
          </a:bodyPr>
          <a:lstStyle/>
          <a:p>
            <a:r>
              <a:rPr lang="en-US" sz="2000" dirty="0">
                <a:latin typeface="Times New Roman" panose="02020603050405020304" pitchFamily="18" charset="0"/>
                <a:cs typeface="Times New Roman" panose="02020603050405020304" pitchFamily="18" charset="0"/>
              </a:rPr>
              <a:t>We are in a war for our very souls, our children’s souls, our grandchildren’s souls, and the soul of our country.</a:t>
            </a:r>
          </a:p>
          <a:p>
            <a:r>
              <a:rPr lang="en-US" sz="2000" dirty="0">
                <a:latin typeface="Times New Roman" panose="02020603050405020304" pitchFamily="18" charset="0"/>
                <a:cs typeface="Times New Roman" panose="02020603050405020304" pitchFamily="18" charset="0"/>
              </a:rPr>
              <a:t>Get informed today:  </a:t>
            </a:r>
            <a:r>
              <a:rPr lang="en-US" sz="2000" u="sng" dirty="0">
                <a:latin typeface="Times New Roman" panose="02020603050405020304" pitchFamily="18" charset="0"/>
                <a:cs typeface="Times New Roman" panose="02020603050405020304" pitchFamily="18" charset="0"/>
              </a:rPr>
              <a:t>marciaalennick.com.wixsite.com/</a:t>
            </a:r>
            <a:r>
              <a:rPr lang="en-US" sz="2000" u="sng" dirty="0" err="1">
                <a:latin typeface="Times New Roman" panose="02020603050405020304" pitchFamily="18" charset="0"/>
                <a:cs typeface="Times New Roman" panose="02020603050405020304" pitchFamily="18" charset="0"/>
              </a:rPr>
              <a:t>mysite</a:t>
            </a:r>
            <a:r>
              <a:rPr lang="en-US" sz="2000" u="sng" dirty="0">
                <a:latin typeface="Times New Roman" panose="02020603050405020304" pitchFamily="18" charset="0"/>
                <a:cs typeface="Times New Roman" panose="02020603050405020304" pitchFamily="18" charset="0"/>
              </a:rPr>
              <a:t>/the-church-and-the-culture </a:t>
            </a:r>
          </a:p>
          <a:p>
            <a:r>
              <a:rPr lang="en-US" sz="2000" dirty="0">
                <a:latin typeface="Times New Roman" panose="02020603050405020304" pitchFamily="18" charset="0"/>
                <a:cs typeface="Times New Roman" panose="02020603050405020304" pitchFamily="18" charset="0"/>
              </a:rPr>
              <a:t>Get a Biblical worldview from the Family Research Council’s Biblical Worldview Institute: </a:t>
            </a:r>
            <a:r>
              <a:rPr lang="en-US" sz="20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www.frc.org/worldview</a:t>
            </a:r>
            <a:r>
              <a:rPr lang="en-US" sz="2000" dirty="0">
                <a:latin typeface="Times New Roman" panose="02020603050405020304" pitchFamily="18" charset="0"/>
                <a:cs typeface="Times New Roman" panose="02020603050405020304" pitchFamily="18" charset="0"/>
              </a:rPr>
              <a:t> </a:t>
            </a:r>
          </a:p>
          <a:p>
            <a:r>
              <a:rPr lang="en-US" sz="2000" i="1" dirty="0">
                <a:solidFill>
                  <a:srgbClr val="0070C0"/>
                </a:solidFill>
                <a:latin typeface="Times New Roman" panose="02020603050405020304" pitchFamily="18" charset="0"/>
                <a:cs typeface="Times New Roman" panose="02020603050405020304" pitchFamily="18" charset="0"/>
              </a:rPr>
              <a:t>See the following exhibits: </a:t>
            </a:r>
          </a:p>
          <a:p>
            <a:pPr lvl="1"/>
            <a:r>
              <a:rPr lang="en-US" sz="2000" i="1" dirty="0">
                <a:solidFill>
                  <a:srgbClr val="0070C0"/>
                </a:solidFill>
                <a:latin typeface="Times New Roman" panose="02020603050405020304" pitchFamily="18" charset="0"/>
                <a:cs typeface="Times New Roman" panose="02020603050405020304" pitchFamily="18" charset="0"/>
              </a:rPr>
              <a:t>BWV Exhibit 1 – Human Sexuality</a:t>
            </a:r>
          </a:p>
          <a:p>
            <a:pPr lvl="1"/>
            <a:r>
              <a:rPr lang="en-US" sz="2000" i="1" dirty="0">
                <a:solidFill>
                  <a:srgbClr val="0070C0"/>
                </a:solidFill>
                <a:latin typeface="Times New Roman" panose="02020603050405020304" pitchFamily="18" charset="0"/>
                <a:cs typeface="Times New Roman" panose="02020603050405020304" pitchFamily="18" charset="0"/>
              </a:rPr>
              <a:t>BWV Exhibit 2 – Religious Liberty</a:t>
            </a:r>
          </a:p>
          <a:p>
            <a:pPr lvl="1"/>
            <a:r>
              <a:rPr lang="en-US" sz="2000" i="1" dirty="0">
                <a:solidFill>
                  <a:srgbClr val="0070C0"/>
                </a:solidFill>
                <a:latin typeface="Times New Roman" panose="02020603050405020304" pitchFamily="18" charset="0"/>
                <a:cs typeface="Times New Roman" panose="02020603050405020304" pitchFamily="18" charset="0"/>
              </a:rPr>
              <a:t>BWV Exhibit 3 – Political Engagement</a:t>
            </a:r>
          </a:p>
          <a:p>
            <a:pPr lvl="1"/>
            <a:r>
              <a:rPr lang="en-US" sz="2000" i="1" dirty="0">
                <a:solidFill>
                  <a:srgbClr val="0070C0"/>
                </a:solidFill>
                <a:latin typeface="Times New Roman" panose="02020603050405020304" pitchFamily="18" charset="0"/>
                <a:cs typeface="Times New Roman" panose="02020603050405020304" pitchFamily="18" charset="0"/>
              </a:rPr>
              <a:t>BWV Exhibit 4 – Pro-life Engagement</a:t>
            </a:r>
          </a:p>
          <a:p>
            <a:pPr lvl="1"/>
            <a:r>
              <a:rPr lang="en-US" sz="2000" i="1" dirty="0">
                <a:solidFill>
                  <a:srgbClr val="0070C0"/>
                </a:solidFill>
                <a:latin typeface="Times New Roman" panose="02020603050405020304" pitchFamily="18" charset="0"/>
                <a:cs typeface="Times New Roman" panose="02020603050405020304" pitchFamily="18" charset="0"/>
              </a:rPr>
              <a:t>BWV Exhibit 5 – A Parent’s Guide to the Transgender Movement in Education</a:t>
            </a:r>
          </a:p>
          <a:p>
            <a:pPr lvl="1"/>
            <a:r>
              <a:rPr lang="en-US" sz="2000" i="1" dirty="0">
                <a:solidFill>
                  <a:srgbClr val="0070C0"/>
                </a:solidFill>
                <a:latin typeface="Times New Roman" panose="02020603050405020304" pitchFamily="18" charset="0"/>
                <a:cs typeface="Times New Roman" panose="02020603050405020304" pitchFamily="18" charset="0"/>
              </a:rPr>
              <a:t>BWV Exhibit 6 – Stem Cell Research</a:t>
            </a:r>
          </a:p>
          <a:p>
            <a:pPr lvl="1"/>
            <a:r>
              <a:rPr lang="en-US" sz="2000" i="1" dirty="0">
                <a:solidFill>
                  <a:srgbClr val="0070C0"/>
                </a:solidFill>
                <a:latin typeface="Times New Roman" panose="02020603050405020304" pitchFamily="18" charset="0"/>
                <a:cs typeface="Times New Roman" panose="02020603050405020304" pitchFamily="18" charset="0"/>
              </a:rPr>
              <a:t>BWV Exhibit 7 – The Biblical Foundation for Christian Zionism</a:t>
            </a:r>
          </a:p>
          <a:p>
            <a:pPr lvl="1"/>
            <a:r>
              <a:rPr lang="en-US" sz="2000" i="1" dirty="0">
                <a:solidFill>
                  <a:srgbClr val="0070C0"/>
                </a:solidFill>
                <a:latin typeface="Times New Roman" panose="02020603050405020304" pitchFamily="18" charset="0"/>
                <a:cs typeface="Times New Roman" panose="02020603050405020304" pitchFamily="18" charset="0"/>
              </a:rPr>
              <a:t>BWV Exhibit 8 – CRT - Hillsdale</a:t>
            </a:r>
          </a:p>
        </p:txBody>
      </p:sp>
    </p:spTree>
    <p:extLst>
      <p:ext uri="{BB962C8B-B14F-4D97-AF65-F5344CB8AC3E}">
        <p14:creationId xmlns:p14="http://schemas.microsoft.com/office/powerpoint/2010/main" val="4356601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DDC20-50E9-4519-A432-B442F48DFD88}"/>
              </a:ext>
            </a:extLst>
          </p:cNvPr>
          <p:cNvSpPr>
            <a:spLocks noGrp="1"/>
          </p:cNvSpPr>
          <p:nvPr>
            <p:ph type="title"/>
          </p:nvPr>
        </p:nvSpPr>
        <p:spPr>
          <a:xfrm>
            <a:off x="2133600" y="223521"/>
            <a:ext cx="9220200" cy="1467168"/>
          </a:xfrm>
        </p:spPr>
        <p:txBody>
          <a:bodyPr>
            <a:normAutofit fontScale="90000"/>
          </a:bodyPr>
          <a:lstStyle/>
          <a:p>
            <a:r>
              <a:rPr lang="en-US" dirty="0">
                <a:latin typeface="Mistral" panose="03090702030407020403" pitchFamily="66" charset="0"/>
              </a:rPr>
              <a:t>Which one are you?  Which one will you be?  Remember… “To Whom Much is given, much is expected”  </a:t>
            </a:r>
          </a:p>
        </p:txBody>
      </p:sp>
      <p:pic>
        <p:nvPicPr>
          <p:cNvPr id="5" name="Picture 4">
            <a:extLst>
              <a:ext uri="{FF2B5EF4-FFF2-40B4-BE49-F238E27FC236}">
                <a16:creationId xmlns:a16="http://schemas.microsoft.com/office/drawing/2014/main" id="{D466DB43-33BB-48BC-B5C1-C20DA8AC3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6832" y="1803400"/>
            <a:ext cx="4295775" cy="3962400"/>
          </a:xfrm>
          <a:prstGeom prst="rect">
            <a:avLst/>
          </a:prstGeom>
        </p:spPr>
      </p:pic>
    </p:spTree>
    <p:extLst>
      <p:ext uri="{BB962C8B-B14F-4D97-AF65-F5344CB8AC3E}">
        <p14:creationId xmlns:p14="http://schemas.microsoft.com/office/powerpoint/2010/main" val="3884304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504F1-544F-4291-9866-246E5A828BA6}"/>
              </a:ext>
            </a:extLst>
          </p:cNvPr>
          <p:cNvSpPr>
            <a:spLocks noGrp="1"/>
          </p:cNvSpPr>
          <p:nvPr>
            <p:ph type="title"/>
          </p:nvPr>
        </p:nvSpPr>
        <p:spPr/>
        <p:txBody>
          <a:bodyPr/>
          <a:lstStyle/>
          <a:p>
            <a:pPr algn="ctr"/>
            <a:r>
              <a:rPr lang="en-US" dirty="0">
                <a:latin typeface="Mistral" panose="03090702030407020403" pitchFamily="66" charset="0"/>
              </a:rPr>
              <a:t>Sign up for a class!</a:t>
            </a:r>
          </a:p>
        </p:txBody>
      </p:sp>
      <p:sp>
        <p:nvSpPr>
          <p:cNvPr id="3" name="Content Placeholder 2">
            <a:extLst>
              <a:ext uri="{FF2B5EF4-FFF2-40B4-BE49-F238E27FC236}">
                <a16:creationId xmlns:a16="http://schemas.microsoft.com/office/drawing/2014/main" id="{F3CBB24B-CAA8-40E6-B752-26D1E3D8A2B8}"/>
              </a:ext>
            </a:extLst>
          </p:cNvPr>
          <p:cNvSpPr>
            <a:spLocks noGrp="1"/>
          </p:cNvSpPr>
          <p:nvPr>
            <p:ph idx="1"/>
          </p:nvPr>
        </p:nvSpPr>
        <p:spPr>
          <a:xfrm>
            <a:off x="838200" y="4389119"/>
            <a:ext cx="10287000" cy="2366963"/>
          </a:xfrm>
        </p:spPr>
        <p:txBody>
          <a:bodyPr/>
          <a:lstStyle/>
          <a:p>
            <a:r>
              <a:rPr lang="en-US" dirty="0">
                <a:latin typeface="Times New Roman" panose="02020603050405020304" pitchFamily="18" charset="0"/>
                <a:cs typeface="Times New Roman" panose="02020603050405020304" pitchFamily="18" charset="0"/>
              </a:rPr>
              <a:t>Marciaalennick.wixsite.com/</a:t>
            </a:r>
            <a:r>
              <a:rPr lang="en-US" dirty="0" err="1">
                <a:latin typeface="Times New Roman" panose="02020603050405020304" pitchFamily="18" charset="0"/>
                <a:cs typeface="Times New Roman" panose="02020603050405020304" pitchFamily="18" charset="0"/>
              </a:rPr>
              <a:t>mysite</a:t>
            </a:r>
            <a:r>
              <a:rPr lang="en-US" dirty="0">
                <a:latin typeface="Times New Roman" panose="02020603050405020304" pitchFamily="18" charset="0"/>
                <a:cs typeface="Times New Roman" panose="02020603050405020304" pitchFamily="18" charset="0"/>
              </a:rPr>
              <a:t>/history-classes</a:t>
            </a:r>
          </a:p>
          <a:p>
            <a:r>
              <a:rPr lang="en-US" dirty="0">
                <a:latin typeface="Times New Roman" panose="02020603050405020304" pitchFamily="18" charset="0"/>
                <a:cs typeface="Times New Roman" panose="02020603050405020304" pitchFamily="18" charset="0"/>
              </a:rPr>
              <a:t>Marciaalennick.wixsite.com/</a:t>
            </a:r>
            <a:r>
              <a:rPr lang="en-US" dirty="0" err="1">
                <a:latin typeface="Times New Roman" panose="02020603050405020304" pitchFamily="18" charset="0"/>
                <a:cs typeface="Times New Roman" panose="02020603050405020304" pitchFamily="18" charset="0"/>
              </a:rPr>
              <a:t>mysite</a:t>
            </a:r>
            <a:r>
              <a:rPr lang="en-US" dirty="0">
                <a:latin typeface="Times New Roman" panose="02020603050405020304" pitchFamily="18" charset="0"/>
                <a:cs typeface="Times New Roman" panose="02020603050405020304" pitchFamily="18" charset="0"/>
              </a:rPr>
              <a:t>/calendar-and-events</a:t>
            </a:r>
          </a:p>
          <a:p>
            <a:r>
              <a:rPr lang="en-US"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www.biblicalcitizens.com</a:t>
            </a:r>
            <a:endParaRPr lang="en-US" dirty="0">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687AFC1-F984-4185-B472-2BAB3BBE4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510" y="1478280"/>
            <a:ext cx="4895849" cy="2738437"/>
          </a:xfrm>
          <a:prstGeom prst="rect">
            <a:avLst/>
          </a:prstGeom>
        </p:spPr>
      </p:pic>
    </p:spTree>
    <p:extLst>
      <p:ext uri="{BB962C8B-B14F-4D97-AF65-F5344CB8AC3E}">
        <p14:creationId xmlns:p14="http://schemas.microsoft.com/office/powerpoint/2010/main" val="3686927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0059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EAFF2-82E2-4E5C-846D-429506B2728D}"/>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Coach.patriotacademy.com/pastor</a:t>
            </a:r>
          </a:p>
          <a:p>
            <a:r>
              <a:rPr lang="en-US" dirty="0">
                <a:latin typeface="Times New Roman" panose="02020603050405020304" pitchFamily="18" charset="0"/>
                <a:cs typeface="Times New Roman" panose="02020603050405020304" pitchFamily="18" charset="0"/>
              </a:rPr>
              <a:t>Pastors must be part of the Black Robe Regiment</a:t>
            </a:r>
          </a:p>
          <a:p>
            <a:r>
              <a:rPr lang="en-US" dirty="0">
                <a:latin typeface="Times New Roman" panose="02020603050405020304" pitchFamily="18" charset="0"/>
                <a:cs typeface="Times New Roman" panose="02020603050405020304" pitchFamily="18" charset="0"/>
              </a:rPr>
              <a:t>Wallbuilders.com/no-professor-</a:t>
            </a:r>
            <a:r>
              <a:rPr lang="en-US" dirty="0" err="1">
                <a:latin typeface="Times New Roman" panose="02020603050405020304" pitchFamily="18" charset="0"/>
                <a:cs typeface="Times New Roman" panose="02020603050405020304" pitchFamily="18" charset="0"/>
              </a:rPr>
              <a:t>fea</a:t>
            </a:r>
            <a:r>
              <a:rPr lang="en-US" dirty="0">
                <a:latin typeface="Times New Roman" panose="02020603050405020304" pitchFamily="18" charset="0"/>
                <a:cs typeface="Times New Roman" panose="02020603050405020304" pitchFamily="18" charset="0"/>
              </a:rPr>
              <a:t>-founders-not-want-</a:t>
            </a:r>
          </a:p>
          <a:p>
            <a:pPr marL="0" indent="0">
              <a:buNone/>
            </a:pPr>
            <a:r>
              <a:rPr lang="en-US" dirty="0">
                <a:latin typeface="Times New Roman" panose="02020603050405020304" pitchFamily="18" charset="0"/>
                <a:cs typeface="Times New Roman" panose="02020603050405020304" pitchFamily="18" charset="0"/>
              </a:rPr>
              <a:t>Ministers-stay-politics/</a:t>
            </a:r>
          </a:p>
          <a:p>
            <a:pPr marL="0" indent="0">
              <a:buNone/>
            </a:pPr>
            <a:endParaRPr lang="en-US" dirty="0">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6A7E784A-7089-4D58-917F-0603CFA97BF9}"/>
              </a:ext>
            </a:extLst>
          </p:cNvPr>
          <p:cNvSpPr txBox="1"/>
          <p:nvPr/>
        </p:nvSpPr>
        <p:spPr>
          <a:xfrm>
            <a:off x="4439920" y="484425"/>
            <a:ext cx="6096000" cy="769441"/>
          </a:xfrm>
          <a:prstGeom prst="rect">
            <a:avLst/>
          </a:prstGeom>
          <a:noFill/>
        </p:spPr>
        <p:txBody>
          <a:bodyPr wrap="square">
            <a:spAutoFit/>
          </a:bodyPr>
          <a:lstStyle/>
          <a:p>
            <a:r>
              <a:rPr lang="en-US" sz="4400" dirty="0">
                <a:latin typeface="Mistral" panose="03090702030407020403" pitchFamily="66" charset="0"/>
              </a:rPr>
              <a:t>Pastors must engage!</a:t>
            </a:r>
            <a:endParaRPr lang="en-US" sz="4400" dirty="0"/>
          </a:p>
        </p:txBody>
      </p:sp>
    </p:spTree>
    <p:extLst>
      <p:ext uri="{BB962C8B-B14F-4D97-AF65-F5344CB8AC3E}">
        <p14:creationId xmlns:p14="http://schemas.microsoft.com/office/powerpoint/2010/main" val="4280229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54043A-C44E-448B-8C0C-BC73258EE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42189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1561</TotalTime>
  <Words>4834</Words>
  <Application>Microsoft Office PowerPoint</Application>
  <PresentationFormat>Widescreen</PresentationFormat>
  <Paragraphs>354</Paragraphs>
  <Slides>87</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Arial</vt:lpstr>
      <vt:lpstr>Calibri</vt:lpstr>
      <vt:lpstr>Calibri Light</vt:lpstr>
      <vt:lpstr>Georgia</vt:lpstr>
      <vt:lpstr>Mistral</vt:lpstr>
      <vt:lpstr>tahoma</vt:lpstr>
      <vt:lpstr>Times New Roman</vt:lpstr>
      <vt:lpstr>Office Theme</vt:lpstr>
      <vt:lpstr>Presenting: The Influence of the Bible in America</vt:lpstr>
      <vt:lpstr>The Greatest Day  of History    will ALWAYS  be the Cross.  After all history is His-Story! </vt:lpstr>
      <vt:lpstr>PowerPoint Presentation</vt:lpstr>
      <vt:lpstr>PowerPoint Presentation</vt:lpstr>
      <vt:lpstr>This message series is dedicated to my Mom, Dad, and both brothers.  I miss you all more with each passing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fun facts about the influence of the Bible in American History</vt:lpstr>
      <vt:lpstr>Some fun facts about the influence of the Bible in American History</vt:lpstr>
      <vt:lpstr>Some fun facts about the influence of the Bible in American History</vt:lpstr>
      <vt:lpstr>Some fun facts about the influence of the Bible in American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FDR Bible of WWII</vt:lpstr>
      <vt:lpstr>More info on the Bible in America</vt:lpstr>
      <vt:lpstr>PowerPoint Presentation</vt:lpstr>
      <vt:lpstr>PowerPoint Presentation</vt:lpstr>
      <vt:lpstr>PowerPoint Presentation</vt:lpstr>
      <vt:lpstr>PowerPoint Presentation</vt:lpstr>
      <vt:lpstr>PowerPoint Presentation</vt:lpstr>
      <vt:lpstr>The Ten Commandments</vt:lpstr>
      <vt:lpstr>The Ten Commandments</vt:lpstr>
      <vt:lpstr>The Ten Commandments</vt:lpstr>
      <vt:lpstr>PowerPoint Presentation</vt:lpstr>
      <vt:lpstr>The Ten Commandments in American History</vt:lpstr>
      <vt:lpstr>The Ten Commandments in American History</vt:lpstr>
      <vt:lpstr>The Ten Commandments in American History</vt:lpstr>
      <vt:lpstr>The Ten Commandments in American History</vt:lpstr>
      <vt:lpstr>The Ten Commandments in American History</vt:lpstr>
      <vt:lpstr>The Ten Commandments in American History</vt:lpstr>
      <vt:lpstr>The Ten Commandments in American History</vt:lpstr>
      <vt:lpstr>The Ten Commandments in American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American Textbooks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many have heard of Circuit Riding Judges?</vt:lpstr>
      <vt:lpstr>How many have heard of Circuit Riding Judges?</vt:lpstr>
      <vt:lpstr>PowerPoint Presentation</vt:lpstr>
      <vt:lpstr>PowerPoint Presentation</vt:lpstr>
      <vt:lpstr>PowerPoint Presentation</vt:lpstr>
      <vt:lpstr>PowerPoint Presentation</vt:lpstr>
      <vt:lpstr>PowerPoint Presentation</vt:lpstr>
      <vt:lpstr>PowerPoint Presentation</vt:lpstr>
      <vt:lpstr>Want to know more on America’s Godly Heritage?</vt:lpstr>
      <vt:lpstr>Action Steps</vt:lpstr>
      <vt:lpstr>Which one are you?  Which one will you be?  Remember… “To Whom Much is given, much is expected”  </vt:lpstr>
      <vt:lpstr>Sign up for a class!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Marcia A Lennick</dc:creator>
  <cp:lastModifiedBy>Marcia A Lennick</cp:lastModifiedBy>
  <cp:revision>141</cp:revision>
  <cp:lastPrinted>2021-07-26T03:31:57Z</cp:lastPrinted>
  <dcterms:created xsi:type="dcterms:W3CDTF">2019-10-12T16:05:08Z</dcterms:created>
  <dcterms:modified xsi:type="dcterms:W3CDTF">2021-08-08T19:41:38Z</dcterms:modified>
</cp:coreProperties>
</file>