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3"/>
  </p:notesMasterIdLst>
  <p:handoutMasterIdLst>
    <p:handoutMasterId r:id="rId94"/>
  </p:handoutMasterIdLst>
  <p:sldIdLst>
    <p:sldId id="383" r:id="rId3"/>
    <p:sldId id="472" r:id="rId4"/>
    <p:sldId id="445" r:id="rId5"/>
    <p:sldId id="435" r:id="rId6"/>
    <p:sldId id="293" r:id="rId7"/>
    <p:sldId id="387" r:id="rId8"/>
    <p:sldId id="386" r:id="rId9"/>
    <p:sldId id="389" r:id="rId10"/>
    <p:sldId id="388" r:id="rId11"/>
    <p:sldId id="436" r:id="rId12"/>
    <p:sldId id="437" r:id="rId13"/>
    <p:sldId id="438" r:id="rId14"/>
    <p:sldId id="441" r:id="rId15"/>
    <p:sldId id="412" r:id="rId16"/>
    <p:sldId id="413" r:id="rId17"/>
    <p:sldId id="414" r:id="rId18"/>
    <p:sldId id="379" r:id="rId19"/>
    <p:sldId id="380" r:id="rId20"/>
    <p:sldId id="381" r:id="rId21"/>
    <p:sldId id="382" r:id="rId22"/>
    <p:sldId id="439" r:id="rId23"/>
    <p:sldId id="384" r:id="rId24"/>
    <p:sldId id="442" r:id="rId25"/>
    <p:sldId id="440" r:id="rId26"/>
    <p:sldId id="443" r:id="rId27"/>
    <p:sldId id="368" r:id="rId28"/>
    <p:sldId id="415" r:id="rId29"/>
    <p:sldId id="416" r:id="rId30"/>
    <p:sldId id="444" r:id="rId31"/>
    <p:sldId id="371" r:id="rId32"/>
    <p:sldId id="396" r:id="rId33"/>
    <p:sldId id="397" r:id="rId34"/>
    <p:sldId id="399" r:id="rId35"/>
    <p:sldId id="400" r:id="rId36"/>
    <p:sldId id="401" r:id="rId37"/>
    <p:sldId id="402" r:id="rId38"/>
    <p:sldId id="403" r:id="rId39"/>
    <p:sldId id="404" r:id="rId40"/>
    <p:sldId id="405" r:id="rId41"/>
    <p:sldId id="473" r:id="rId42"/>
    <p:sldId id="344" r:id="rId43"/>
    <p:sldId id="345" r:id="rId44"/>
    <p:sldId id="346" r:id="rId45"/>
    <p:sldId id="347" r:id="rId46"/>
    <p:sldId id="348" r:id="rId47"/>
    <p:sldId id="349" r:id="rId48"/>
    <p:sldId id="350" r:id="rId49"/>
    <p:sldId id="351" r:id="rId50"/>
    <p:sldId id="352" r:id="rId51"/>
    <p:sldId id="469" r:id="rId52"/>
    <p:sldId id="470" r:id="rId53"/>
    <p:sldId id="265" r:id="rId54"/>
    <p:sldId id="314" r:id="rId55"/>
    <p:sldId id="471" r:id="rId56"/>
    <p:sldId id="474" r:id="rId57"/>
    <p:sldId id="481" r:id="rId58"/>
    <p:sldId id="482" r:id="rId59"/>
    <p:sldId id="483" r:id="rId60"/>
    <p:sldId id="484" r:id="rId61"/>
    <p:sldId id="267" r:id="rId62"/>
    <p:sldId id="268" r:id="rId63"/>
    <p:sldId id="269" r:id="rId64"/>
    <p:sldId id="270" r:id="rId65"/>
    <p:sldId id="273" r:id="rId66"/>
    <p:sldId id="276" r:id="rId67"/>
    <p:sldId id="277" r:id="rId68"/>
    <p:sldId id="278" r:id="rId69"/>
    <p:sldId id="279" r:id="rId70"/>
    <p:sldId id="280" r:id="rId71"/>
    <p:sldId id="374" r:id="rId72"/>
    <p:sldId id="283" r:id="rId73"/>
    <p:sldId id="284" r:id="rId74"/>
    <p:sldId id="309" r:id="rId75"/>
    <p:sldId id="305" r:id="rId76"/>
    <p:sldId id="406" r:id="rId77"/>
    <p:sldId id="480" r:id="rId78"/>
    <p:sldId id="408" r:id="rId79"/>
    <p:sldId id="409" r:id="rId80"/>
    <p:sldId id="478" r:id="rId81"/>
    <p:sldId id="335" r:id="rId82"/>
    <p:sldId id="407" r:id="rId83"/>
    <p:sldId id="485" r:id="rId84"/>
    <p:sldId id="256" r:id="rId85"/>
    <p:sldId id="257" r:id="rId86"/>
    <p:sldId id="475" r:id="rId87"/>
    <p:sldId id="258" r:id="rId88"/>
    <p:sldId id="476" r:id="rId89"/>
    <p:sldId id="477" r:id="rId90"/>
    <p:sldId id="432" r:id="rId91"/>
    <p:sldId id="479" r:id="rId9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ia A Lennick" initials="MAL" lastIdx="1" clrIdx="0">
    <p:extLst>
      <p:ext uri="{19B8F6BF-5375-455C-9EA6-DF929625EA0E}">
        <p15:presenceInfo xmlns:p15="http://schemas.microsoft.com/office/powerpoint/2012/main" userId="ac0cf61c49fc8f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A295"/>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commentAuthors" Target="commentAuthor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notesMaster" Target="notesMasters/notesMaster1.xml"/><Relationship Id="rId98"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3-05T19:24:40.345" idx="1">
    <p:pos x="6515" y="3475"/>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FE7697FC-A66E-4C35-B9DB-2DD176668B1D}" type="datetimeFigureOut">
              <a:rPr lang="en-US" smtClean="0"/>
              <a:t>11/12/2022</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F3D6E1B0-310F-4EFA-9045-84BEC7D016CF}" type="slidenum">
              <a:rPr lang="en-US" smtClean="0"/>
              <a:t>‹#›</a:t>
            </a:fld>
            <a:endParaRPr lang="en-US"/>
          </a:p>
        </p:txBody>
      </p:sp>
    </p:spTree>
    <p:extLst>
      <p:ext uri="{BB962C8B-B14F-4D97-AF65-F5344CB8AC3E}">
        <p14:creationId xmlns:p14="http://schemas.microsoft.com/office/powerpoint/2010/main" val="3343569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56C10B7-F9D7-479E-A59F-12658BFA3053}" type="datetimeFigureOut">
              <a:rPr lang="en-US" smtClean="0"/>
              <a:t>11/12/2022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DB51978A-CD39-45D8-9292-F57919F7AA63}" type="slidenum">
              <a:rPr lang="en-US" smtClean="0"/>
              <a:t>‹#›</a:t>
            </a:fld>
            <a:endParaRPr lang="en-US"/>
          </a:p>
        </p:txBody>
      </p:sp>
    </p:spTree>
    <p:extLst>
      <p:ext uri="{BB962C8B-B14F-4D97-AF65-F5344CB8AC3E}">
        <p14:creationId xmlns:p14="http://schemas.microsoft.com/office/powerpoint/2010/main" val="802735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978A-CD39-45D8-9292-F57919F7AA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988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978A-CD39-45D8-9292-F57919F7AA6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5044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978A-CD39-45D8-9292-F57919F7AA6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6223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978A-CD39-45D8-9292-F57919F7AA6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5748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978A-CD39-45D8-9292-F57919F7AA6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119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52</a:t>
            </a:fld>
            <a:endParaRPr lang="en-US"/>
          </a:p>
        </p:txBody>
      </p:sp>
    </p:spTree>
    <p:extLst>
      <p:ext uri="{BB962C8B-B14F-4D97-AF65-F5344CB8AC3E}">
        <p14:creationId xmlns:p14="http://schemas.microsoft.com/office/powerpoint/2010/main" val="2067891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53</a:t>
            </a:fld>
            <a:endParaRPr lang="en-US"/>
          </a:p>
        </p:txBody>
      </p:sp>
    </p:spTree>
    <p:extLst>
      <p:ext uri="{BB962C8B-B14F-4D97-AF65-F5344CB8AC3E}">
        <p14:creationId xmlns:p14="http://schemas.microsoft.com/office/powerpoint/2010/main" val="4104716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54</a:t>
            </a:fld>
            <a:endParaRPr lang="en-US"/>
          </a:p>
        </p:txBody>
      </p:sp>
    </p:spTree>
    <p:extLst>
      <p:ext uri="{BB962C8B-B14F-4D97-AF65-F5344CB8AC3E}">
        <p14:creationId xmlns:p14="http://schemas.microsoft.com/office/powerpoint/2010/main" val="1779417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55</a:t>
            </a:fld>
            <a:endParaRPr lang="en-US"/>
          </a:p>
        </p:txBody>
      </p:sp>
    </p:spTree>
    <p:extLst>
      <p:ext uri="{BB962C8B-B14F-4D97-AF65-F5344CB8AC3E}">
        <p14:creationId xmlns:p14="http://schemas.microsoft.com/office/powerpoint/2010/main" val="1538276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60</a:t>
            </a:fld>
            <a:endParaRPr lang="en-US"/>
          </a:p>
        </p:txBody>
      </p:sp>
    </p:spTree>
    <p:extLst>
      <p:ext uri="{BB962C8B-B14F-4D97-AF65-F5344CB8AC3E}">
        <p14:creationId xmlns:p14="http://schemas.microsoft.com/office/powerpoint/2010/main" val="1611474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61</a:t>
            </a:fld>
            <a:endParaRPr lang="en-US"/>
          </a:p>
        </p:txBody>
      </p:sp>
    </p:spTree>
    <p:extLst>
      <p:ext uri="{BB962C8B-B14F-4D97-AF65-F5344CB8AC3E}">
        <p14:creationId xmlns:p14="http://schemas.microsoft.com/office/powerpoint/2010/main" val="409475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2008, I WAS ASKED IF AMERICA WAS A CHRISTIAN NATION AND I HAD NO EVIDENCE TO REFUTE OTHERWISE, AND SINCE THEN I HAVE BEEN PUTTING AMERICA ON TRIAL.  I STARTED DRATING MY OWN CURRICULUM AND SHARING THE INFORMATION I HAVE GAINED.</a:t>
            </a:r>
          </a:p>
          <a:p>
            <a:endParaRPr lang="en-US" dirty="0"/>
          </a:p>
          <a:p>
            <a:r>
              <a:rPr lang="en-US" dirty="0"/>
              <a:t>-I AM A CONSTIUTION COACH, BIBLICAL CITIZENSHIP COACH, CAMPFIRE COACH, PATRIOT ACADEMY CONSTITUTIONAL DEFENSE GRADUATE.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978A-CD39-45D8-9292-F57919F7AA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893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62</a:t>
            </a:fld>
            <a:endParaRPr lang="en-US"/>
          </a:p>
        </p:txBody>
      </p:sp>
    </p:spTree>
    <p:extLst>
      <p:ext uri="{BB962C8B-B14F-4D97-AF65-F5344CB8AC3E}">
        <p14:creationId xmlns:p14="http://schemas.microsoft.com/office/powerpoint/2010/main" val="4150124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63</a:t>
            </a:fld>
            <a:endParaRPr lang="en-US"/>
          </a:p>
        </p:txBody>
      </p:sp>
    </p:spTree>
    <p:extLst>
      <p:ext uri="{BB962C8B-B14F-4D97-AF65-F5344CB8AC3E}">
        <p14:creationId xmlns:p14="http://schemas.microsoft.com/office/powerpoint/2010/main" val="4039254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64</a:t>
            </a:fld>
            <a:endParaRPr lang="en-US"/>
          </a:p>
        </p:txBody>
      </p:sp>
    </p:spTree>
    <p:extLst>
      <p:ext uri="{BB962C8B-B14F-4D97-AF65-F5344CB8AC3E}">
        <p14:creationId xmlns:p14="http://schemas.microsoft.com/office/powerpoint/2010/main" val="2796946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65</a:t>
            </a:fld>
            <a:endParaRPr lang="en-US"/>
          </a:p>
        </p:txBody>
      </p:sp>
    </p:spTree>
    <p:extLst>
      <p:ext uri="{BB962C8B-B14F-4D97-AF65-F5344CB8AC3E}">
        <p14:creationId xmlns:p14="http://schemas.microsoft.com/office/powerpoint/2010/main" val="3620451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66</a:t>
            </a:fld>
            <a:endParaRPr lang="en-US"/>
          </a:p>
        </p:txBody>
      </p:sp>
    </p:spTree>
    <p:extLst>
      <p:ext uri="{BB962C8B-B14F-4D97-AF65-F5344CB8AC3E}">
        <p14:creationId xmlns:p14="http://schemas.microsoft.com/office/powerpoint/2010/main" val="2689218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67</a:t>
            </a:fld>
            <a:endParaRPr lang="en-US"/>
          </a:p>
        </p:txBody>
      </p:sp>
    </p:spTree>
    <p:extLst>
      <p:ext uri="{BB962C8B-B14F-4D97-AF65-F5344CB8AC3E}">
        <p14:creationId xmlns:p14="http://schemas.microsoft.com/office/powerpoint/2010/main" val="3455033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68</a:t>
            </a:fld>
            <a:endParaRPr lang="en-US"/>
          </a:p>
        </p:txBody>
      </p:sp>
    </p:spTree>
    <p:extLst>
      <p:ext uri="{BB962C8B-B14F-4D97-AF65-F5344CB8AC3E}">
        <p14:creationId xmlns:p14="http://schemas.microsoft.com/office/powerpoint/2010/main" val="504188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69</a:t>
            </a:fld>
            <a:endParaRPr lang="en-US"/>
          </a:p>
        </p:txBody>
      </p:sp>
    </p:spTree>
    <p:extLst>
      <p:ext uri="{BB962C8B-B14F-4D97-AF65-F5344CB8AC3E}">
        <p14:creationId xmlns:p14="http://schemas.microsoft.com/office/powerpoint/2010/main" val="41246934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978A-CD39-45D8-9292-F57919F7AA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0193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978A-CD39-45D8-9292-F57919F7AA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8489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5</a:t>
            </a:fld>
            <a:endParaRPr lang="en-US"/>
          </a:p>
        </p:txBody>
      </p:sp>
    </p:spTree>
    <p:extLst>
      <p:ext uri="{BB962C8B-B14F-4D97-AF65-F5344CB8AC3E}">
        <p14:creationId xmlns:p14="http://schemas.microsoft.com/office/powerpoint/2010/main" val="30718889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978A-CD39-45D8-9292-F57919F7AA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86296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978A-CD39-45D8-9292-F57919F7AA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20089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978A-CD39-45D8-9292-F57919F7AA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53181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978A-CD39-45D8-9292-F57919F7AA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49896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978A-CD39-45D8-9292-F57919F7AA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37909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978A-CD39-45D8-9292-F57919F7AA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08671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978A-CD39-45D8-9292-F57919F7AA6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4473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978A-CD39-45D8-9292-F57919F7AA6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1194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978A-CD39-45D8-9292-F57919F7AA6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3940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978A-CD39-45D8-9292-F57919F7AA6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0862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978A-CD39-45D8-9292-F57919F7AA6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0117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978A-CD39-45D8-9292-F57919F7AA6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8382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978A-CD39-45D8-9292-F57919F7AA6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199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3E92150-9554-4AAE-8C71-081FEE8C57D6}"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236156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92150-9554-4AAE-8C71-081FEE8C57D6}"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354950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92150-9554-4AAE-8C71-081FEE8C57D6}"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4163261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919EF-87F5-5C44-B459-A04C69A1F6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7EB6BD-97A6-5D7D-3B4B-D22508C4C8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86972C-6544-1458-7C8C-F1DE2BA2522E}"/>
              </a:ext>
            </a:extLst>
          </p:cNvPr>
          <p:cNvSpPr>
            <a:spLocks noGrp="1"/>
          </p:cNvSpPr>
          <p:nvPr>
            <p:ph type="dt" sz="half" idx="10"/>
          </p:nvPr>
        </p:nvSpPr>
        <p:spPr/>
        <p:txBody>
          <a:bodyPr/>
          <a:lstStyle/>
          <a:p>
            <a:fld id="{D70FB944-848B-469D-A5E4-B4CAA967750C}" type="datetimeFigureOut">
              <a:rPr lang="en-US" smtClean="0"/>
              <a:t>11/12/2022</a:t>
            </a:fld>
            <a:endParaRPr lang="en-US"/>
          </a:p>
        </p:txBody>
      </p:sp>
      <p:sp>
        <p:nvSpPr>
          <p:cNvPr id="5" name="Footer Placeholder 4">
            <a:extLst>
              <a:ext uri="{FF2B5EF4-FFF2-40B4-BE49-F238E27FC236}">
                <a16:creationId xmlns:a16="http://schemas.microsoft.com/office/drawing/2014/main" id="{B713AAEC-239F-8B3F-C1A0-E304D75103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746370-6676-B39A-4B1E-D2E16F4C1B7F}"/>
              </a:ext>
            </a:extLst>
          </p:cNvPr>
          <p:cNvSpPr>
            <a:spLocks noGrp="1"/>
          </p:cNvSpPr>
          <p:nvPr>
            <p:ph type="sldNum" sz="quarter" idx="12"/>
          </p:nvPr>
        </p:nvSpPr>
        <p:spPr/>
        <p:txBody>
          <a:bodyPr/>
          <a:lstStyle/>
          <a:p>
            <a:fld id="{1B16AAE3-AB57-4E3F-985A-78912EA3C07A}" type="slidenum">
              <a:rPr lang="en-US" smtClean="0"/>
              <a:t>‹#›</a:t>
            </a:fld>
            <a:endParaRPr lang="en-US"/>
          </a:p>
        </p:txBody>
      </p:sp>
    </p:spTree>
    <p:extLst>
      <p:ext uri="{BB962C8B-B14F-4D97-AF65-F5344CB8AC3E}">
        <p14:creationId xmlns:p14="http://schemas.microsoft.com/office/powerpoint/2010/main" val="198371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7BEC0-F7BB-4081-ABE1-F8880C1925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90097E-E599-B3A5-0E0D-0F83265F40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531BCE-0642-DFB7-D841-C9857BA71E10}"/>
              </a:ext>
            </a:extLst>
          </p:cNvPr>
          <p:cNvSpPr>
            <a:spLocks noGrp="1"/>
          </p:cNvSpPr>
          <p:nvPr>
            <p:ph type="dt" sz="half" idx="10"/>
          </p:nvPr>
        </p:nvSpPr>
        <p:spPr/>
        <p:txBody>
          <a:bodyPr/>
          <a:lstStyle/>
          <a:p>
            <a:fld id="{D70FB944-848B-469D-A5E4-B4CAA967750C}" type="datetimeFigureOut">
              <a:rPr lang="en-US" smtClean="0"/>
              <a:t>11/12/2022</a:t>
            </a:fld>
            <a:endParaRPr lang="en-US"/>
          </a:p>
        </p:txBody>
      </p:sp>
      <p:sp>
        <p:nvSpPr>
          <p:cNvPr id="5" name="Footer Placeholder 4">
            <a:extLst>
              <a:ext uri="{FF2B5EF4-FFF2-40B4-BE49-F238E27FC236}">
                <a16:creationId xmlns:a16="http://schemas.microsoft.com/office/drawing/2014/main" id="{C4106527-F2BC-F633-9F1F-9474565AA1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802BAC-6A06-7913-EB0B-384A7735BF6B}"/>
              </a:ext>
            </a:extLst>
          </p:cNvPr>
          <p:cNvSpPr>
            <a:spLocks noGrp="1"/>
          </p:cNvSpPr>
          <p:nvPr>
            <p:ph type="sldNum" sz="quarter" idx="12"/>
          </p:nvPr>
        </p:nvSpPr>
        <p:spPr/>
        <p:txBody>
          <a:bodyPr/>
          <a:lstStyle/>
          <a:p>
            <a:fld id="{1B16AAE3-AB57-4E3F-985A-78912EA3C07A}" type="slidenum">
              <a:rPr lang="en-US" smtClean="0"/>
              <a:t>‹#›</a:t>
            </a:fld>
            <a:endParaRPr lang="en-US"/>
          </a:p>
        </p:txBody>
      </p:sp>
    </p:spTree>
    <p:extLst>
      <p:ext uri="{BB962C8B-B14F-4D97-AF65-F5344CB8AC3E}">
        <p14:creationId xmlns:p14="http://schemas.microsoft.com/office/powerpoint/2010/main" val="1054542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95AAE-0922-83E6-CC5C-DBCC5B3575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F2F15A-5B23-C247-5555-638C1B5E0B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5AAD38-6F2E-6556-AF42-CA17013B926F}"/>
              </a:ext>
            </a:extLst>
          </p:cNvPr>
          <p:cNvSpPr>
            <a:spLocks noGrp="1"/>
          </p:cNvSpPr>
          <p:nvPr>
            <p:ph type="dt" sz="half" idx="10"/>
          </p:nvPr>
        </p:nvSpPr>
        <p:spPr/>
        <p:txBody>
          <a:bodyPr/>
          <a:lstStyle/>
          <a:p>
            <a:fld id="{D70FB944-848B-469D-A5E4-B4CAA967750C}" type="datetimeFigureOut">
              <a:rPr lang="en-US" smtClean="0"/>
              <a:t>11/12/2022</a:t>
            </a:fld>
            <a:endParaRPr lang="en-US"/>
          </a:p>
        </p:txBody>
      </p:sp>
      <p:sp>
        <p:nvSpPr>
          <p:cNvPr id="5" name="Footer Placeholder 4">
            <a:extLst>
              <a:ext uri="{FF2B5EF4-FFF2-40B4-BE49-F238E27FC236}">
                <a16:creationId xmlns:a16="http://schemas.microsoft.com/office/drawing/2014/main" id="{9EF6B202-A0EF-11BB-F65A-7437C3E2BE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373760-907C-E13B-5D7E-1CA740B58A7B}"/>
              </a:ext>
            </a:extLst>
          </p:cNvPr>
          <p:cNvSpPr>
            <a:spLocks noGrp="1"/>
          </p:cNvSpPr>
          <p:nvPr>
            <p:ph type="sldNum" sz="quarter" idx="12"/>
          </p:nvPr>
        </p:nvSpPr>
        <p:spPr/>
        <p:txBody>
          <a:bodyPr/>
          <a:lstStyle/>
          <a:p>
            <a:fld id="{1B16AAE3-AB57-4E3F-985A-78912EA3C07A}" type="slidenum">
              <a:rPr lang="en-US" smtClean="0"/>
              <a:t>‹#›</a:t>
            </a:fld>
            <a:endParaRPr lang="en-US"/>
          </a:p>
        </p:txBody>
      </p:sp>
    </p:spTree>
    <p:extLst>
      <p:ext uri="{BB962C8B-B14F-4D97-AF65-F5344CB8AC3E}">
        <p14:creationId xmlns:p14="http://schemas.microsoft.com/office/powerpoint/2010/main" val="1508549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A7978-8896-44C2-C08D-D521E5D85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8DD939-86F1-BAAE-8FCD-0CB6AAB0A0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1E441D-3249-1686-EA20-F9B09EC2F1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465573-2D02-5A55-F7B8-CD8E2E273DC0}"/>
              </a:ext>
            </a:extLst>
          </p:cNvPr>
          <p:cNvSpPr>
            <a:spLocks noGrp="1"/>
          </p:cNvSpPr>
          <p:nvPr>
            <p:ph type="dt" sz="half" idx="10"/>
          </p:nvPr>
        </p:nvSpPr>
        <p:spPr/>
        <p:txBody>
          <a:bodyPr/>
          <a:lstStyle/>
          <a:p>
            <a:fld id="{D70FB944-848B-469D-A5E4-B4CAA967750C}" type="datetimeFigureOut">
              <a:rPr lang="en-US" smtClean="0"/>
              <a:t>11/12/2022</a:t>
            </a:fld>
            <a:endParaRPr lang="en-US"/>
          </a:p>
        </p:txBody>
      </p:sp>
      <p:sp>
        <p:nvSpPr>
          <p:cNvPr id="6" name="Footer Placeholder 5">
            <a:extLst>
              <a:ext uri="{FF2B5EF4-FFF2-40B4-BE49-F238E27FC236}">
                <a16:creationId xmlns:a16="http://schemas.microsoft.com/office/drawing/2014/main" id="{FEFD11A0-36EE-23E0-95EC-0906BC794F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37F40C-06EA-74F0-5F5A-9E62D5F5C29E}"/>
              </a:ext>
            </a:extLst>
          </p:cNvPr>
          <p:cNvSpPr>
            <a:spLocks noGrp="1"/>
          </p:cNvSpPr>
          <p:nvPr>
            <p:ph type="sldNum" sz="quarter" idx="12"/>
          </p:nvPr>
        </p:nvSpPr>
        <p:spPr/>
        <p:txBody>
          <a:bodyPr/>
          <a:lstStyle/>
          <a:p>
            <a:fld id="{1B16AAE3-AB57-4E3F-985A-78912EA3C07A}" type="slidenum">
              <a:rPr lang="en-US" smtClean="0"/>
              <a:t>‹#›</a:t>
            </a:fld>
            <a:endParaRPr lang="en-US"/>
          </a:p>
        </p:txBody>
      </p:sp>
    </p:spTree>
    <p:extLst>
      <p:ext uri="{BB962C8B-B14F-4D97-AF65-F5344CB8AC3E}">
        <p14:creationId xmlns:p14="http://schemas.microsoft.com/office/powerpoint/2010/main" val="4277008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1D74C-AB32-88B7-C3B9-5C2CC715F9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0A51AA-CFC8-F461-856E-01AA9FCFBF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2D022F-8B26-C9ED-1FC0-C6B28D6634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F9D033-AF4B-EAD1-CCC7-24FCFACA34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50211E-CE8C-BE79-1578-D6E82E6223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BA8FC1-ABC0-48D6-BBE7-ECB7935ECD57}"/>
              </a:ext>
            </a:extLst>
          </p:cNvPr>
          <p:cNvSpPr>
            <a:spLocks noGrp="1"/>
          </p:cNvSpPr>
          <p:nvPr>
            <p:ph type="dt" sz="half" idx="10"/>
          </p:nvPr>
        </p:nvSpPr>
        <p:spPr/>
        <p:txBody>
          <a:bodyPr/>
          <a:lstStyle/>
          <a:p>
            <a:fld id="{D70FB944-848B-469D-A5E4-B4CAA967750C}" type="datetimeFigureOut">
              <a:rPr lang="en-US" smtClean="0"/>
              <a:t>11/12/2022</a:t>
            </a:fld>
            <a:endParaRPr lang="en-US"/>
          </a:p>
        </p:txBody>
      </p:sp>
      <p:sp>
        <p:nvSpPr>
          <p:cNvPr id="8" name="Footer Placeholder 7">
            <a:extLst>
              <a:ext uri="{FF2B5EF4-FFF2-40B4-BE49-F238E27FC236}">
                <a16:creationId xmlns:a16="http://schemas.microsoft.com/office/drawing/2014/main" id="{1A2B23C2-B5C8-A2D9-9186-93820D05D9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5F5728-279A-9133-0ED8-1BADDBBCE1B0}"/>
              </a:ext>
            </a:extLst>
          </p:cNvPr>
          <p:cNvSpPr>
            <a:spLocks noGrp="1"/>
          </p:cNvSpPr>
          <p:nvPr>
            <p:ph type="sldNum" sz="quarter" idx="12"/>
          </p:nvPr>
        </p:nvSpPr>
        <p:spPr/>
        <p:txBody>
          <a:bodyPr/>
          <a:lstStyle/>
          <a:p>
            <a:fld id="{1B16AAE3-AB57-4E3F-985A-78912EA3C07A}" type="slidenum">
              <a:rPr lang="en-US" smtClean="0"/>
              <a:t>‹#›</a:t>
            </a:fld>
            <a:endParaRPr lang="en-US"/>
          </a:p>
        </p:txBody>
      </p:sp>
    </p:spTree>
    <p:extLst>
      <p:ext uri="{BB962C8B-B14F-4D97-AF65-F5344CB8AC3E}">
        <p14:creationId xmlns:p14="http://schemas.microsoft.com/office/powerpoint/2010/main" val="2067159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CCCDC-7389-ABCE-0D15-07EC26F172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3CF26D-C3A0-4B05-8FF7-6DEEDEDEBE99}"/>
              </a:ext>
            </a:extLst>
          </p:cNvPr>
          <p:cNvSpPr>
            <a:spLocks noGrp="1"/>
          </p:cNvSpPr>
          <p:nvPr>
            <p:ph type="dt" sz="half" idx="10"/>
          </p:nvPr>
        </p:nvSpPr>
        <p:spPr/>
        <p:txBody>
          <a:bodyPr/>
          <a:lstStyle/>
          <a:p>
            <a:fld id="{D70FB944-848B-469D-A5E4-B4CAA967750C}" type="datetimeFigureOut">
              <a:rPr lang="en-US" smtClean="0"/>
              <a:t>11/12/2022</a:t>
            </a:fld>
            <a:endParaRPr lang="en-US"/>
          </a:p>
        </p:txBody>
      </p:sp>
      <p:sp>
        <p:nvSpPr>
          <p:cNvPr id="4" name="Footer Placeholder 3">
            <a:extLst>
              <a:ext uri="{FF2B5EF4-FFF2-40B4-BE49-F238E27FC236}">
                <a16:creationId xmlns:a16="http://schemas.microsoft.com/office/drawing/2014/main" id="{971D6250-D425-93A8-8745-5330348375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66902C-4AF1-D48B-FF16-E2F481C51832}"/>
              </a:ext>
            </a:extLst>
          </p:cNvPr>
          <p:cNvSpPr>
            <a:spLocks noGrp="1"/>
          </p:cNvSpPr>
          <p:nvPr>
            <p:ph type="sldNum" sz="quarter" idx="12"/>
          </p:nvPr>
        </p:nvSpPr>
        <p:spPr/>
        <p:txBody>
          <a:bodyPr/>
          <a:lstStyle/>
          <a:p>
            <a:fld id="{1B16AAE3-AB57-4E3F-985A-78912EA3C07A}" type="slidenum">
              <a:rPr lang="en-US" smtClean="0"/>
              <a:t>‹#›</a:t>
            </a:fld>
            <a:endParaRPr lang="en-US"/>
          </a:p>
        </p:txBody>
      </p:sp>
    </p:spTree>
    <p:extLst>
      <p:ext uri="{BB962C8B-B14F-4D97-AF65-F5344CB8AC3E}">
        <p14:creationId xmlns:p14="http://schemas.microsoft.com/office/powerpoint/2010/main" val="136433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89F5F2-9C30-4BA6-C0C2-536BC2F3D801}"/>
              </a:ext>
            </a:extLst>
          </p:cNvPr>
          <p:cNvSpPr>
            <a:spLocks noGrp="1"/>
          </p:cNvSpPr>
          <p:nvPr>
            <p:ph type="dt" sz="half" idx="10"/>
          </p:nvPr>
        </p:nvSpPr>
        <p:spPr/>
        <p:txBody>
          <a:bodyPr/>
          <a:lstStyle/>
          <a:p>
            <a:fld id="{D70FB944-848B-469D-A5E4-B4CAA967750C}" type="datetimeFigureOut">
              <a:rPr lang="en-US" smtClean="0"/>
              <a:t>11/12/2022</a:t>
            </a:fld>
            <a:endParaRPr lang="en-US"/>
          </a:p>
        </p:txBody>
      </p:sp>
      <p:sp>
        <p:nvSpPr>
          <p:cNvPr id="3" name="Footer Placeholder 2">
            <a:extLst>
              <a:ext uri="{FF2B5EF4-FFF2-40B4-BE49-F238E27FC236}">
                <a16:creationId xmlns:a16="http://schemas.microsoft.com/office/drawing/2014/main" id="{EDB7765D-8DF5-773E-81A4-02A7D1EE7F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FC2CB9-78FE-3A0B-23BE-4E4520945077}"/>
              </a:ext>
            </a:extLst>
          </p:cNvPr>
          <p:cNvSpPr>
            <a:spLocks noGrp="1"/>
          </p:cNvSpPr>
          <p:nvPr>
            <p:ph type="sldNum" sz="quarter" idx="12"/>
          </p:nvPr>
        </p:nvSpPr>
        <p:spPr/>
        <p:txBody>
          <a:bodyPr/>
          <a:lstStyle/>
          <a:p>
            <a:fld id="{1B16AAE3-AB57-4E3F-985A-78912EA3C07A}" type="slidenum">
              <a:rPr lang="en-US" smtClean="0"/>
              <a:t>‹#›</a:t>
            </a:fld>
            <a:endParaRPr lang="en-US"/>
          </a:p>
        </p:txBody>
      </p:sp>
    </p:spTree>
    <p:extLst>
      <p:ext uri="{BB962C8B-B14F-4D97-AF65-F5344CB8AC3E}">
        <p14:creationId xmlns:p14="http://schemas.microsoft.com/office/powerpoint/2010/main" val="3790024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50424-6070-0D70-4006-6BF049F5A5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7DD90F-AC40-1607-FBEC-54F4431E65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1EBEB3-10C8-9951-706B-7DE5C49BD6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BAA401-B1E7-A73A-0ACE-73FB93457839}"/>
              </a:ext>
            </a:extLst>
          </p:cNvPr>
          <p:cNvSpPr>
            <a:spLocks noGrp="1"/>
          </p:cNvSpPr>
          <p:nvPr>
            <p:ph type="dt" sz="half" idx="10"/>
          </p:nvPr>
        </p:nvSpPr>
        <p:spPr/>
        <p:txBody>
          <a:bodyPr/>
          <a:lstStyle/>
          <a:p>
            <a:fld id="{D70FB944-848B-469D-A5E4-B4CAA967750C}" type="datetimeFigureOut">
              <a:rPr lang="en-US" smtClean="0"/>
              <a:t>11/12/2022</a:t>
            </a:fld>
            <a:endParaRPr lang="en-US"/>
          </a:p>
        </p:txBody>
      </p:sp>
      <p:sp>
        <p:nvSpPr>
          <p:cNvPr id="6" name="Footer Placeholder 5">
            <a:extLst>
              <a:ext uri="{FF2B5EF4-FFF2-40B4-BE49-F238E27FC236}">
                <a16:creationId xmlns:a16="http://schemas.microsoft.com/office/drawing/2014/main" id="{4D2B567B-4E77-8FE5-0172-41C9B17A25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DBFB4A-EC6C-5DD4-736E-C18F9AC1C6EE}"/>
              </a:ext>
            </a:extLst>
          </p:cNvPr>
          <p:cNvSpPr>
            <a:spLocks noGrp="1"/>
          </p:cNvSpPr>
          <p:nvPr>
            <p:ph type="sldNum" sz="quarter" idx="12"/>
          </p:nvPr>
        </p:nvSpPr>
        <p:spPr/>
        <p:txBody>
          <a:bodyPr/>
          <a:lstStyle/>
          <a:p>
            <a:fld id="{1B16AAE3-AB57-4E3F-985A-78912EA3C07A}" type="slidenum">
              <a:rPr lang="en-US" smtClean="0"/>
              <a:t>‹#›</a:t>
            </a:fld>
            <a:endParaRPr lang="en-US"/>
          </a:p>
        </p:txBody>
      </p:sp>
    </p:spTree>
    <p:extLst>
      <p:ext uri="{BB962C8B-B14F-4D97-AF65-F5344CB8AC3E}">
        <p14:creationId xmlns:p14="http://schemas.microsoft.com/office/powerpoint/2010/main" val="2748828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92150-9554-4AAE-8C71-081FEE8C57D6}"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4123721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B6A04-AAD8-C5B6-FF0E-77C752DF90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276BE1-7B34-F9CD-7533-48274DD9C8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34FB12-AED0-A04C-0CFC-474166057C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FD909B-4C5C-6157-E8D6-44DDB2430F65}"/>
              </a:ext>
            </a:extLst>
          </p:cNvPr>
          <p:cNvSpPr>
            <a:spLocks noGrp="1"/>
          </p:cNvSpPr>
          <p:nvPr>
            <p:ph type="dt" sz="half" idx="10"/>
          </p:nvPr>
        </p:nvSpPr>
        <p:spPr/>
        <p:txBody>
          <a:bodyPr/>
          <a:lstStyle/>
          <a:p>
            <a:fld id="{D70FB944-848B-469D-A5E4-B4CAA967750C}" type="datetimeFigureOut">
              <a:rPr lang="en-US" smtClean="0"/>
              <a:t>11/12/2022</a:t>
            </a:fld>
            <a:endParaRPr lang="en-US"/>
          </a:p>
        </p:txBody>
      </p:sp>
      <p:sp>
        <p:nvSpPr>
          <p:cNvPr id="6" name="Footer Placeholder 5">
            <a:extLst>
              <a:ext uri="{FF2B5EF4-FFF2-40B4-BE49-F238E27FC236}">
                <a16:creationId xmlns:a16="http://schemas.microsoft.com/office/drawing/2014/main" id="{6ADAA783-7CC4-BBE0-A23D-E20099C959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784437-7927-9F9E-E469-8B607A951A81}"/>
              </a:ext>
            </a:extLst>
          </p:cNvPr>
          <p:cNvSpPr>
            <a:spLocks noGrp="1"/>
          </p:cNvSpPr>
          <p:nvPr>
            <p:ph type="sldNum" sz="quarter" idx="12"/>
          </p:nvPr>
        </p:nvSpPr>
        <p:spPr/>
        <p:txBody>
          <a:bodyPr/>
          <a:lstStyle/>
          <a:p>
            <a:fld id="{1B16AAE3-AB57-4E3F-985A-78912EA3C07A}" type="slidenum">
              <a:rPr lang="en-US" smtClean="0"/>
              <a:t>‹#›</a:t>
            </a:fld>
            <a:endParaRPr lang="en-US"/>
          </a:p>
        </p:txBody>
      </p:sp>
    </p:spTree>
    <p:extLst>
      <p:ext uri="{BB962C8B-B14F-4D97-AF65-F5344CB8AC3E}">
        <p14:creationId xmlns:p14="http://schemas.microsoft.com/office/powerpoint/2010/main" val="1229761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73FC4-12DA-1363-B116-E175FA17A2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774D53-3FDB-075A-2C35-AFB0890EA5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6BE1D-0A46-B448-7AB8-A8F11A15FD38}"/>
              </a:ext>
            </a:extLst>
          </p:cNvPr>
          <p:cNvSpPr>
            <a:spLocks noGrp="1"/>
          </p:cNvSpPr>
          <p:nvPr>
            <p:ph type="dt" sz="half" idx="10"/>
          </p:nvPr>
        </p:nvSpPr>
        <p:spPr/>
        <p:txBody>
          <a:bodyPr/>
          <a:lstStyle/>
          <a:p>
            <a:fld id="{D70FB944-848B-469D-A5E4-B4CAA967750C}" type="datetimeFigureOut">
              <a:rPr lang="en-US" smtClean="0"/>
              <a:t>11/12/2022</a:t>
            </a:fld>
            <a:endParaRPr lang="en-US"/>
          </a:p>
        </p:txBody>
      </p:sp>
      <p:sp>
        <p:nvSpPr>
          <p:cNvPr id="5" name="Footer Placeholder 4">
            <a:extLst>
              <a:ext uri="{FF2B5EF4-FFF2-40B4-BE49-F238E27FC236}">
                <a16:creationId xmlns:a16="http://schemas.microsoft.com/office/drawing/2014/main" id="{89AE8B66-B2D0-CE2F-8785-62CCAAED83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B0B399-A59B-5D20-BFE3-B839A3D11A49}"/>
              </a:ext>
            </a:extLst>
          </p:cNvPr>
          <p:cNvSpPr>
            <a:spLocks noGrp="1"/>
          </p:cNvSpPr>
          <p:nvPr>
            <p:ph type="sldNum" sz="quarter" idx="12"/>
          </p:nvPr>
        </p:nvSpPr>
        <p:spPr/>
        <p:txBody>
          <a:bodyPr/>
          <a:lstStyle/>
          <a:p>
            <a:fld id="{1B16AAE3-AB57-4E3F-985A-78912EA3C07A}" type="slidenum">
              <a:rPr lang="en-US" smtClean="0"/>
              <a:t>‹#›</a:t>
            </a:fld>
            <a:endParaRPr lang="en-US"/>
          </a:p>
        </p:txBody>
      </p:sp>
    </p:spTree>
    <p:extLst>
      <p:ext uri="{BB962C8B-B14F-4D97-AF65-F5344CB8AC3E}">
        <p14:creationId xmlns:p14="http://schemas.microsoft.com/office/powerpoint/2010/main" val="1410995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269CD4-A036-451E-ABEC-B85925C721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780D20-6361-86BE-6884-8112296777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7F8E79-E70B-A8FD-E224-B7C2EB905483}"/>
              </a:ext>
            </a:extLst>
          </p:cNvPr>
          <p:cNvSpPr>
            <a:spLocks noGrp="1"/>
          </p:cNvSpPr>
          <p:nvPr>
            <p:ph type="dt" sz="half" idx="10"/>
          </p:nvPr>
        </p:nvSpPr>
        <p:spPr/>
        <p:txBody>
          <a:bodyPr/>
          <a:lstStyle/>
          <a:p>
            <a:fld id="{D70FB944-848B-469D-A5E4-B4CAA967750C}" type="datetimeFigureOut">
              <a:rPr lang="en-US" smtClean="0"/>
              <a:t>11/12/2022</a:t>
            </a:fld>
            <a:endParaRPr lang="en-US"/>
          </a:p>
        </p:txBody>
      </p:sp>
      <p:sp>
        <p:nvSpPr>
          <p:cNvPr id="5" name="Footer Placeholder 4">
            <a:extLst>
              <a:ext uri="{FF2B5EF4-FFF2-40B4-BE49-F238E27FC236}">
                <a16:creationId xmlns:a16="http://schemas.microsoft.com/office/drawing/2014/main" id="{94490149-05C9-F423-EE23-28DA7A812B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797A8B-83E2-C84B-DD87-8EF3E47E8082}"/>
              </a:ext>
            </a:extLst>
          </p:cNvPr>
          <p:cNvSpPr>
            <a:spLocks noGrp="1"/>
          </p:cNvSpPr>
          <p:nvPr>
            <p:ph type="sldNum" sz="quarter" idx="12"/>
          </p:nvPr>
        </p:nvSpPr>
        <p:spPr/>
        <p:txBody>
          <a:bodyPr/>
          <a:lstStyle/>
          <a:p>
            <a:fld id="{1B16AAE3-AB57-4E3F-985A-78912EA3C07A}" type="slidenum">
              <a:rPr lang="en-US" smtClean="0"/>
              <a:t>‹#›</a:t>
            </a:fld>
            <a:endParaRPr lang="en-US"/>
          </a:p>
        </p:txBody>
      </p:sp>
    </p:spTree>
    <p:extLst>
      <p:ext uri="{BB962C8B-B14F-4D97-AF65-F5344CB8AC3E}">
        <p14:creationId xmlns:p14="http://schemas.microsoft.com/office/powerpoint/2010/main" val="803736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E92150-9554-4AAE-8C71-081FEE8C57D6}"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924673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E92150-9554-4AAE-8C71-081FEE8C57D6}" type="datetimeFigureOut">
              <a:rPr lang="en-US" smtClean="0"/>
              <a:t>11/12/2022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1935454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E92150-9554-4AAE-8C71-081FEE8C57D6}" type="datetimeFigureOut">
              <a:rPr lang="en-US" smtClean="0"/>
              <a:t>11/12/2022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483659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E92150-9554-4AAE-8C71-081FEE8C57D6}" type="datetimeFigureOut">
              <a:rPr lang="en-US" smtClean="0"/>
              <a:t>11/12/2022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1122373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92150-9554-4AAE-8C71-081FEE8C57D6}" type="datetimeFigureOut">
              <a:rPr lang="en-US" smtClean="0"/>
              <a:t>11/12/2022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3298560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E92150-9554-4AAE-8C71-081FEE8C57D6}" type="datetimeFigureOut">
              <a:rPr lang="en-US" smtClean="0"/>
              <a:t>11/12/2022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2827936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E92150-9554-4AAE-8C71-081FEE8C57D6}" type="datetimeFigureOut">
              <a:rPr lang="en-US" smtClean="0"/>
              <a:t>11/12/2022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1746557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E92150-9554-4AAE-8C71-081FEE8C57D6}" type="datetimeFigureOut">
              <a:rPr lang="en-US" smtClean="0"/>
              <a:t>11/12/2022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7EAA8-D770-4974-A2C9-39FA00FE3AA6}" type="slidenum">
              <a:rPr lang="en-US" smtClean="0"/>
              <a:t>‹#›</a:t>
            </a:fld>
            <a:endParaRPr lang="en-US"/>
          </a:p>
        </p:txBody>
      </p:sp>
    </p:spTree>
    <p:extLst>
      <p:ext uri="{BB962C8B-B14F-4D97-AF65-F5344CB8AC3E}">
        <p14:creationId xmlns:p14="http://schemas.microsoft.com/office/powerpoint/2010/main" val="684773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849F83-B603-9865-D2D3-73DEFD9BA5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6326F7-7B01-5C04-C940-DF353327F5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4BB7B6-B49B-89B8-2C54-AEE40A8AD7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0FB944-848B-469D-A5E4-B4CAA967750C}" type="datetimeFigureOut">
              <a:rPr lang="en-US" smtClean="0"/>
              <a:t>11/12/2022</a:t>
            </a:fld>
            <a:endParaRPr lang="en-US"/>
          </a:p>
        </p:txBody>
      </p:sp>
      <p:sp>
        <p:nvSpPr>
          <p:cNvPr id="5" name="Footer Placeholder 4">
            <a:extLst>
              <a:ext uri="{FF2B5EF4-FFF2-40B4-BE49-F238E27FC236}">
                <a16:creationId xmlns:a16="http://schemas.microsoft.com/office/drawing/2014/main" id="{C7B66BE7-595D-842B-6B13-E923D187F6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70B9D1-C97A-CE2D-1DAF-182B59F7EB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16AAE3-AB57-4E3F-985A-78912EA3C07A}" type="slidenum">
              <a:rPr lang="en-US" smtClean="0"/>
              <a:t>‹#›</a:t>
            </a:fld>
            <a:endParaRPr lang="en-US"/>
          </a:p>
        </p:txBody>
      </p:sp>
    </p:spTree>
    <p:extLst>
      <p:ext uri="{BB962C8B-B14F-4D97-AF65-F5344CB8AC3E}">
        <p14:creationId xmlns:p14="http://schemas.microsoft.com/office/powerpoint/2010/main" val="31746679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marciaalennick.wixsite.com/mysite/voterregistrationdriveforchurches"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s://usconstitution.net/glossary.html#REPUBLIC"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8.jfif"/><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jf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biblegateway.com/passage/?search=Exodus+18:21-22&amp;version=NASB#fen-NASB-2021a" TargetMode="External"/><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hyperlink" Target="https://www.biblegateway.com/passage/?search=Exodus+18:21-22&amp;version=NASB#fen-NASB-2021d" TargetMode="External"/><Relationship Id="rId5" Type="http://schemas.openxmlformats.org/officeDocument/2006/relationships/hyperlink" Target="https://www.biblegateway.com/passage/?search=Exodus+18:21-22&amp;version=NASB#fen-NASB-2021c" TargetMode="External"/><Relationship Id="rId4" Type="http://schemas.openxmlformats.org/officeDocument/2006/relationships/hyperlink" Target="https://www.biblegateway.com/passage/?search=Exodus+18:21-22&amp;version=NASB#fen-NASB-2021b"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6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7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2.jfif"/></Relationships>
</file>

<file path=ppt/slides/_rels/slide8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22.jfif"/><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22.jfif"/><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55.jfif"/><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www.thefoundersbible.com/" TargetMode="External"/><Relationship Id="rId2" Type="http://schemas.openxmlformats.org/officeDocument/2006/relationships/image" Target="../media/image22.jfif"/><Relationship Id="rId1" Type="http://schemas.openxmlformats.org/officeDocument/2006/relationships/slideLayout" Target="../slideLayouts/slideLayout2.xml"/><Relationship Id="rId4" Type="http://schemas.openxmlformats.org/officeDocument/2006/relationships/image" Target="../media/image57.jpg"/></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B0390-3D75-DDA9-9084-12083985B487}"/>
              </a:ext>
            </a:extLst>
          </p:cNvPr>
          <p:cNvSpPr>
            <a:spLocks noGrp="1"/>
          </p:cNvSpPr>
          <p:nvPr>
            <p:ph type="title"/>
          </p:nvPr>
        </p:nvSpPr>
        <p:spPr>
          <a:xfrm>
            <a:off x="213360" y="219789"/>
            <a:ext cx="11811952" cy="1651066"/>
          </a:xfrm>
          <a:solidFill>
            <a:schemeClr val="tx1"/>
          </a:solidFill>
        </p:spPr>
        <p:txBody>
          <a:bodyPr>
            <a:normAutofit fontScale="90000"/>
          </a:bodyPr>
          <a:lstStyle/>
          <a:p>
            <a:pPr algn="ctr"/>
            <a:r>
              <a:rPr lang="en-US" dirty="0">
                <a:solidFill>
                  <a:schemeClr val="bg1"/>
                </a:solidFill>
                <a:latin typeface="Times New Roman" panose="02020603050405020304" pitchFamily="18" charset="0"/>
                <a:cs typeface="Times New Roman" panose="02020603050405020304" pitchFamily="18" charset="0"/>
              </a:rPr>
              <a:t>My Day in Court…. Learning some Tactical Civics!</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Presented by: Marcia A. Lennick</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11/16/2022</a:t>
            </a:r>
          </a:p>
        </p:txBody>
      </p:sp>
      <p:pic>
        <p:nvPicPr>
          <p:cNvPr id="4" name="Picture 3">
            <a:extLst>
              <a:ext uri="{FF2B5EF4-FFF2-40B4-BE49-F238E27FC236}">
                <a16:creationId xmlns:a16="http://schemas.microsoft.com/office/drawing/2014/main" id="{4ACD7A5C-5E97-0AA9-AA6A-F71005765A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8555" y="4987145"/>
            <a:ext cx="2370546" cy="1651066"/>
          </a:xfrm>
          <a:prstGeom prst="rect">
            <a:avLst/>
          </a:prstGeom>
        </p:spPr>
      </p:pic>
    </p:spTree>
    <p:extLst>
      <p:ext uri="{BB962C8B-B14F-4D97-AF65-F5344CB8AC3E}">
        <p14:creationId xmlns:p14="http://schemas.microsoft.com/office/powerpoint/2010/main" val="183585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DF005-416F-E7F5-49F7-B962834775F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BF852A8-8965-C585-9F83-E5C4504F50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151185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CF6F3-0FBC-4130-39CA-AC09F11FB7E7}"/>
              </a:ext>
            </a:extLst>
          </p:cNvPr>
          <p:cNvSpPr>
            <a:spLocks noGrp="1"/>
          </p:cNvSpPr>
          <p:nvPr>
            <p:ph type="title"/>
          </p:nvPr>
        </p:nvSpPr>
        <p:spPr>
          <a:xfrm>
            <a:off x="1574800" y="1590040"/>
            <a:ext cx="9921240" cy="1838960"/>
          </a:xfrm>
        </p:spPr>
        <p:txBody>
          <a:bodyPr>
            <a:noAutofit/>
          </a:bodyPr>
          <a:lstStyle/>
          <a:p>
            <a:br>
              <a:rPr lang="en-US" sz="3200" b="1" i="1" dirty="0">
                <a:solidFill>
                  <a:schemeClr val="accent1"/>
                </a:solidFill>
                <a:latin typeface="Times New Roman" panose="02020603050405020304" pitchFamily="18" charset="0"/>
                <a:cs typeface="Times New Roman" panose="02020603050405020304" pitchFamily="18" charset="0"/>
              </a:rPr>
            </a:br>
            <a:r>
              <a:rPr lang="en-US" sz="3200" b="1" i="1" dirty="0">
                <a:latin typeface="Times New Roman" panose="02020603050405020304" pitchFamily="18" charset="0"/>
                <a:cs typeface="Times New Roman" panose="02020603050405020304" pitchFamily="18" charset="0"/>
              </a:rPr>
              <a:t>		</a:t>
            </a:r>
            <a:br>
              <a:rPr lang="en-US" sz="3200" b="1" i="1" dirty="0">
                <a:latin typeface="Times New Roman" panose="02020603050405020304" pitchFamily="18" charset="0"/>
                <a:cs typeface="Times New Roman" panose="02020603050405020304" pitchFamily="18" charset="0"/>
              </a:rPr>
            </a:br>
            <a:br>
              <a:rPr lang="en-US" sz="3200" b="1" i="1" dirty="0">
                <a:latin typeface="Times New Roman" panose="02020603050405020304" pitchFamily="18" charset="0"/>
                <a:cs typeface="Times New Roman" panose="02020603050405020304" pitchFamily="18" charset="0"/>
              </a:rPr>
            </a:br>
            <a:br>
              <a:rPr lang="en-US" sz="3200" b="1" i="1" dirty="0">
                <a:solidFill>
                  <a:srgbClr val="C00000"/>
                </a:solidFill>
                <a:latin typeface="Times New Roman" panose="02020603050405020304" pitchFamily="18" charset="0"/>
                <a:cs typeface="Times New Roman" panose="02020603050405020304" pitchFamily="18" charset="0"/>
              </a:rPr>
            </a:br>
            <a:r>
              <a:rPr lang="en-US" sz="3200" b="1" i="1" dirty="0">
                <a:solidFill>
                  <a:srgbClr val="C00000"/>
                </a:solidFill>
                <a:latin typeface="Times New Roman" panose="02020603050405020304" pitchFamily="18" charset="0"/>
                <a:cs typeface="Times New Roman" panose="02020603050405020304" pitchFamily="18" charset="0"/>
              </a:rPr>
              <a:t>	</a:t>
            </a:r>
            <a:br>
              <a:rPr lang="en-US" sz="3200" b="1" i="1" dirty="0">
                <a:latin typeface="Times New Roman" panose="02020603050405020304" pitchFamily="18" charset="0"/>
                <a:cs typeface="Times New Roman" panose="02020603050405020304" pitchFamily="18" charset="0"/>
              </a:rPr>
            </a:br>
            <a:br>
              <a:rPr lang="en-US" sz="3200" b="1" i="1" dirty="0">
                <a:latin typeface="Times New Roman" panose="02020603050405020304" pitchFamily="18" charset="0"/>
                <a:cs typeface="Times New Roman" panose="02020603050405020304" pitchFamily="18" charset="0"/>
              </a:rPr>
            </a:br>
            <a:br>
              <a:rPr lang="en-US" sz="3200" b="1" i="1" dirty="0">
                <a:latin typeface="Times New Roman" panose="02020603050405020304" pitchFamily="18" charset="0"/>
                <a:cs typeface="Times New Roman" panose="02020603050405020304" pitchFamily="18" charset="0"/>
              </a:rPr>
            </a:br>
            <a:r>
              <a:rPr lang="en-US" sz="3200" dirty="0">
                <a:solidFill>
                  <a:srgbClr val="800000"/>
                </a:solidFill>
                <a:latin typeface="Times New Roman" panose="02020603050405020304" pitchFamily="18" charset="0"/>
                <a:cs typeface="Times New Roman" panose="02020603050405020304" pitchFamily="18" charset="0"/>
              </a:rPr>
              <a:t>How many of you can name some wins from SCOTUS or any other courts lately?</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-Bladensburg case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-Coach Kennedy</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-2</a:t>
            </a:r>
            <a:r>
              <a:rPr lang="en-US" sz="3200" baseline="30000" dirty="0">
                <a:latin typeface="Times New Roman" panose="02020603050405020304" pitchFamily="18" charset="0"/>
                <a:cs typeface="Times New Roman" panose="02020603050405020304" pitchFamily="18" charset="0"/>
              </a:rPr>
              <a:t>nd</a:t>
            </a:r>
            <a:r>
              <a:rPr lang="en-US" sz="3200" dirty="0">
                <a:latin typeface="Times New Roman" panose="02020603050405020304" pitchFamily="18" charset="0"/>
                <a:cs typeface="Times New Roman" panose="02020603050405020304" pitchFamily="18" charset="0"/>
              </a:rPr>
              <a:t> Amendment</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-Roe V. Wade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-Judge in Texas will be able to keep prayer in Court… .why?</a:t>
            </a:r>
            <a:br>
              <a:rPr lang="en-US" sz="3200" dirty="0">
                <a:latin typeface="Times New Roman" panose="02020603050405020304" pitchFamily="18" charset="0"/>
                <a:cs typeface="Times New Roman" panose="02020603050405020304" pitchFamily="18" charset="0"/>
              </a:rPr>
            </a:br>
            <a:br>
              <a:rPr lang="en-US" sz="3200" b="1" i="1" dirty="0">
                <a:latin typeface="Times New Roman" panose="02020603050405020304" pitchFamily="18" charset="0"/>
                <a:cs typeface="Times New Roman" panose="02020603050405020304" pitchFamily="18" charset="0"/>
              </a:rPr>
            </a:br>
            <a:r>
              <a:rPr lang="en-US" sz="3200" b="1" i="1" dirty="0">
                <a:latin typeface="Times New Roman" panose="02020603050405020304" pitchFamily="18" charset="0"/>
                <a:cs typeface="Times New Roman" panose="02020603050405020304" pitchFamily="18" charset="0"/>
              </a:rPr>
              <a:t>	</a:t>
            </a:r>
            <a:br>
              <a:rPr lang="en-US" sz="3200" b="1" i="1" dirty="0">
                <a:solidFill>
                  <a:schemeClr val="accent1"/>
                </a:solidFill>
                <a:latin typeface="Times New Roman" panose="02020603050405020304" pitchFamily="18" charset="0"/>
                <a:cs typeface="Times New Roman" panose="02020603050405020304" pitchFamily="18" charset="0"/>
              </a:rPr>
            </a:br>
            <a:endParaRPr lang="en-US" sz="3200" b="1" i="1" dirty="0">
              <a:solidFill>
                <a:schemeClr val="accent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2231879-A513-B145-EE05-2C5FB46AFA4A}"/>
              </a:ext>
            </a:extLst>
          </p:cNvPr>
          <p:cNvSpPr txBox="1"/>
          <p:nvPr/>
        </p:nvSpPr>
        <p:spPr>
          <a:xfrm>
            <a:off x="932180" y="511294"/>
            <a:ext cx="11043920" cy="646331"/>
          </a:xfrm>
          <a:prstGeom prst="rect">
            <a:avLst/>
          </a:prstGeom>
          <a:noFill/>
        </p:spPr>
        <p:txBody>
          <a:bodyPr wrap="square">
            <a:spAutoFit/>
          </a:bodyPr>
          <a:lstStyle/>
          <a:p>
            <a:r>
              <a:rPr lang="en-US" sz="3600" b="1" i="1" dirty="0">
                <a:latin typeface="Times New Roman" panose="02020603050405020304" pitchFamily="18" charset="0"/>
                <a:cs typeface="Times New Roman" panose="02020603050405020304" pitchFamily="18" charset="0"/>
              </a:rPr>
              <a:t>**Original thought/ideology from the SCOTUS**</a:t>
            </a:r>
            <a:endParaRPr lang="en-US" sz="3600" dirty="0"/>
          </a:p>
        </p:txBody>
      </p:sp>
      <p:pic>
        <p:nvPicPr>
          <p:cNvPr id="4" name="Picture 3">
            <a:extLst>
              <a:ext uri="{FF2B5EF4-FFF2-40B4-BE49-F238E27FC236}">
                <a16:creationId xmlns:a16="http://schemas.microsoft.com/office/drawing/2014/main" id="{C1DDFD86-8863-FDC4-9D27-0635C9B7F3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0992" y="4927599"/>
            <a:ext cx="2395318" cy="1596291"/>
          </a:xfrm>
          <a:prstGeom prst="rect">
            <a:avLst/>
          </a:prstGeom>
        </p:spPr>
      </p:pic>
    </p:spTree>
    <p:extLst>
      <p:ext uri="{BB962C8B-B14F-4D97-AF65-F5344CB8AC3E}">
        <p14:creationId xmlns:p14="http://schemas.microsoft.com/office/powerpoint/2010/main" val="3615806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CF6F3-0FBC-4130-39CA-AC09F11FB7E7}"/>
              </a:ext>
            </a:extLst>
          </p:cNvPr>
          <p:cNvSpPr>
            <a:spLocks noGrp="1"/>
          </p:cNvSpPr>
          <p:nvPr>
            <p:ph type="title"/>
          </p:nvPr>
        </p:nvSpPr>
        <p:spPr>
          <a:xfrm>
            <a:off x="1574800" y="1590040"/>
            <a:ext cx="9921240" cy="1838960"/>
          </a:xfrm>
        </p:spPr>
        <p:txBody>
          <a:bodyPr>
            <a:noAutofit/>
          </a:bodyPr>
          <a:lstStyle/>
          <a:p>
            <a:br>
              <a:rPr lang="en-US" sz="3600" b="1" i="1" dirty="0">
                <a:solidFill>
                  <a:schemeClr val="accent1"/>
                </a:solidFill>
                <a:latin typeface="Times New Roman" panose="02020603050405020304" pitchFamily="18" charset="0"/>
                <a:cs typeface="Times New Roman" panose="02020603050405020304" pitchFamily="18" charset="0"/>
              </a:rPr>
            </a:br>
            <a:r>
              <a:rPr lang="en-US" sz="3600" b="1" i="1" dirty="0">
                <a:latin typeface="Times New Roman" panose="02020603050405020304" pitchFamily="18" charset="0"/>
                <a:cs typeface="Times New Roman" panose="02020603050405020304" pitchFamily="18" charset="0"/>
              </a:rPr>
              <a:t>		</a:t>
            </a:r>
            <a:br>
              <a:rPr lang="en-US" sz="3600" b="1" i="1" dirty="0">
                <a:latin typeface="Times New Roman" panose="02020603050405020304" pitchFamily="18" charset="0"/>
                <a:cs typeface="Times New Roman" panose="02020603050405020304" pitchFamily="18" charset="0"/>
              </a:rPr>
            </a:br>
            <a:br>
              <a:rPr lang="en-US" sz="3600" b="1" i="1" dirty="0">
                <a:latin typeface="Times New Roman" panose="02020603050405020304" pitchFamily="18" charset="0"/>
                <a:cs typeface="Times New Roman" panose="02020603050405020304" pitchFamily="18" charset="0"/>
              </a:rPr>
            </a:br>
            <a:br>
              <a:rPr lang="en-US" sz="3600" b="1" i="1" dirty="0">
                <a:solidFill>
                  <a:srgbClr val="C00000"/>
                </a:solidFill>
                <a:latin typeface="Times New Roman" panose="02020603050405020304" pitchFamily="18" charset="0"/>
                <a:cs typeface="Times New Roman" panose="02020603050405020304" pitchFamily="18" charset="0"/>
              </a:rPr>
            </a:br>
            <a:r>
              <a:rPr lang="en-US" sz="3600" b="1" i="1" dirty="0">
                <a:solidFill>
                  <a:srgbClr val="C00000"/>
                </a:solidFill>
                <a:latin typeface="Times New Roman" panose="02020603050405020304" pitchFamily="18" charset="0"/>
                <a:cs typeface="Times New Roman" panose="02020603050405020304" pitchFamily="18" charset="0"/>
              </a:rPr>
              <a:t>	</a:t>
            </a:r>
            <a:br>
              <a:rPr lang="en-US" sz="3600" b="1" i="1" dirty="0">
                <a:latin typeface="Times New Roman" panose="02020603050405020304" pitchFamily="18" charset="0"/>
                <a:cs typeface="Times New Roman" panose="02020603050405020304" pitchFamily="18" charset="0"/>
              </a:rPr>
            </a:br>
            <a:br>
              <a:rPr lang="en-US" sz="3600" b="1" i="1" dirty="0">
                <a:latin typeface="Times New Roman" panose="02020603050405020304" pitchFamily="18" charset="0"/>
                <a:cs typeface="Times New Roman" panose="02020603050405020304" pitchFamily="18" charset="0"/>
              </a:rPr>
            </a:br>
            <a:br>
              <a:rPr lang="en-US" sz="3600" b="1" i="1"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Federalist 51: </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In republican government, the legislative authority necessarily predominates. </a:t>
            </a:r>
            <a:br>
              <a:rPr lang="en-US" sz="3600" dirty="0">
                <a:latin typeface="Times New Roman" panose="02020603050405020304" pitchFamily="18" charset="0"/>
                <a:ea typeface="Times New Roman" panose="02020603050405020304" pitchFamily="18" charset="0"/>
                <a:cs typeface="Times New Roman" panose="02020603050405020304" pitchFamily="18" charset="0"/>
              </a:rPr>
            </a:br>
            <a:b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Federalist 78: </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This simple view of the matter suggests several important consequences. It proves incontestably, that the judiciary is beyond comparison the weakest of the three departments of power</a:t>
            </a:r>
            <a:br>
              <a:rPr lang="en-US" sz="3600" dirty="0">
                <a:latin typeface="Times New Roman" panose="02020603050405020304" pitchFamily="18" charset="0"/>
                <a:cs typeface="Times New Roman" panose="02020603050405020304" pitchFamily="18" charset="0"/>
              </a:rPr>
            </a:br>
            <a:br>
              <a:rPr lang="en-US" sz="3600" b="1" i="1" dirty="0">
                <a:latin typeface="Times New Roman" panose="02020603050405020304" pitchFamily="18" charset="0"/>
                <a:cs typeface="Times New Roman" panose="02020603050405020304" pitchFamily="18" charset="0"/>
              </a:rPr>
            </a:br>
            <a:r>
              <a:rPr lang="en-US" sz="3600" b="1" i="1" dirty="0">
                <a:latin typeface="Times New Roman" panose="02020603050405020304" pitchFamily="18" charset="0"/>
                <a:cs typeface="Times New Roman" panose="02020603050405020304" pitchFamily="18" charset="0"/>
              </a:rPr>
              <a:t>	</a:t>
            </a:r>
            <a:br>
              <a:rPr lang="en-US" sz="3600" b="1" i="1" dirty="0">
                <a:solidFill>
                  <a:schemeClr val="accent1"/>
                </a:solidFill>
                <a:latin typeface="Times New Roman" panose="02020603050405020304" pitchFamily="18" charset="0"/>
                <a:cs typeface="Times New Roman" panose="02020603050405020304" pitchFamily="18" charset="0"/>
              </a:rPr>
            </a:br>
            <a:endParaRPr lang="en-US" sz="3600" b="1" i="1" dirty="0">
              <a:solidFill>
                <a:schemeClr val="accent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2231879-A513-B145-EE05-2C5FB46AFA4A}"/>
              </a:ext>
            </a:extLst>
          </p:cNvPr>
          <p:cNvSpPr txBox="1"/>
          <p:nvPr/>
        </p:nvSpPr>
        <p:spPr>
          <a:xfrm>
            <a:off x="1320800" y="694174"/>
            <a:ext cx="11043920" cy="646331"/>
          </a:xfrm>
          <a:prstGeom prst="rect">
            <a:avLst/>
          </a:prstGeom>
          <a:noFill/>
        </p:spPr>
        <p:txBody>
          <a:bodyPr wrap="square">
            <a:spAutoFit/>
          </a:bodyPr>
          <a:lstStyle/>
          <a:p>
            <a:r>
              <a:rPr lang="en-US" sz="3600" b="1" i="1" dirty="0">
                <a:latin typeface="Times New Roman" panose="02020603050405020304" pitchFamily="18" charset="0"/>
                <a:cs typeface="Times New Roman" panose="02020603050405020304" pitchFamily="18" charset="0"/>
              </a:rPr>
              <a:t>**Original thought/ideology from the SCOTUS**</a:t>
            </a:r>
            <a:endParaRPr lang="en-US" sz="3600" dirty="0"/>
          </a:p>
        </p:txBody>
      </p:sp>
      <p:pic>
        <p:nvPicPr>
          <p:cNvPr id="3" name="Picture 2">
            <a:extLst>
              <a:ext uri="{FF2B5EF4-FFF2-40B4-BE49-F238E27FC236}">
                <a16:creationId xmlns:a16="http://schemas.microsoft.com/office/drawing/2014/main" id="{4F78DF1E-5817-0793-B263-18C745F902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0992" y="4927599"/>
            <a:ext cx="2395318" cy="1596291"/>
          </a:xfrm>
          <a:prstGeom prst="rect">
            <a:avLst/>
          </a:prstGeom>
        </p:spPr>
      </p:pic>
    </p:spTree>
    <p:extLst>
      <p:ext uri="{BB962C8B-B14F-4D97-AF65-F5344CB8AC3E}">
        <p14:creationId xmlns:p14="http://schemas.microsoft.com/office/powerpoint/2010/main" val="116038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E62D4-E0F4-39AE-6AD1-CA8969BFD57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8F9EC42-D7BB-8862-854E-2889EB85B3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7" name="TextBox 6">
            <a:extLst>
              <a:ext uri="{FF2B5EF4-FFF2-40B4-BE49-F238E27FC236}">
                <a16:creationId xmlns:a16="http://schemas.microsoft.com/office/drawing/2014/main" id="{FD7AF121-72D5-6708-3161-4BAFE664C876}"/>
              </a:ext>
            </a:extLst>
          </p:cNvPr>
          <p:cNvSpPr txBox="1"/>
          <p:nvPr/>
        </p:nvSpPr>
        <p:spPr>
          <a:xfrm>
            <a:off x="4155440" y="2309614"/>
            <a:ext cx="6197600" cy="1754326"/>
          </a:xfrm>
          <a:prstGeom prst="rect">
            <a:avLst/>
          </a:prstGeom>
          <a:noFill/>
        </p:spPr>
        <p:txBody>
          <a:bodyPr wrap="square">
            <a:spAutoFit/>
          </a:bodyPr>
          <a:lstStyle/>
          <a:p>
            <a:pPr algn="ctr"/>
            <a:r>
              <a:rPr lang="en-US" sz="5400" i="1" dirty="0">
                <a:solidFill>
                  <a:srgbClr val="FFFF00"/>
                </a:solidFill>
                <a:latin typeface="Times New Roman" panose="02020603050405020304" pitchFamily="18" charset="0"/>
                <a:cs typeface="Times New Roman" panose="02020603050405020304" pitchFamily="18" charset="0"/>
              </a:rPr>
              <a:t>Combatting Lies of the Enemy, Part 1</a:t>
            </a:r>
            <a:endParaRPr lang="en-US" sz="5400" dirty="0"/>
          </a:p>
        </p:txBody>
      </p:sp>
    </p:spTree>
    <p:extLst>
      <p:ext uri="{BB962C8B-B14F-4D97-AF65-F5344CB8AC3E}">
        <p14:creationId xmlns:p14="http://schemas.microsoft.com/office/powerpoint/2010/main" val="559070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1F12F-5E20-CF05-CC63-30C09DC2D21E}"/>
              </a:ext>
            </a:extLst>
          </p:cNvPr>
          <p:cNvSpPr>
            <a:spLocks noGrp="1"/>
          </p:cNvSpPr>
          <p:nvPr>
            <p:ph type="title"/>
          </p:nvPr>
        </p:nvSpPr>
        <p:spPr>
          <a:xfrm>
            <a:off x="838200" y="1675765"/>
            <a:ext cx="10515600" cy="1325563"/>
          </a:xfrm>
        </p:spPr>
        <p:txBody>
          <a:bodyPr>
            <a:normAutofit fontScale="90000"/>
          </a:bodyPr>
          <a:lstStyle/>
          <a:p>
            <a:pPr algn="ctr"/>
            <a:br>
              <a:rPr lang="en-US" i="1" dirty="0">
                <a:solidFill>
                  <a:srgbClr val="FFFF00"/>
                </a:solidFill>
                <a:latin typeface="Times New Roman" panose="02020603050405020304" pitchFamily="18" charset="0"/>
                <a:cs typeface="Times New Roman" panose="02020603050405020304" pitchFamily="18" charset="0"/>
              </a:rPr>
            </a:br>
            <a:br>
              <a:rPr lang="en-US" i="1" dirty="0">
                <a:solidFill>
                  <a:srgbClr val="FFFF00"/>
                </a:solidFill>
                <a:latin typeface="Times New Roman" panose="02020603050405020304" pitchFamily="18" charset="0"/>
                <a:cs typeface="Times New Roman" panose="02020603050405020304" pitchFamily="18" charset="0"/>
              </a:rPr>
            </a:br>
            <a:br>
              <a:rPr lang="en-US" i="1" dirty="0">
                <a:solidFill>
                  <a:srgbClr val="FFFF00"/>
                </a:solidFill>
                <a:latin typeface="Times New Roman" panose="02020603050405020304" pitchFamily="18" charset="0"/>
                <a:cs typeface="Times New Roman" panose="02020603050405020304" pitchFamily="18" charset="0"/>
              </a:rPr>
            </a:br>
            <a:r>
              <a:rPr lang="en-US" i="1" dirty="0">
                <a:solidFill>
                  <a:srgbClr val="FFFF00"/>
                </a:solidFill>
                <a:latin typeface="Times New Roman" panose="02020603050405020304" pitchFamily="18" charset="0"/>
                <a:cs typeface="Times New Roman" panose="02020603050405020304" pitchFamily="18" charset="0"/>
              </a:rPr>
              <a:t>501(c)(3) training and Duty of the Citizen</a:t>
            </a:r>
            <a:br>
              <a:rPr lang="en-US" i="1" dirty="0">
                <a:solidFill>
                  <a:srgbClr val="FFFF00"/>
                </a:solidFill>
                <a:latin typeface="Times New Roman" panose="02020603050405020304" pitchFamily="18" charset="0"/>
                <a:cs typeface="Times New Roman" panose="02020603050405020304" pitchFamily="18" charset="0"/>
              </a:rPr>
            </a:br>
            <a:r>
              <a:rPr lang="en-US" i="1" dirty="0">
                <a:solidFill>
                  <a:srgbClr val="FFFF00"/>
                </a:solidFill>
                <a:latin typeface="Times New Roman" panose="02020603050405020304" pitchFamily="18" charset="0"/>
                <a:cs typeface="Times New Roman" panose="02020603050405020304" pitchFamily="18" charset="0"/>
              </a:rPr>
              <a:t>Cursory Review</a:t>
            </a:r>
          </a:p>
        </p:txBody>
      </p:sp>
    </p:spTree>
    <p:extLst>
      <p:ext uri="{BB962C8B-B14F-4D97-AF65-F5344CB8AC3E}">
        <p14:creationId xmlns:p14="http://schemas.microsoft.com/office/powerpoint/2010/main" val="637201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8192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03932-3090-EBC7-0C68-308ED582943B}"/>
              </a:ext>
            </a:extLst>
          </p:cNvPr>
          <p:cNvSpPr>
            <a:spLocks noGrp="1"/>
          </p:cNvSpPr>
          <p:nvPr>
            <p:ph type="title"/>
          </p:nvPr>
        </p:nvSpPr>
        <p:spPr>
          <a:xfrm>
            <a:off x="1041400" y="446405"/>
            <a:ext cx="10515600" cy="1325563"/>
          </a:xfrm>
        </p:spPr>
        <p:txBody>
          <a:bodyPr>
            <a:normAutofit/>
          </a:bodyPr>
          <a:lstStyle/>
          <a:p>
            <a:r>
              <a:rPr lang="en-US" sz="2800" dirty="0">
                <a:solidFill>
                  <a:schemeClr val="bg1"/>
                </a:solidFill>
                <a:latin typeface="Times New Roman" panose="02020603050405020304" pitchFamily="18" charset="0"/>
                <a:cs typeface="Times New Roman" panose="02020603050405020304" pitchFamily="18" charset="0"/>
              </a:rPr>
              <a:t>Who helped draft the First Amendment? Frederick Muhlenberg.  Understanding the history of these two brothers.  On the left Peter Muhlenberg and on the right, Frederick Muhlenberg.</a:t>
            </a:r>
          </a:p>
        </p:txBody>
      </p:sp>
      <p:pic>
        <p:nvPicPr>
          <p:cNvPr id="11" name="Content Placeholder 10">
            <a:extLst>
              <a:ext uri="{FF2B5EF4-FFF2-40B4-BE49-F238E27FC236}">
                <a16:creationId xmlns:a16="http://schemas.microsoft.com/office/drawing/2014/main" id="{0204A215-D917-1F28-E7C4-1DE29FDE2C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1472" y="1932300"/>
            <a:ext cx="2991760" cy="3916486"/>
          </a:xfrm>
        </p:spPr>
      </p:pic>
      <p:pic>
        <p:nvPicPr>
          <p:cNvPr id="13" name="Picture 12">
            <a:extLst>
              <a:ext uri="{FF2B5EF4-FFF2-40B4-BE49-F238E27FC236}">
                <a16:creationId xmlns:a16="http://schemas.microsoft.com/office/drawing/2014/main" id="{160D2687-4A97-F81A-E8BE-539AD74C9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9020" y="2207693"/>
            <a:ext cx="5543508" cy="3365701"/>
          </a:xfrm>
          <a:prstGeom prst="rect">
            <a:avLst/>
          </a:prstGeom>
        </p:spPr>
      </p:pic>
    </p:spTree>
    <p:extLst>
      <p:ext uri="{BB962C8B-B14F-4D97-AF65-F5344CB8AC3E}">
        <p14:creationId xmlns:p14="http://schemas.microsoft.com/office/powerpoint/2010/main" val="1849714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E6B034-4D37-4D1D-9736-B792EA408AA7}"/>
              </a:ext>
            </a:extLst>
          </p:cNvPr>
          <p:cNvSpPr txBox="1"/>
          <p:nvPr/>
        </p:nvSpPr>
        <p:spPr>
          <a:xfrm>
            <a:off x="142240" y="182880"/>
            <a:ext cx="6471920"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Monotype Corsiva" panose="03010101010201010101" pitchFamily="66" charset="0"/>
                <a:ea typeface="+mn-ea"/>
                <a:cs typeface="+mn-cs"/>
              </a:rPr>
              <a:t>LEGAL </a:t>
            </a:r>
            <a:r>
              <a:rPr kumimoji="0" lang="en-US" sz="4800" b="1" i="0" u="sng" strike="noStrike" kern="1200" cap="none" spc="0" normalizeH="0" baseline="0" noProof="0" dirty="0">
                <a:ln>
                  <a:noFill/>
                </a:ln>
                <a:solidFill>
                  <a:srgbClr val="0070C0"/>
                </a:solidFill>
                <a:effectLst/>
                <a:uLnTx/>
                <a:uFillTx/>
                <a:latin typeface="Monotype Corsiva" panose="03010101010201010101" pitchFamily="66" charset="0"/>
                <a:ea typeface="+mn-ea"/>
                <a:cs typeface="+mn-cs"/>
              </a:rPr>
              <a:t>DO’S</a:t>
            </a:r>
            <a:r>
              <a:rPr kumimoji="0" lang="en-US" sz="4800" b="0" i="0" u="none" strike="noStrike" kern="1200" cap="none" spc="0" normalizeH="0" baseline="0" noProof="0" dirty="0">
                <a:ln>
                  <a:noFill/>
                </a:ln>
                <a:solidFill>
                  <a:srgbClr val="0070C0"/>
                </a:solidFill>
                <a:effectLst/>
                <a:uLnTx/>
                <a:uFillTx/>
                <a:latin typeface="Monotype Corsiva" panose="03010101010201010101" pitchFamily="66" charset="0"/>
                <a:ea typeface="+mn-ea"/>
                <a:cs typeface="+mn-cs"/>
              </a:rPr>
              <a:t> </a:t>
            </a:r>
            <a:r>
              <a:rPr kumimoji="0" lang="en-US" sz="4800" b="0" i="0" u="none" strike="noStrike" kern="1200" cap="none" spc="0" normalizeH="0" baseline="0" noProof="0" dirty="0">
                <a:ln>
                  <a:noFill/>
                </a:ln>
                <a:solidFill>
                  <a:prstClr val="black"/>
                </a:solidFill>
                <a:effectLst/>
                <a:uLnTx/>
                <a:uFillTx/>
                <a:latin typeface="Monotype Corsiva" panose="03010101010201010101" pitchFamily="66" charset="0"/>
                <a:ea typeface="+mn-ea"/>
                <a:cs typeface="+mn-cs"/>
              </a:rPr>
              <a:t>FOR </a:t>
            </a:r>
            <a:r>
              <a:rPr kumimoji="0" lang="en-US" sz="4800" b="0" i="0" u="none" strike="noStrike" kern="1200" cap="none" spc="0" normalizeH="0" baseline="0" noProof="0" dirty="0">
                <a:ln>
                  <a:noFill/>
                </a:ln>
                <a:solidFill>
                  <a:srgbClr val="0070C0"/>
                </a:solidFill>
                <a:effectLst/>
                <a:uLnTx/>
                <a:uFillTx/>
                <a:latin typeface="Monotype Corsiva" panose="03010101010201010101" pitchFamily="66" charset="0"/>
                <a:ea typeface="+mn-ea"/>
                <a:cs typeface="+mn-cs"/>
              </a:rPr>
              <a:t>CHURCHES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Do </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teach on moral issues and civic involvement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Do </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educate on political process and political/social/ legislative issues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Do</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distribute candidate surveys and incumbent voting records (avoid editorial opinions and make sure they cover a wide range of issues)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Do </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encourage members to voice their opinions in favor or in opposition to certain legislation*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Do</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discuss Biblical instruction pertaining to moral and cultural issues such as abortion, same-sex marriage, etc.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Monotype Corsiva" panose="03010101010201010101" pitchFamily="66" charset="0"/>
              <a:ea typeface="+mn-ea"/>
              <a:cs typeface="+mn-cs"/>
            </a:endParaRPr>
          </a:p>
        </p:txBody>
      </p:sp>
    </p:spTree>
    <p:extLst>
      <p:ext uri="{BB962C8B-B14F-4D97-AF65-F5344CB8AC3E}">
        <p14:creationId xmlns:p14="http://schemas.microsoft.com/office/powerpoint/2010/main" val="883983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E6B034-4D37-4D1D-9736-B792EA408AA7}"/>
              </a:ext>
            </a:extLst>
          </p:cNvPr>
          <p:cNvSpPr txBox="1"/>
          <p:nvPr/>
        </p:nvSpPr>
        <p:spPr>
          <a:xfrm>
            <a:off x="142240" y="182880"/>
            <a:ext cx="6797040" cy="51706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Monotype Corsiva" panose="03010101010201010101" pitchFamily="66" charset="0"/>
                <a:ea typeface="+mn-ea"/>
                <a:cs typeface="+mn-cs"/>
              </a:rPr>
              <a:t>LEGAL </a:t>
            </a:r>
            <a:r>
              <a:rPr kumimoji="0" lang="en-US" sz="4800" b="1" i="0" u="none" strike="noStrike" kern="1200" cap="none" spc="0" normalizeH="0" baseline="0" noProof="0" dirty="0">
                <a:ln>
                  <a:noFill/>
                </a:ln>
                <a:solidFill>
                  <a:srgbClr val="0070C0"/>
                </a:solidFill>
                <a:effectLst/>
                <a:uLnTx/>
                <a:uFillTx/>
                <a:latin typeface="Monotype Corsiva" panose="03010101010201010101" pitchFamily="66" charset="0"/>
                <a:ea typeface="+mn-ea"/>
                <a:cs typeface="+mn-cs"/>
              </a:rPr>
              <a:t>DO’S </a:t>
            </a:r>
            <a:r>
              <a:rPr kumimoji="0" lang="en-US" sz="4800" b="0" i="0" u="none" strike="noStrike" kern="1200" cap="none" spc="0" normalizeH="0" baseline="0" noProof="0" dirty="0">
                <a:ln>
                  <a:noFill/>
                </a:ln>
                <a:solidFill>
                  <a:prstClr val="black"/>
                </a:solidFill>
                <a:effectLst/>
                <a:uLnTx/>
                <a:uFillTx/>
                <a:latin typeface="Monotype Corsiva" panose="03010101010201010101" pitchFamily="66" charset="0"/>
                <a:ea typeface="+mn-ea"/>
                <a:cs typeface="+mn-cs"/>
              </a:rPr>
              <a:t>FOR </a:t>
            </a:r>
            <a:r>
              <a:rPr kumimoji="0" lang="en-US" sz="4800" b="0" i="0" u="none" strike="noStrike" kern="1200" cap="none" spc="0" normalizeH="0" baseline="0" noProof="0" dirty="0">
                <a:ln>
                  <a:noFill/>
                </a:ln>
                <a:solidFill>
                  <a:srgbClr val="0070C0"/>
                </a:solidFill>
                <a:effectLst/>
                <a:uLnTx/>
                <a:uFillTx/>
                <a:latin typeface="Monotype Corsiva" panose="03010101010201010101" pitchFamily="66" charset="0"/>
                <a:ea typeface="+mn-ea"/>
                <a:cs typeface="+mn-cs"/>
              </a:rPr>
              <a:t>CHURCHES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Do </a:t>
            </a: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support or oppose judicial, department, or cabinet appointments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US" sz="18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 Do </a:t>
            </a: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support or oppose other political appointments of non-elected officials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Do</a:t>
            </a: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use church facilities by political candidates (as long as all other candidates are allowed or invited)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Do </a:t>
            </a: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hold petition drives supporting or opposing legislation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Do</a:t>
            </a: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support or oppose legislation unrelated to the church organization*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Do </a:t>
            </a: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support or oppose legislation that directly relates to the organization**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Do</a:t>
            </a: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engage in voter registration activities that avoid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promoting any one candidate or particular political party</a:t>
            </a:r>
          </a:p>
        </p:txBody>
      </p:sp>
    </p:spTree>
    <p:extLst>
      <p:ext uri="{BB962C8B-B14F-4D97-AF65-F5344CB8AC3E}">
        <p14:creationId xmlns:p14="http://schemas.microsoft.com/office/powerpoint/2010/main" val="2003872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E6B034-4D37-4D1D-9736-B792EA408AA7}"/>
              </a:ext>
            </a:extLst>
          </p:cNvPr>
          <p:cNvSpPr txBox="1"/>
          <p:nvPr/>
        </p:nvSpPr>
        <p:spPr>
          <a:xfrm>
            <a:off x="142240" y="182880"/>
            <a:ext cx="6797040" cy="46474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Monotype Corsiva" panose="03010101010201010101" pitchFamily="66" charset="0"/>
                <a:ea typeface="+mn-ea"/>
                <a:cs typeface="+mn-cs"/>
              </a:rPr>
              <a:t>LEGAL </a:t>
            </a:r>
            <a:r>
              <a:rPr kumimoji="0" lang="en-US" sz="4800" b="1" i="0" u="none" strike="noStrike" kern="1200" cap="none" spc="0" normalizeH="0" baseline="0" noProof="0" dirty="0">
                <a:ln>
                  <a:noFill/>
                </a:ln>
                <a:solidFill>
                  <a:srgbClr val="0070C0"/>
                </a:solidFill>
                <a:effectLst/>
                <a:uLnTx/>
                <a:uFillTx/>
                <a:latin typeface="Monotype Corsiva" panose="03010101010201010101" pitchFamily="66" charset="0"/>
                <a:ea typeface="+mn-ea"/>
                <a:cs typeface="+mn-cs"/>
              </a:rPr>
              <a:t>DONT’S</a:t>
            </a:r>
            <a:r>
              <a:rPr kumimoji="0" lang="en-US" sz="4800" b="0" i="0" u="none" strike="noStrike" kern="1200" cap="none" spc="0" normalizeH="0" baseline="0" noProof="0" dirty="0">
                <a:ln>
                  <a:noFill/>
                </a:ln>
                <a:solidFill>
                  <a:srgbClr val="0070C0"/>
                </a:solidFill>
                <a:effectLst/>
                <a:uLnTx/>
                <a:uFillTx/>
                <a:latin typeface="Monotype Corsiva" panose="03010101010201010101" pitchFamily="66" charset="0"/>
                <a:ea typeface="+mn-ea"/>
                <a:cs typeface="+mn-cs"/>
              </a:rPr>
              <a:t> </a:t>
            </a:r>
            <a:r>
              <a:rPr kumimoji="0" lang="en-US" sz="4800" b="0" i="0" u="none" strike="noStrike" kern="1200" cap="none" spc="0" normalizeH="0" baseline="0" noProof="0" dirty="0">
                <a:ln>
                  <a:noFill/>
                </a:ln>
                <a:solidFill>
                  <a:prstClr val="black"/>
                </a:solidFill>
                <a:effectLst/>
                <a:uLnTx/>
                <a:uFillTx/>
                <a:latin typeface="Monotype Corsiva" panose="03010101010201010101" pitchFamily="66" charset="0"/>
                <a:ea typeface="+mn-ea"/>
                <a:cs typeface="+mn-cs"/>
              </a:rPr>
              <a:t>FOR </a:t>
            </a:r>
            <a:r>
              <a:rPr kumimoji="0" lang="en-US" sz="4800" b="0" i="0" u="none" strike="noStrike" kern="1200" cap="none" spc="0" normalizeH="0" baseline="0" noProof="0" dirty="0">
                <a:ln>
                  <a:noFill/>
                </a:ln>
                <a:solidFill>
                  <a:srgbClr val="0070C0"/>
                </a:solidFill>
                <a:effectLst/>
                <a:uLnTx/>
                <a:uFillTx/>
                <a:latin typeface="Monotype Corsiva" panose="03010101010201010101" pitchFamily="66" charset="0"/>
                <a:ea typeface="+mn-ea"/>
                <a:cs typeface="+mn-cs"/>
              </a:rPr>
              <a:t>CHURCHES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Don’t </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endorse or oppose political candidates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Don’t </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contribute to Political Action Committees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Don’t </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have a church bulletin editorial where the pastor or staff member endorses or opposes a candidate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Don’t</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campaign for candidates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Don’t </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grant use of a name to support a political candidate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US" sz="20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 Don’t </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contribute to political candidates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Don’t</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have in-kind and independent expenditures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or against political candidate</a:t>
            </a:r>
            <a:endPar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52644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2240" y="365125"/>
            <a:ext cx="7401560" cy="5608955"/>
          </a:xfrm>
        </p:spPr>
        <p:txBody>
          <a:bodyPr>
            <a:normAutofit/>
          </a:bodyPr>
          <a:lstStyle/>
          <a:p>
            <a:pPr algn="ctr"/>
            <a:r>
              <a:rPr lang="en-US" sz="6600" dirty="0">
                <a:solidFill>
                  <a:schemeClr val="bg1"/>
                </a:solidFill>
                <a:latin typeface="Mistral" panose="03090702030407020403" pitchFamily="66" charset="0"/>
              </a:rPr>
              <a:t>The Greatest Day </a:t>
            </a:r>
            <a:br>
              <a:rPr lang="en-US" sz="6600" dirty="0">
                <a:solidFill>
                  <a:schemeClr val="bg1"/>
                </a:solidFill>
                <a:latin typeface="Mistral" panose="03090702030407020403" pitchFamily="66" charset="0"/>
              </a:rPr>
            </a:br>
            <a:r>
              <a:rPr lang="en-US" sz="6600" dirty="0">
                <a:solidFill>
                  <a:schemeClr val="bg1"/>
                </a:solidFill>
                <a:latin typeface="Mistral" panose="03090702030407020403" pitchFamily="66" charset="0"/>
              </a:rPr>
              <a:t>of History</a:t>
            </a:r>
            <a:br>
              <a:rPr lang="en-US" sz="6600" dirty="0">
                <a:solidFill>
                  <a:schemeClr val="bg1"/>
                </a:solidFill>
                <a:latin typeface="Mistral" panose="03090702030407020403" pitchFamily="66" charset="0"/>
              </a:rPr>
            </a:br>
            <a:r>
              <a:rPr lang="en-US" sz="6600" dirty="0">
                <a:solidFill>
                  <a:schemeClr val="bg1"/>
                </a:solidFill>
                <a:latin typeface="Mistral" panose="03090702030407020403" pitchFamily="66" charset="0"/>
              </a:rPr>
              <a:t>   will ALWAYS </a:t>
            </a:r>
            <a:br>
              <a:rPr lang="en-US" sz="6600" dirty="0">
                <a:solidFill>
                  <a:schemeClr val="bg1"/>
                </a:solidFill>
                <a:latin typeface="Mistral" panose="03090702030407020403" pitchFamily="66" charset="0"/>
              </a:rPr>
            </a:br>
            <a:r>
              <a:rPr lang="en-US" sz="6600" dirty="0">
                <a:solidFill>
                  <a:schemeClr val="bg1"/>
                </a:solidFill>
                <a:latin typeface="Mistral" panose="03090702030407020403" pitchFamily="66" charset="0"/>
              </a:rPr>
              <a:t>be the Cross.  After all history is His-Story!</a:t>
            </a:r>
            <a:br>
              <a:rPr lang="en-US" sz="6600" dirty="0">
                <a:solidFill>
                  <a:schemeClr val="bg1"/>
                </a:solidFill>
                <a:latin typeface="Mistral" panose="03090702030407020403" pitchFamily="66" charset="0"/>
              </a:rPr>
            </a:br>
            <a:endParaRPr lang="en-US" sz="6600" dirty="0">
              <a:solidFill>
                <a:schemeClr val="bg1"/>
              </a:solidFill>
              <a:latin typeface="Mistral" panose="03090702030407020403" pitchFamily="66" charset="0"/>
            </a:endParaRPr>
          </a:p>
        </p:txBody>
      </p:sp>
    </p:spTree>
    <p:extLst>
      <p:ext uri="{BB962C8B-B14F-4D97-AF65-F5344CB8AC3E}">
        <p14:creationId xmlns:p14="http://schemas.microsoft.com/office/powerpoint/2010/main" val="2813094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E6B034-4D37-4D1D-9736-B792EA408AA7}"/>
              </a:ext>
            </a:extLst>
          </p:cNvPr>
          <p:cNvSpPr txBox="1"/>
          <p:nvPr/>
        </p:nvSpPr>
        <p:spPr>
          <a:xfrm>
            <a:off x="142240" y="182880"/>
            <a:ext cx="6797040"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Monotype Corsiva" panose="03010101010201010101" pitchFamily="66" charset="0"/>
                <a:ea typeface="+mn-ea"/>
                <a:cs typeface="+mn-cs"/>
              </a:rPr>
              <a:t>LEGAL </a:t>
            </a:r>
            <a:r>
              <a:rPr kumimoji="0" lang="en-US" sz="4800" b="1" i="0" u="none" strike="noStrike" kern="1200" cap="none" spc="0" normalizeH="0" baseline="0" noProof="0" dirty="0">
                <a:ln>
                  <a:noFill/>
                </a:ln>
                <a:solidFill>
                  <a:srgbClr val="C00000"/>
                </a:solidFill>
                <a:effectLst/>
                <a:uLnTx/>
                <a:uFillTx/>
                <a:latin typeface="Monotype Corsiva" panose="03010101010201010101" pitchFamily="66" charset="0"/>
                <a:ea typeface="+mn-ea"/>
                <a:cs typeface="+mn-cs"/>
              </a:rPr>
              <a:t>DO’S</a:t>
            </a:r>
            <a:r>
              <a:rPr kumimoji="0" lang="en-US" sz="4800" b="0" i="0" u="none" strike="noStrike" kern="1200" cap="none" spc="0" normalizeH="0" baseline="0" noProof="0" dirty="0">
                <a:ln>
                  <a:noFill/>
                </a:ln>
                <a:solidFill>
                  <a:srgbClr val="C00000"/>
                </a:solidFill>
                <a:effectLst/>
                <a:uLnTx/>
                <a:uFillTx/>
                <a:latin typeface="Monotype Corsiva" panose="03010101010201010101" pitchFamily="66" charset="0"/>
                <a:ea typeface="+mn-ea"/>
                <a:cs typeface="+mn-cs"/>
              </a:rPr>
              <a:t> </a:t>
            </a:r>
            <a:r>
              <a:rPr kumimoji="0" lang="en-US" sz="4800" b="0" i="0" u="none" strike="noStrike" kern="1200" cap="none" spc="0" normalizeH="0" baseline="0" noProof="0" dirty="0">
                <a:ln>
                  <a:noFill/>
                </a:ln>
                <a:solidFill>
                  <a:prstClr val="black"/>
                </a:solidFill>
                <a:effectLst/>
                <a:uLnTx/>
                <a:uFillTx/>
                <a:latin typeface="Monotype Corsiva" panose="03010101010201010101" pitchFamily="66" charset="0"/>
                <a:ea typeface="+mn-ea"/>
                <a:cs typeface="+mn-cs"/>
              </a:rPr>
              <a:t>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C00000"/>
                </a:solidFill>
                <a:effectLst/>
                <a:uLnTx/>
                <a:uFillTx/>
                <a:latin typeface="Monotype Corsiva" panose="03010101010201010101" pitchFamily="66" charset="0"/>
                <a:ea typeface="+mn-ea"/>
                <a:cs typeface="+mn-cs"/>
              </a:rPr>
              <a:t>PASTORS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Do</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preach on moral and social issues and encourage civic involvement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US" sz="20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Do </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engage in voter registration activities that avoid promoting any one candidate or particular political party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US" sz="20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Do </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distribute educational materials to voters (such as voter guides), but only those that do not favor a particular candidate or party and that cover a wide range of issues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Do </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conduct candidate or issues forums where each duly qualified candidate is invited and provided an equal opportunity to address the congregation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Do</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Invite candidates or elected officials to speak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church services</a:t>
            </a:r>
          </a:p>
        </p:txBody>
      </p:sp>
    </p:spTree>
    <p:extLst>
      <p:ext uri="{BB962C8B-B14F-4D97-AF65-F5344CB8AC3E}">
        <p14:creationId xmlns:p14="http://schemas.microsoft.com/office/powerpoint/2010/main" val="1685066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E6B034-4D37-4D1D-9736-B792EA408AA7}"/>
              </a:ext>
            </a:extLst>
          </p:cNvPr>
          <p:cNvSpPr txBox="1"/>
          <p:nvPr/>
        </p:nvSpPr>
        <p:spPr>
          <a:xfrm>
            <a:off x="142240" y="182880"/>
            <a:ext cx="6797040" cy="49552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Monotype Corsiva" panose="03010101010201010101" pitchFamily="66" charset="0"/>
                <a:ea typeface="+mn-ea"/>
                <a:cs typeface="+mn-cs"/>
              </a:rPr>
              <a:t>LEGAL </a:t>
            </a:r>
            <a:r>
              <a:rPr kumimoji="0" lang="en-US" sz="4800" b="1" i="0" u="none" strike="noStrike" kern="1200" cap="none" spc="0" normalizeH="0" baseline="0" noProof="0" dirty="0">
                <a:ln>
                  <a:noFill/>
                </a:ln>
                <a:solidFill>
                  <a:srgbClr val="C00000"/>
                </a:solidFill>
                <a:effectLst/>
                <a:uLnTx/>
                <a:uFillTx/>
                <a:latin typeface="Monotype Corsiva" panose="03010101010201010101" pitchFamily="66" charset="0"/>
                <a:ea typeface="+mn-ea"/>
                <a:cs typeface="+mn-cs"/>
              </a:rPr>
              <a:t>DONT’S</a:t>
            </a:r>
            <a:r>
              <a:rPr kumimoji="0" lang="en-US" sz="4800" b="0" i="0" u="none" strike="noStrike" kern="1200" cap="none" spc="0" normalizeH="0" baseline="0" noProof="0" dirty="0">
                <a:ln>
                  <a:noFill/>
                </a:ln>
                <a:solidFill>
                  <a:srgbClr val="C00000"/>
                </a:solidFill>
                <a:effectLst/>
                <a:uLnTx/>
                <a:uFillTx/>
                <a:latin typeface="Monotype Corsiva" panose="03010101010201010101" pitchFamily="66" charset="0"/>
                <a:ea typeface="+mn-ea"/>
                <a:cs typeface="+mn-cs"/>
              </a:rPr>
              <a:t> </a:t>
            </a:r>
            <a:r>
              <a:rPr kumimoji="0" lang="en-US" sz="4800" b="0" i="0" u="none" strike="noStrike" kern="1200" cap="none" spc="0" normalizeH="0" baseline="0" noProof="0" dirty="0">
                <a:ln>
                  <a:noFill/>
                </a:ln>
                <a:solidFill>
                  <a:prstClr val="black"/>
                </a:solidFill>
                <a:effectLst/>
                <a:uLnTx/>
                <a:uFillTx/>
                <a:latin typeface="Monotype Corsiva" panose="03010101010201010101" pitchFamily="66" charset="0"/>
                <a:ea typeface="+mn-ea"/>
                <a:cs typeface="+mn-cs"/>
              </a:rPr>
              <a:t>FOR </a:t>
            </a:r>
            <a:r>
              <a:rPr kumimoji="0" lang="en-US" sz="4800" b="0" i="0" u="none" strike="noStrike" kern="1200" cap="none" spc="0" normalizeH="0" baseline="0" noProof="0" dirty="0">
                <a:ln>
                  <a:noFill/>
                </a:ln>
                <a:solidFill>
                  <a:srgbClr val="C00000"/>
                </a:solidFill>
                <a:effectLst/>
                <a:uLnTx/>
                <a:uFillTx/>
                <a:latin typeface="Monotype Corsiva" panose="03010101010201010101" pitchFamily="66" charset="0"/>
                <a:ea typeface="+mn-ea"/>
                <a:cs typeface="+mn-cs"/>
              </a:rPr>
              <a:t>PASTORS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US" sz="20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Don’t</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endorse candidates on behalf of the church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US" sz="20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Don’t</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Use church funds or services (such as mailing lists or office equipment) to contribute directly to candidates or political committees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Don’t</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permit the distribution of material on church premises that favors any one candidate or political party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US" sz="20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Don’t</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Use church funds to pay fees for political events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US" sz="20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Don’t</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Set up a political committee that would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contribute funds directly to political candidates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Don’t</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Allow candidates to solicit funds while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speaking in a church</a:t>
            </a:r>
            <a:endPar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19900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E6B034-4D37-4D1D-9736-B792EA408AA7}"/>
              </a:ext>
            </a:extLst>
          </p:cNvPr>
          <p:cNvSpPr txBox="1"/>
          <p:nvPr/>
        </p:nvSpPr>
        <p:spPr>
          <a:xfrm>
            <a:off x="142240" y="182880"/>
            <a:ext cx="6797040"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Monotype Corsiva" panose="03010101010201010101" pitchFamily="66" charset="0"/>
                <a:ea typeface="+mn-ea"/>
                <a:cs typeface="+mn-cs"/>
              </a:rPr>
              <a:t>FYI</a:t>
            </a:r>
            <a:endParaRPr kumimoji="0" lang="en-US" sz="4800" b="0" i="0" u="none" strike="noStrike" kern="1200" cap="none" spc="0" normalizeH="0" baseline="0" noProof="0" dirty="0">
              <a:ln>
                <a:noFill/>
              </a:ln>
              <a:solidFill>
                <a:srgbClr val="C00000"/>
              </a:solidFill>
              <a:effectLst/>
              <a:uLnTx/>
              <a:uFillTx/>
              <a:latin typeface="Monotype Corsiva" panose="03010101010201010101"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“Churches that allow only one candidate or a single party’s candidate to speak can be seen as favoring that candidate or party. No candidate should be prohibited from addressing a church if others running for the same office have been allowed to speak. Exempt from this are candidates or public figures who may speak at a church, but they must refrain from speaking about their candidacy.” Developed by: For Faith &amp; Family Copyright 2007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All this info on legal do’s and don’ts are taken from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 Family Research Council</a:t>
            </a:r>
          </a:p>
        </p:txBody>
      </p:sp>
    </p:spTree>
    <p:extLst>
      <p:ext uri="{BB962C8B-B14F-4D97-AF65-F5344CB8AC3E}">
        <p14:creationId xmlns:p14="http://schemas.microsoft.com/office/powerpoint/2010/main" val="2318971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E62D4-E0F4-39AE-6AD1-CA8969BFD57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8F9EC42-D7BB-8862-854E-2889EB85B3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7" name="TextBox 6">
            <a:extLst>
              <a:ext uri="{FF2B5EF4-FFF2-40B4-BE49-F238E27FC236}">
                <a16:creationId xmlns:a16="http://schemas.microsoft.com/office/drawing/2014/main" id="{FD7AF121-72D5-6708-3161-4BAFE664C876}"/>
              </a:ext>
            </a:extLst>
          </p:cNvPr>
          <p:cNvSpPr txBox="1"/>
          <p:nvPr/>
        </p:nvSpPr>
        <p:spPr>
          <a:xfrm>
            <a:off x="4155440" y="2309614"/>
            <a:ext cx="6197600" cy="1754326"/>
          </a:xfrm>
          <a:prstGeom prst="rect">
            <a:avLst/>
          </a:prstGeom>
          <a:noFill/>
        </p:spPr>
        <p:txBody>
          <a:bodyPr wrap="square">
            <a:spAutoFit/>
          </a:bodyPr>
          <a:lstStyle/>
          <a:p>
            <a:pPr algn="ctr"/>
            <a:r>
              <a:rPr lang="en-US" sz="5400" i="1" dirty="0">
                <a:solidFill>
                  <a:srgbClr val="FFFF00"/>
                </a:solidFill>
                <a:latin typeface="Times New Roman" panose="02020603050405020304" pitchFamily="18" charset="0"/>
                <a:cs typeface="Times New Roman" panose="02020603050405020304" pitchFamily="18" charset="0"/>
              </a:rPr>
              <a:t>Combatting Lies of the Enemy, Part 2</a:t>
            </a:r>
            <a:endParaRPr lang="en-US" sz="5400" dirty="0"/>
          </a:p>
        </p:txBody>
      </p:sp>
    </p:spTree>
    <p:extLst>
      <p:ext uri="{BB962C8B-B14F-4D97-AF65-F5344CB8AC3E}">
        <p14:creationId xmlns:p14="http://schemas.microsoft.com/office/powerpoint/2010/main" val="908803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0B5774-8111-48B5-8D91-E4DE25E407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14FBE14-9A8B-482F-B64B-06F02D79DA91}"/>
              </a:ext>
            </a:extLst>
          </p:cNvPr>
          <p:cNvSpPr txBox="1"/>
          <p:nvPr/>
        </p:nvSpPr>
        <p:spPr>
          <a:xfrm>
            <a:off x="571500" y="5153025"/>
            <a:ext cx="10858500" cy="1323439"/>
          </a:xfrm>
          <a:prstGeom prst="rect">
            <a:avLst/>
          </a:prstGeom>
          <a:noFill/>
        </p:spPr>
        <p:txBody>
          <a:bodyPr wrap="square" rtlCol="0">
            <a:spAutoFit/>
          </a:bodyPr>
          <a:lstStyle/>
          <a:p>
            <a:r>
              <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rPr>
              <a:t>We hear this famous Bible Scripture quoted all the time: “Render unto Caesar what is Caesar’s”. My question, should we be rendering unto Caesar what belongs to God? This is how our nation keeps getting messed up.  We are of alignment with the boundaries God has ordained.</a:t>
            </a:r>
          </a:p>
        </p:txBody>
      </p:sp>
    </p:spTree>
    <p:extLst>
      <p:ext uri="{BB962C8B-B14F-4D97-AF65-F5344CB8AC3E}">
        <p14:creationId xmlns:p14="http://schemas.microsoft.com/office/powerpoint/2010/main" val="3547459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E62D4-E0F4-39AE-6AD1-CA8969BFD57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8F9EC42-D7BB-8862-854E-2889EB85B3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7" name="TextBox 6">
            <a:extLst>
              <a:ext uri="{FF2B5EF4-FFF2-40B4-BE49-F238E27FC236}">
                <a16:creationId xmlns:a16="http://schemas.microsoft.com/office/drawing/2014/main" id="{FD7AF121-72D5-6708-3161-4BAFE664C876}"/>
              </a:ext>
            </a:extLst>
          </p:cNvPr>
          <p:cNvSpPr txBox="1"/>
          <p:nvPr/>
        </p:nvSpPr>
        <p:spPr>
          <a:xfrm>
            <a:off x="4155440" y="2309614"/>
            <a:ext cx="6197600" cy="1754326"/>
          </a:xfrm>
          <a:prstGeom prst="rect">
            <a:avLst/>
          </a:prstGeom>
          <a:noFill/>
        </p:spPr>
        <p:txBody>
          <a:bodyPr wrap="square">
            <a:spAutoFit/>
          </a:bodyPr>
          <a:lstStyle/>
          <a:p>
            <a:pPr algn="ctr"/>
            <a:r>
              <a:rPr lang="en-US" sz="5400" i="1" dirty="0">
                <a:solidFill>
                  <a:srgbClr val="FFFF00"/>
                </a:solidFill>
                <a:latin typeface="Times New Roman" panose="02020603050405020304" pitchFamily="18" charset="0"/>
                <a:cs typeface="Times New Roman" panose="02020603050405020304" pitchFamily="18" charset="0"/>
              </a:rPr>
              <a:t>Combatting Lies of the Enemy, Part 3</a:t>
            </a:r>
            <a:endParaRPr lang="en-US" sz="5400" dirty="0"/>
          </a:p>
        </p:txBody>
      </p:sp>
    </p:spTree>
    <p:extLst>
      <p:ext uri="{BB962C8B-B14F-4D97-AF65-F5344CB8AC3E}">
        <p14:creationId xmlns:p14="http://schemas.microsoft.com/office/powerpoint/2010/main" val="64021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D7DD85-4D8E-4051-B948-EF1C693A0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81" y="1526597"/>
            <a:ext cx="5283200" cy="3956827"/>
          </a:xfrm>
          <a:prstGeom prst="rect">
            <a:avLst/>
          </a:prstGeom>
        </p:spPr>
      </p:pic>
      <p:sp>
        <p:nvSpPr>
          <p:cNvPr id="6" name="TextBox 5">
            <a:extLst>
              <a:ext uri="{FF2B5EF4-FFF2-40B4-BE49-F238E27FC236}">
                <a16:creationId xmlns:a16="http://schemas.microsoft.com/office/drawing/2014/main" id="{F5AB0A91-EE0C-4186-A97E-8925A929DAF0}"/>
              </a:ext>
            </a:extLst>
          </p:cNvPr>
          <p:cNvSpPr txBox="1"/>
          <p:nvPr/>
        </p:nvSpPr>
        <p:spPr>
          <a:xfrm>
            <a:off x="6116319" y="996632"/>
            <a:ext cx="5577840"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Did the Founding Fathers commit Biblical Rebellion to start the American Revolution? </a:t>
            </a:r>
            <a:r>
              <a:rPr kumimoji="0" lang="en-US" sz="20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And should we just obey our government when we are a republic?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-Colonel Parker</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“Stand your ground. Don’t fire unless fired upon, but if they mean to have a war, let it begin here.” 4/15/1775 – Battle of Lexington and Concord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-Castle Doctrine. –Exodus 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-Who is in charge of the government in America?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For more information go to: https://marciaalennick.wixsite.com/mysite/interpreting-romans-13</a:t>
            </a:r>
          </a:p>
        </p:txBody>
      </p:sp>
    </p:spTree>
    <p:extLst>
      <p:ext uri="{BB962C8B-B14F-4D97-AF65-F5344CB8AC3E}">
        <p14:creationId xmlns:p14="http://schemas.microsoft.com/office/powerpoint/2010/main" val="36833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EB9F91-EA46-076E-E6FD-029991F95414}"/>
              </a:ext>
            </a:extLst>
          </p:cNvPr>
          <p:cNvSpPr txBox="1"/>
          <p:nvPr/>
        </p:nvSpPr>
        <p:spPr>
          <a:xfrm>
            <a:off x="802640" y="558800"/>
            <a:ext cx="10261600" cy="52629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Breaking myths in modern Christianity in America and Duty of the Christian Citizen in Modern America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-All issues are Biblical before political, regardless if our culture has made all issues political.  We must still speak Biblical Truth.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-Understanding our Founding Fathers’ Biblical Worldview will help you live out your worldview.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-The Founding Fathers did not commit Biblical Rebellion accordance to Romans 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-The Founding Fathers viewed that love of country is love of your neighbor because the 	better off your country is, the better off your 	neighbor will be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-We need to quit rendering unto Creaser the things that are God’s. In  a 	Constitutional 	Republic, who is the governing authority?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-Have the heart of the Apostle Paul in Acts 22-26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-Pastor doesn’t lose his First Amendment when walking in to a Church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-Just because modern history says something is law doesn’t mean it 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97614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EB9F91-EA46-076E-E6FD-029991F95414}"/>
              </a:ext>
            </a:extLst>
          </p:cNvPr>
          <p:cNvSpPr txBox="1"/>
          <p:nvPr/>
        </p:nvSpPr>
        <p:spPr>
          <a:xfrm>
            <a:off x="802640" y="558800"/>
            <a:ext cx="10261600" cy="39703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Breaking myths in modern Christianity in America and Duty of the Christian Citizen in Modern America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-For more information on these topics, please go to my website: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https://marciaalennick.wixsite.com/mysite/voterregistrationdriveforchurches</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 also have my other lecture series on my website for you.  I also have a Church and Culture tab so you can be equipped on how to deal with The 1619 Project, Black Lives Matter, Was Jesus a Socialist, Christian Nationalism, The Dangers of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Chrislam</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(the blending of Christianity and Islam).</a:t>
            </a:r>
            <a:endParaRPr kumimoji="0" 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40023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E62D4-E0F4-39AE-6AD1-CA8969BFD57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8F9EC42-D7BB-8862-854E-2889EB85B3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7" name="TextBox 6">
            <a:extLst>
              <a:ext uri="{FF2B5EF4-FFF2-40B4-BE49-F238E27FC236}">
                <a16:creationId xmlns:a16="http://schemas.microsoft.com/office/drawing/2014/main" id="{FD7AF121-72D5-6708-3161-4BAFE664C876}"/>
              </a:ext>
            </a:extLst>
          </p:cNvPr>
          <p:cNvSpPr txBox="1"/>
          <p:nvPr/>
        </p:nvSpPr>
        <p:spPr>
          <a:xfrm>
            <a:off x="4155440" y="2309614"/>
            <a:ext cx="6197600" cy="1754326"/>
          </a:xfrm>
          <a:prstGeom prst="rect">
            <a:avLst/>
          </a:prstGeom>
          <a:noFill/>
        </p:spPr>
        <p:txBody>
          <a:bodyPr wrap="square">
            <a:spAutoFit/>
          </a:bodyPr>
          <a:lstStyle/>
          <a:p>
            <a:pPr algn="ctr"/>
            <a:r>
              <a:rPr lang="en-US" sz="5400" i="1" dirty="0">
                <a:solidFill>
                  <a:srgbClr val="FFFF00"/>
                </a:solidFill>
                <a:latin typeface="Times New Roman" panose="02020603050405020304" pitchFamily="18" charset="0"/>
                <a:cs typeface="Times New Roman" panose="02020603050405020304" pitchFamily="18" charset="0"/>
              </a:rPr>
              <a:t>Combatting Lies of the Enemy, Part 4</a:t>
            </a:r>
            <a:endParaRPr lang="en-US" sz="5400" dirty="0"/>
          </a:p>
        </p:txBody>
      </p:sp>
    </p:spTree>
    <p:extLst>
      <p:ext uri="{BB962C8B-B14F-4D97-AF65-F5344CB8AC3E}">
        <p14:creationId xmlns:p14="http://schemas.microsoft.com/office/powerpoint/2010/main" val="3508141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1BDF5-9C3E-16A6-C840-CF6B3633BB86}"/>
              </a:ext>
            </a:extLst>
          </p:cNvPr>
          <p:cNvSpPr>
            <a:spLocks noGrp="1"/>
          </p:cNvSpPr>
          <p:nvPr>
            <p:ph type="title"/>
          </p:nvPr>
        </p:nvSpPr>
        <p:spPr>
          <a:xfrm>
            <a:off x="680085" y="691515"/>
            <a:ext cx="10515600" cy="1325563"/>
          </a:xfrm>
        </p:spPr>
        <p:txBody>
          <a:bodyPr>
            <a:normAutofit/>
          </a:bodyPr>
          <a:lstStyle/>
          <a:p>
            <a:pPr algn="ctr"/>
            <a:r>
              <a:rPr lang="en-US" dirty="0">
                <a:solidFill>
                  <a:schemeClr val="accent2">
                    <a:lumMod val="75000"/>
                  </a:schemeClr>
                </a:solidFill>
                <a:latin typeface="Times New Roman" panose="02020603050405020304" pitchFamily="18" charset="0"/>
                <a:cs typeface="Times New Roman" panose="02020603050405020304" pitchFamily="18" charset="0"/>
              </a:rPr>
              <a:t>Who I am. My Why!</a:t>
            </a:r>
          </a:p>
        </p:txBody>
      </p:sp>
      <p:pic>
        <p:nvPicPr>
          <p:cNvPr id="9" name="Picture 8">
            <a:extLst>
              <a:ext uri="{FF2B5EF4-FFF2-40B4-BE49-F238E27FC236}">
                <a16:creationId xmlns:a16="http://schemas.microsoft.com/office/drawing/2014/main" id="{5FA6B107-445B-4AD0-64C6-6A754299BB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8300" y="1924049"/>
            <a:ext cx="3743325" cy="3743325"/>
          </a:xfrm>
          <a:prstGeom prst="rect">
            <a:avLst/>
          </a:prstGeom>
        </p:spPr>
      </p:pic>
      <p:pic>
        <p:nvPicPr>
          <p:cNvPr id="11" name="Picture 10">
            <a:extLst>
              <a:ext uri="{FF2B5EF4-FFF2-40B4-BE49-F238E27FC236}">
                <a16:creationId xmlns:a16="http://schemas.microsoft.com/office/drawing/2014/main" id="{93F1F2A9-5A37-CD1F-9485-812EBFA31B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850" y="1924049"/>
            <a:ext cx="4743450" cy="3557588"/>
          </a:xfrm>
          <a:prstGeom prst="rect">
            <a:avLst/>
          </a:prstGeom>
        </p:spPr>
      </p:pic>
    </p:spTree>
    <p:extLst>
      <p:ext uri="{BB962C8B-B14F-4D97-AF65-F5344CB8AC3E}">
        <p14:creationId xmlns:p14="http://schemas.microsoft.com/office/powerpoint/2010/main" val="1298030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FD80AC-91AC-457B-93B1-1842C311E4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3475" y="229061"/>
            <a:ext cx="8285049" cy="6399877"/>
          </a:xfrm>
          <a:prstGeom prst="rect">
            <a:avLst/>
          </a:prstGeom>
        </p:spPr>
      </p:pic>
    </p:spTree>
    <p:extLst>
      <p:ext uri="{BB962C8B-B14F-4D97-AF65-F5344CB8AC3E}">
        <p14:creationId xmlns:p14="http://schemas.microsoft.com/office/powerpoint/2010/main" val="3111934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4225C5C-F50D-4D75-82F6-33C0EE2344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7280" y="358616"/>
            <a:ext cx="7315200" cy="1819275"/>
          </a:xfrm>
        </p:spPr>
      </p:pic>
      <p:sp>
        <p:nvSpPr>
          <p:cNvPr id="7" name="TextBox 6">
            <a:extLst>
              <a:ext uri="{FF2B5EF4-FFF2-40B4-BE49-F238E27FC236}">
                <a16:creationId xmlns:a16="http://schemas.microsoft.com/office/drawing/2014/main" id="{27D16B32-C681-4558-9FB1-F08575E9E666}"/>
              </a:ext>
            </a:extLst>
          </p:cNvPr>
          <p:cNvSpPr txBox="1"/>
          <p:nvPr/>
        </p:nvSpPr>
        <p:spPr>
          <a:xfrm>
            <a:off x="762000" y="2367280"/>
            <a:ext cx="10383520" cy="34778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BY: PASTOR TREWHELLA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Many Americans seem to know that America's founders gave us three boxes through which we can resist tyranny, namely - the ballot box, the jury box, and the cartridge box. But a lesser-known tool which the founders themselves employed is the lesser-magistrate doctrine.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Simply put, the lesser-magistrate doctrine declares that - when a magistrate, who is lower in authority than another higher authority, opposes and/or resists the unjust orders or laws of the higher authority, he is justified in doing so and his actions are morally right, proper, and legitimate (emphasis supplied).</a:t>
            </a:r>
            <a:endPar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72358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4225C5C-F50D-4D75-82F6-33C0EE2344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7280" y="358616"/>
            <a:ext cx="7315200" cy="1819275"/>
          </a:xfrm>
        </p:spPr>
      </p:pic>
      <p:sp>
        <p:nvSpPr>
          <p:cNvPr id="7" name="TextBox 6">
            <a:extLst>
              <a:ext uri="{FF2B5EF4-FFF2-40B4-BE49-F238E27FC236}">
                <a16:creationId xmlns:a16="http://schemas.microsoft.com/office/drawing/2014/main" id="{27D16B32-C681-4558-9FB1-F08575E9E666}"/>
              </a:ext>
            </a:extLst>
          </p:cNvPr>
          <p:cNvSpPr txBox="1"/>
          <p:nvPr/>
        </p:nvSpPr>
        <p:spPr>
          <a:xfrm>
            <a:off x="762000" y="2367280"/>
            <a:ext cx="10383520"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BY: PASTOR TREWHELLA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For example, if Congress or the President makes an unjust or immoral edict, a state legislature or the governor could stand in defiance of their unjust edict and refuse to obey or implement it. They could in fact actively oppose it. Or for that matter, a city council or mayor could act in defiance or opposition of an unjust edict by a higher authority.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 lesser-magistrate doctrine became important to Christian men during the Reformation, though it had been spoken of and practiced prior to that by Christians. For example, the Magna Carta was written by a group of barons (lesser-magistrates) who had the tyrant King John of England sign it in the year 1215 at </a:t>
            </a:r>
            <a:r>
              <a:rPr kumimoji="0" lang="en-US" sz="20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Runneymede</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which is located southwest of London</a:t>
            </a:r>
          </a:p>
        </p:txBody>
      </p:sp>
    </p:spTree>
    <p:extLst>
      <p:ext uri="{BB962C8B-B14F-4D97-AF65-F5344CB8AC3E}">
        <p14:creationId xmlns:p14="http://schemas.microsoft.com/office/powerpoint/2010/main" val="3390975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4225C5C-F50D-4D75-82F6-33C0EE2344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7280" y="358616"/>
            <a:ext cx="7315200" cy="1819275"/>
          </a:xfrm>
        </p:spPr>
      </p:pic>
      <p:sp>
        <p:nvSpPr>
          <p:cNvPr id="7" name="TextBox 6">
            <a:extLst>
              <a:ext uri="{FF2B5EF4-FFF2-40B4-BE49-F238E27FC236}">
                <a16:creationId xmlns:a16="http://schemas.microsoft.com/office/drawing/2014/main" id="{27D16B32-C681-4558-9FB1-F08575E9E666}"/>
              </a:ext>
            </a:extLst>
          </p:cNvPr>
          <p:cNvSpPr txBox="1"/>
          <p:nvPr/>
        </p:nvSpPr>
        <p:spPr>
          <a:xfrm>
            <a:off x="762000" y="2367280"/>
            <a:ext cx="10383520"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BY: PASTOR TREWHELLA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This great document which stands in defiance of tyranny and oppression by making clear that the State has limitations and that all are subject to the law – people and state officials alike - was penned by Christian men.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Calvin spoke of the lesser-magistrate doctrine in his Institutes of the Christian Religion. Amazingly, he did not appeal to Scripture in his support of it, rather he appealed to pagan historical examples. But other Reformers did give a Scriptural foundation to the doctrine.</a:t>
            </a:r>
          </a:p>
        </p:txBody>
      </p:sp>
    </p:spTree>
    <p:extLst>
      <p:ext uri="{BB962C8B-B14F-4D97-AF65-F5344CB8AC3E}">
        <p14:creationId xmlns:p14="http://schemas.microsoft.com/office/powerpoint/2010/main" val="3928977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4225C5C-F50D-4D75-82F6-33C0EE2344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7280" y="358616"/>
            <a:ext cx="7315200" cy="1819275"/>
          </a:xfrm>
        </p:spPr>
      </p:pic>
      <p:sp>
        <p:nvSpPr>
          <p:cNvPr id="7" name="TextBox 6">
            <a:extLst>
              <a:ext uri="{FF2B5EF4-FFF2-40B4-BE49-F238E27FC236}">
                <a16:creationId xmlns:a16="http://schemas.microsoft.com/office/drawing/2014/main" id="{27D16B32-C681-4558-9FB1-F08575E9E666}"/>
              </a:ext>
            </a:extLst>
          </p:cNvPr>
          <p:cNvSpPr txBox="1"/>
          <p:nvPr/>
        </p:nvSpPr>
        <p:spPr>
          <a:xfrm>
            <a:off x="762000" y="2367280"/>
            <a:ext cx="10383520"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BY: PASTOR TREWHELLA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John Knox for example, in his Appellation written to the nobles of Scotland in 1558, cites many passages to support the doctrine. Knox wrote his appellation (appeal) to the nobles because the Roman church had condemned him and burned him in effigy. He wrote to declare to the nobles, as lesser-magistrates, their responsibility in protecting the innocent and opposing those who had made unjust decrees.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Knox makes it clear that it is the duty of lesser-magistrates to resist the tyranny of chief magistrates when the chief magistrate exceeds his God-given authority or actually makes declarations which are in rebellion to the law of God. (emphasis supplied).</a:t>
            </a:r>
          </a:p>
        </p:txBody>
      </p:sp>
    </p:spTree>
    <p:extLst>
      <p:ext uri="{BB962C8B-B14F-4D97-AF65-F5344CB8AC3E}">
        <p14:creationId xmlns:p14="http://schemas.microsoft.com/office/powerpoint/2010/main" val="1532617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4225C5C-F50D-4D75-82F6-33C0EE2344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7280" y="358616"/>
            <a:ext cx="7315200" cy="1819275"/>
          </a:xfrm>
        </p:spPr>
      </p:pic>
      <p:sp>
        <p:nvSpPr>
          <p:cNvPr id="7" name="TextBox 6">
            <a:extLst>
              <a:ext uri="{FF2B5EF4-FFF2-40B4-BE49-F238E27FC236}">
                <a16:creationId xmlns:a16="http://schemas.microsoft.com/office/drawing/2014/main" id="{27D16B32-C681-4558-9FB1-F08575E9E666}"/>
              </a:ext>
            </a:extLst>
          </p:cNvPr>
          <p:cNvSpPr txBox="1"/>
          <p:nvPr/>
        </p:nvSpPr>
        <p:spPr>
          <a:xfrm>
            <a:off x="660400" y="2149019"/>
            <a:ext cx="10383520" cy="47089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BY: PASTOR TREWHELLA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He exhorts the nobles (lesser-magistrates) in his Appellation, "You are bound to correct and repress whatsoever you know him (the higher magistrate) to attempt expressly repugning to God's word, honor, glory, or what you shall espy him to do against his subjects great or small." Some of the Scripture texts Knox cites to expound on the lesser-magistrate doctrine are Daniel 3; I Kings 12; II Kings 11; and Jeremiah 26:10-16; 36:9-31; 37:11- 21 &amp; 39:7-10.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 lesser-magistrate doctrine had a huge impact upon the thinking of our founders, and upon our nation's people regarding government and law. We however live in the midst of a statist, slave-like people where such thinking has long been forgotten. The magistrates themselves know nothing of this doctrine today because the pulpits have long been silent regarding it. (Emphasis supplied.)</a:t>
            </a:r>
          </a:p>
        </p:txBody>
      </p:sp>
    </p:spTree>
    <p:extLst>
      <p:ext uri="{BB962C8B-B14F-4D97-AF65-F5344CB8AC3E}">
        <p14:creationId xmlns:p14="http://schemas.microsoft.com/office/powerpoint/2010/main" val="4552962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4225C5C-F50D-4D75-82F6-33C0EE2344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7280" y="358616"/>
            <a:ext cx="7315200" cy="1819275"/>
          </a:xfrm>
        </p:spPr>
      </p:pic>
      <p:sp>
        <p:nvSpPr>
          <p:cNvPr id="7" name="TextBox 6">
            <a:extLst>
              <a:ext uri="{FF2B5EF4-FFF2-40B4-BE49-F238E27FC236}">
                <a16:creationId xmlns:a16="http://schemas.microsoft.com/office/drawing/2014/main" id="{27D16B32-C681-4558-9FB1-F08575E9E666}"/>
              </a:ext>
            </a:extLst>
          </p:cNvPr>
          <p:cNvSpPr txBox="1"/>
          <p:nvPr/>
        </p:nvSpPr>
        <p:spPr>
          <a:xfrm>
            <a:off x="660400" y="2149019"/>
            <a:ext cx="10383520" cy="47089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BY: PASTOR TREWHELLA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He exhorts the nobles (lesser-magistrates) in his Appellation, "You are bound to correct and repress whatsoever you know him (the higher magistrate) to attempt expressly repugning to God's word, honor, glory, or what you shall espy him to do against his subjects great or small." Some of the Scripture texts Knox cites to expound on the lesser-magistrate doctrine are Daniel 3; I Kings 12; II Kings 11; and Jeremiah 26:10-16; 36:9-31; 37:11- 21 &amp; 39:7-10.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 lesser-magistrate doctrine had a huge impact upon the thinking of our founders, and upon our nation's people regarding government and law. We however live in the midst of a statist, slave-like people where such thinking has long been forgotten. The magistrates themselves know nothing of this doctrine today because the pulpits have long been silent regarding it. (Emphasis supplied.)</a:t>
            </a:r>
          </a:p>
        </p:txBody>
      </p:sp>
    </p:spTree>
    <p:extLst>
      <p:ext uri="{BB962C8B-B14F-4D97-AF65-F5344CB8AC3E}">
        <p14:creationId xmlns:p14="http://schemas.microsoft.com/office/powerpoint/2010/main" val="40368786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4225C5C-F50D-4D75-82F6-33C0EE2344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7280" y="358616"/>
            <a:ext cx="7315200" cy="1819275"/>
          </a:xfrm>
        </p:spPr>
      </p:pic>
      <p:sp>
        <p:nvSpPr>
          <p:cNvPr id="7" name="TextBox 6">
            <a:extLst>
              <a:ext uri="{FF2B5EF4-FFF2-40B4-BE49-F238E27FC236}">
                <a16:creationId xmlns:a16="http://schemas.microsoft.com/office/drawing/2014/main" id="{27D16B32-C681-4558-9FB1-F08575E9E666}"/>
              </a:ext>
            </a:extLst>
          </p:cNvPr>
          <p:cNvSpPr txBox="1"/>
          <p:nvPr/>
        </p:nvSpPr>
        <p:spPr>
          <a:xfrm>
            <a:off x="690880" y="2545259"/>
            <a:ext cx="10383520" cy="34778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BY: PASTOR TREWHELLA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If ever this nation needs to understand the lesser-magistrate doctrine, it is now. Immoral and unjust edicts are commonplace. The preborn are being murdered, and sodomy is being proliferated.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 assault upon our freedom and liberties is a daily undertaking by those in high office. The attacks upon the law of God are ferocious and relentless. In our nation today, the State has declared good to be evil and evil to be good. The lesser-magistrate has a duty before God to uphold the good regardless of the new definitions created by the State. (Emphasis supplied.)</a:t>
            </a:r>
          </a:p>
        </p:txBody>
      </p:sp>
    </p:spTree>
    <p:extLst>
      <p:ext uri="{BB962C8B-B14F-4D97-AF65-F5344CB8AC3E}">
        <p14:creationId xmlns:p14="http://schemas.microsoft.com/office/powerpoint/2010/main" val="1350033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4225C5C-F50D-4D75-82F6-33C0EE2344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7280" y="358616"/>
            <a:ext cx="7315200" cy="1819275"/>
          </a:xfrm>
        </p:spPr>
      </p:pic>
      <p:sp>
        <p:nvSpPr>
          <p:cNvPr id="7" name="TextBox 6">
            <a:extLst>
              <a:ext uri="{FF2B5EF4-FFF2-40B4-BE49-F238E27FC236}">
                <a16:creationId xmlns:a16="http://schemas.microsoft.com/office/drawing/2014/main" id="{27D16B32-C681-4558-9FB1-F08575E9E666}"/>
              </a:ext>
            </a:extLst>
          </p:cNvPr>
          <p:cNvSpPr txBox="1"/>
          <p:nvPr/>
        </p:nvSpPr>
        <p:spPr>
          <a:xfrm>
            <a:off x="690880" y="2545259"/>
            <a:ext cx="10383520" cy="40318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BY: PASTOR TREWHELLA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We must remember that all authority is delegated. No man who holds State office rules autonomously. The authority he has is delegated to him by God. Hence, all those in positions of authority stand accountable to God. This is why the practice of the church historically has been – when the State commands that which God forbids or forbids that which God commands, we have a duty to obey God rather than man. The Bible clearly teaches this principle.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 lesser-magistrate is to apply this principle to his office as magistrate. When an unjust edict is made by a higher authority, the lesser-magistrate must choose to either join the higher magistrate in his rebellion against God, or stand with God in opposition to the unjust edict.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As our nation sinks more and more into rebellion and depravity, the lesser-magistrate doctrine needs to be taught more than ever. May the Lord grant us the strength and favor to do so.</a:t>
            </a:r>
            <a:endPar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62293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BE67E3-5389-4E13-BAA5-D90CFF19E2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9530" y="482600"/>
            <a:ext cx="4229100" cy="5892800"/>
          </a:xfrm>
          <a:prstGeom prst="rect">
            <a:avLst/>
          </a:prstGeom>
        </p:spPr>
      </p:pic>
    </p:spTree>
    <p:extLst>
      <p:ext uri="{BB962C8B-B14F-4D97-AF65-F5344CB8AC3E}">
        <p14:creationId xmlns:p14="http://schemas.microsoft.com/office/powerpoint/2010/main" val="1195920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54043A-C44E-448B-8C0C-BC73258EE3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3242189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E62D4-E0F4-39AE-6AD1-CA8969BFD57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8F9EC42-D7BB-8862-854E-2889EB85B3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7" name="TextBox 6">
            <a:extLst>
              <a:ext uri="{FF2B5EF4-FFF2-40B4-BE49-F238E27FC236}">
                <a16:creationId xmlns:a16="http://schemas.microsoft.com/office/drawing/2014/main" id="{FD7AF121-72D5-6708-3161-4BAFE664C876}"/>
              </a:ext>
            </a:extLst>
          </p:cNvPr>
          <p:cNvSpPr txBox="1"/>
          <p:nvPr/>
        </p:nvSpPr>
        <p:spPr>
          <a:xfrm>
            <a:off x="4155440" y="2309614"/>
            <a:ext cx="6197600" cy="1754326"/>
          </a:xfrm>
          <a:prstGeom prst="rect">
            <a:avLst/>
          </a:prstGeom>
          <a:noFill/>
        </p:spPr>
        <p:txBody>
          <a:bodyPr wrap="square">
            <a:spAutoFit/>
          </a:bodyPr>
          <a:lstStyle/>
          <a:p>
            <a:pPr algn="ctr"/>
            <a:r>
              <a:rPr lang="en-US" sz="5400" i="1" dirty="0">
                <a:solidFill>
                  <a:srgbClr val="FFFF00"/>
                </a:solidFill>
                <a:latin typeface="Times New Roman" panose="02020603050405020304" pitchFamily="18" charset="0"/>
                <a:cs typeface="Times New Roman" panose="02020603050405020304" pitchFamily="18" charset="0"/>
              </a:rPr>
              <a:t>Combatting Lies of the Enemy, Part 5</a:t>
            </a:r>
            <a:endParaRPr lang="en-US" sz="5400" dirty="0"/>
          </a:p>
        </p:txBody>
      </p:sp>
    </p:spTree>
    <p:extLst>
      <p:ext uri="{BB962C8B-B14F-4D97-AF65-F5344CB8AC3E}">
        <p14:creationId xmlns:p14="http://schemas.microsoft.com/office/powerpoint/2010/main" val="38509669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Separation</a:t>
            </a:r>
            <a:r>
              <a:rPr lang="en-US" dirty="0"/>
              <a:t> </a:t>
            </a:r>
            <a:r>
              <a:rPr lang="en-US" dirty="0">
                <a:latin typeface="Mistral" panose="03090702030407020403" pitchFamily="66" charset="0"/>
              </a:rPr>
              <a:t>of Church and State</a:t>
            </a:r>
          </a:p>
        </p:txBody>
      </p:sp>
      <p:sp>
        <p:nvSpPr>
          <p:cNvPr id="3" name="Content Placeholder 2"/>
          <p:cNvSpPr>
            <a:spLocks noGrp="1"/>
          </p:cNvSpPr>
          <p:nvPr>
            <p:ph idx="1"/>
          </p:nvPr>
        </p:nvSpPr>
        <p:spPr>
          <a:xfrm>
            <a:off x="838200" y="1394084"/>
            <a:ext cx="10515600" cy="5463915"/>
          </a:xfrm>
        </p:spPr>
        <p:txBody>
          <a:bodyPr>
            <a:normAutofit lnSpcReduction="10000"/>
          </a:bodyPr>
          <a:lstStyle/>
          <a:p>
            <a:r>
              <a:rPr lang="en-US" u="sng" dirty="0">
                <a:latin typeface="Times New Roman" panose="02020603050405020304" pitchFamily="18" charset="0"/>
                <a:cs typeface="Times New Roman" panose="02020603050405020304" pitchFamily="18" charset="0"/>
              </a:rPr>
              <a:t>Different types of government:</a:t>
            </a:r>
          </a:p>
          <a:p>
            <a:r>
              <a:rPr lang="en-US" dirty="0">
                <a:latin typeface="Times New Roman" panose="02020603050405020304" pitchFamily="18" charset="0"/>
                <a:cs typeface="Times New Roman" panose="02020603050405020304" pitchFamily="18" charset="0"/>
              </a:rPr>
              <a:t>totalitarianism: communistic/socialistic and led by a dictator or a czar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(Emperors – Lk: 2:1; Caesars – Mk 12:17; Pharaohs: Ex:1-14).</a:t>
            </a:r>
          </a:p>
          <a:p>
            <a:r>
              <a:rPr lang="en-US" dirty="0">
                <a:latin typeface="Times New Roman" panose="02020603050405020304" pitchFamily="18" charset="0"/>
                <a:cs typeface="Times New Roman" panose="02020603050405020304" pitchFamily="18" charset="0"/>
              </a:rPr>
              <a:t>monarchy: king or queen get to dictate.</a:t>
            </a:r>
          </a:p>
          <a:p>
            <a:r>
              <a:rPr lang="en-US" dirty="0">
                <a:latin typeface="Times New Roman" panose="02020603050405020304" pitchFamily="18" charset="0"/>
                <a:cs typeface="Times New Roman" panose="02020603050405020304" pitchFamily="18" charset="0"/>
              </a:rPr>
              <a:t>republic and constitutional republic (Ex. 18:21; Deut. 1:15-16; 16:18)</a:t>
            </a:r>
          </a:p>
          <a:p>
            <a:r>
              <a:rPr lang="en-US" dirty="0">
                <a:latin typeface="Times New Roman" panose="02020603050405020304" pitchFamily="18" charset="0"/>
                <a:cs typeface="Times New Roman" panose="02020603050405020304" pitchFamily="18" charset="0"/>
              </a:rPr>
              <a:t>Oligarchy: power is in elite few (Sanhedrin Lk. 22:66).</a:t>
            </a:r>
          </a:p>
          <a:p>
            <a:r>
              <a:rPr lang="en-US" dirty="0">
                <a:latin typeface="Times New Roman" panose="02020603050405020304" pitchFamily="18" charset="0"/>
                <a:cs typeface="Times New Roman" panose="02020603050405020304" pitchFamily="18" charset="0"/>
              </a:rPr>
              <a:t>anarchy or revolutionary: government without laws and power is in each individual and we all do what is right in our own eyes (Deut. 12:8; Judges 17:6; 21:25).</a:t>
            </a:r>
          </a:p>
          <a:p>
            <a:r>
              <a:rPr lang="en-US" dirty="0">
                <a:latin typeface="Times New Roman" panose="02020603050405020304" pitchFamily="18" charset="0"/>
                <a:cs typeface="Times New Roman" panose="02020603050405020304" pitchFamily="18" charset="0"/>
              </a:rPr>
              <a:t>democracy: majority rules (Matt. 27:21).</a:t>
            </a:r>
          </a:p>
          <a:p>
            <a:r>
              <a:rPr lang="en-US" dirty="0">
                <a:latin typeface="Times New Roman" panose="02020603050405020304" pitchFamily="18" charset="0"/>
                <a:cs typeface="Times New Roman" panose="02020603050405020304" pitchFamily="18" charset="0"/>
              </a:rPr>
              <a:t>theocracy: where representatives say they here from God and these are His direct steps – without a proper view of Separation of Church and State.  </a:t>
            </a:r>
            <a:r>
              <a:rPr lang="en-US" dirty="0">
                <a:solidFill>
                  <a:srgbClr val="0070C0"/>
                </a:solidFill>
                <a:latin typeface="Times New Roman" panose="02020603050405020304" pitchFamily="18" charset="0"/>
                <a:cs typeface="Times New Roman" panose="02020603050405020304" pitchFamily="18" charset="0"/>
              </a:rPr>
              <a:t>This is the reason why we left Great Britain.</a:t>
            </a:r>
          </a:p>
          <a:p>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69855D6-7F13-5ECD-3A59-BEA68A81F5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0" y="22355"/>
            <a:ext cx="2286000" cy="1714500"/>
          </a:xfrm>
          <a:prstGeom prst="rect">
            <a:avLst/>
          </a:prstGeom>
        </p:spPr>
      </p:pic>
    </p:spTree>
    <p:extLst>
      <p:ext uri="{BB962C8B-B14F-4D97-AF65-F5344CB8AC3E}">
        <p14:creationId xmlns:p14="http://schemas.microsoft.com/office/powerpoint/2010/main" val="15209943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Separation</a:t>
            </a:r>
            <a:r>
              <a:rPr lang="en-US" dirty="0"/>
              <a:t> </a:t>
            </a:r>
            <a:r>
              <a:rPr lang="en-US" dirty="0">
                <a:latin typeface="Mistral" panose="03090702030407020403" pitchFamily="66" charset="0"/>
              </a:rPr>
              <a:t>of Church and State</a:t>
            </a:r>
            <a:endParaRPr lang="en-US" dirty="0"/>
          </a:p>
        </p:txBody>
      </p:sp>
      <p:sp>
        <p:nvSpPr>
          <p:cNvPr id="3" name="Content Placeholder 2"/>
          <p:cNvSpPr>
            <a:spLocks noGrp="1"/>
          </p:cNvSpPr>
          <p:nvPr>
            <p:ph idx="1"/>
          </p:nvPr>
        </p:nvSpPr>
        <p:spPr/>
        <p:txBody>
          <a:bodyPr>
            <a:normAutofit fontScale="92500"/>
          </a:bodyPr>
          <a:lstStyle/>
          <a:p>
            <a:r>
              <a:rPr lang="en-US" u="sng" dirty="0">
                <a:latin typeface="Times New Roman" panose="02020603050405020304" pitchFamily="18" charset="0"/>
                <a:cs typeface="Times New Roman" panose="02020603050405020304" pitchFamily="18" charset="0"/>
              </a:rPr>
              <a:t>America is Republic form of Government:</a:t>
            </a:r>
          </a:p>
          <a:p>
            <a:pPr marL="0" indent="0">
              <a:buNone/>
            </a:pPr>
            <a:r>
              <a:rPr lang="en-US" dirty="0">
                <a:latin typeface="Times New Roman" panose="02020603050405020304" pitchFamily="18" charset="0"/>
                <a:cs typeface="Times New Roman" panose="02020603050405020304" pitchFamily="18" charset="0"/>
              </a:rPr>
              <a:t> Article 4, Section 4, of the US Constitution: The United States shall guarantee to every State in this Union a </a:t>
            </a:r>
            <a:r>
              <a:rPr lang="en-US" u="sng" dirty="0">
                <a:latin typeface="Times New Roman" panose="02020603050405020304" pitchFamily="18" charset="0"/>
                <a:cs typeface="Times New Roman" panose="02020603050405020304" pitchFamily="18" charset="0"/>
                <a:hlinkClick r:id="rId2"/>
              </a:rPr>
              <a:t>Republican</a:t>
            </a:r>
            <a:r>
              <a:rPr lang="en-US" dirty="0">
                <a:latin typeface="Times New Roman" panose="02020603050405020304" pitchFamily="18" charset="0"/>
                <a:cs typeface="Times New Roman" panose="02020603050405020304" pitchFamily="18" charset="0"/>
              </a:rPr>
              <a:t> Form of Government, and shall protect each of them against Invasion; and on Application of the Legislature, or of the Executive (when the Legislature cannot be convened) against domestic Violence.</a:t>
            </a:r>
          </a:p>
          <a:p>
            <a:r>
              <a:rPr lang="en-US" dirty="0">
                <a:latin typeface="Times New Roman" panose="02020603050405020304" pitchFamily="18" charset="0"/>
                <a:cs typeface="Times New Roman" panose="02020603050405020304" pitchFamily="18" charset="0"/>
              </a:rPr>
              <a:t>"When you become entitled to exercise the right of voting for public officers, let it be impressed on your mind that God commands you to choose for rulers just men who will rule in the fear of God. The preservation of a republican government depends on the faithful discharge of this duty”.</a:t>
            </a:r>
          </a:p>
          <a:p>
            <a:pPr lvl="1"/>
            <a:r>
              <a:rPr lang="en-US" dirty="0">
                <a:latin typeface="Times New Roman" panose="02020603050405020304" pitchFamily="18" charset="0"/>
                <a:cs typeface="Times New Roman" panose="02020603050405020304" pitchFamily="18" charset="0"/>
              </a:rPr>
              <a:t> Noah Webster, 1832, History of the United States.</a:t>
            </a:r>
          </a:p>
          <a:p>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588E982-BAA0-2BF2-5A70-1B5A133674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0" y="22355"/>
            <a:ext cx="2286000" cy="1714500"/>
          </a:xfrm>
          <a:prstGeom prst="rect">
            <a:avLst/>
          </a:prstGeom>
        </p:spPr>
      </p:pic>
    </p:spTree>
    <p:extLst>
      <p:ext uri="{BB962C8B-B14F-4D97-AF65-F5344CB8AC3E}">
        <p14:creationId xmlns:p14="http://schemas.microsoft.com/office/powerpoint/2010/main" val="32595890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Separation</a:t>
            </a:r>
            <a:r>
              <a:rPr lang="en-US" dirty="0"/>
              <a:t> </a:t>
            </a:r>
            <a:r>
              <a:rPr lang="en-US" dirty="0">
                <a:latin typeface="Mistral" panose="03090702030407020403" pitchFamily="66" charset="0"/>
              </a:rPr>
              <a:t>of Church and State</a:t>
            </a:r>
            <a:endParaRPr lang="en-US" dirty="0"/>
          </a:p>
        </p:txBody>
      </p:sp>
      <p:sp>
        <p:nvSpPr>
          <p:cNvPr id="3" name="Content Placeholder 2"/>
          <p:cNvSpPr>
            <a:spLocks noGrp="1"/>
          </p:cNvSpPr>
          <p:nvPr>
            <p:ph idx="1"/>
          </p:nvPr>
        </p:nvSpPr>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Lets talk about Separation of Church and State.  It is not what modern folks think it is – that the Church can DOMINATE the government, but it also is not the idea that folks cannot express their religious views in the public square.  </a:t>
            </a:r>
          </a:p>
          <a:p>
            <a:r>
              <a:rPr lang="en-US" dirty="0">
                <a:latin typeface="Times New Roman" panose="02020603050405020304" pitchFamily="18" charset="0"/>
                <a:cs typeface="Times New Roman" panose="02020603050405020304" pitchFamily="18" charset="0"/>
              </a:rPr>
              <a:t>We are not a theocracy.  We are not an oligarchy or a monarchy or an anarchy.  We believe in the people’s right to choose their leaders, and there should not be a special group of people in charge either.  Anarchy would be purely scary – so government has a job to establish rule and order.</a:t>
            </a:r>
          </a:p>
          <a:p>
            <a:r>
              <a:rPr lang="en-US" dirty="0">
                <a:latin typeface="Times New Roman" panose="02020603050405020304" pitchFamily="18" charset="0"/>
                <a:cs typeface="Times New Roman" panose="02020603050405020304" pitchFamily="18" charset="0"/>
              </a:rPr>
              <a:t>Deuteronomy 15:11 tells us that the poor will always be among us.  God gave certain instructions for the Israelites and how to care of the poor.  For example, if the owner of the land gleaned a field, and they forgot certain produce, they were to leave it for the poor to come and get it.</a:t>
            </a:r>
          </a:p>
          <a:p>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4784D23-6E63-41E3-2200-936C54CAE5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0" y="22355"/>
            <a:ext cx="2286000" cy="1714500"/>
          </a:xfrm>
          <a:prstGeom prst="rect">
            <a:avLst/>
          </a:prstGeom>
        </p:spPr>
      </p:pic>
    </p:spTree>
    <p:extLst>
      <p:ext uri="{BB962C8B-B14F-4D97-AF65-F5344CB8AC3E}">
        <p14:creationId xmlns:p14="http://schemas.microsoft.com/office/powerpoint/2010/main" val="16274300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Separation</a:t>
            </a:r>
            <a:r>
              <a:rPr lang="en-US" dirty="0"/>
              <a:t> </a:t>
            </a:r>
            <a:r>
              <a:rPr lang="en-US" dirty="0">
                <a:latin typeface="Mistral" panose="03090702030407020403" pitchFamily="66" charset="0"/>
              </a:rPr>
              <a:t>of Church and State</a:t>
            </a:r>
            <a:endParaRPr lang="en-US"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individual and the Church</a:t>
            </a:r>
            <a:r>
              <a:rPr lang="en-US" dirty="0">
                <a:latin typeface="Times New Roman" panose="02020603050405020304" pitchFamily="18" charset="0"/>
                <a:cs typeface="Times New Roman" panose="02020603050405020304" pitchFamily="18" charset="0"/>
              </a:rPr>
              <a:t> are responsible to assist the poor with food, clothing, physical effects of this nature.  The priest could grant proportional relief to an individual after determining the need of an individual.</a:t>
            </a:r>
          </a:p>
          <a:p>
            <a:pPr lvl="0"/>
            <a:r>
              <a:rPr lang="en-US" dirty="0">
                <a:latin typeface="Times New Roman" panose="02020603050405020304" pitchFamily="18" charset="0"/>
                <a:cs typeface="Times New Roman" panose="02020603050405020304" pitchFamily="18" charset="0"/>
              </a:rPr>
              <a:t>Individually: Deuteronomy 15:7-8, 10-11; Matthew 25:34-40.</a:t>
            </a:r>
          </a:p>
          <a:p>
            <a:pPr lvl="0"/>
            <a:r>
              <a:rPr lang="en-US" dirty="0">
                <a:latin typeface="Times New Roman" panose="02020603050405020304" pitchFamily="18" charset="0"/>
                <a:cs typeface="Times New Roman" panose="02020603050405020304" pitchFamily="18" charset="0"/>
              </a:rPr>
              <a:t>Church: Leviticus 27:8; Acts 4:34-35.</a:t>
            </a:r>
          </a:p>
          <a:p>
            <a:r>
              <a:rPr lang="en-US"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government's </a:t>
            </a:r>
            <a:r>
              <a:rPr lang="en-US" dirty="0">
                <a:latin typeface="Times New Roman" panose="02020603050405020304" pitchFamily="18" charset="0"/>
                <a:cs typeface="Times New Roman" panose="02020603050405020304" pitchFamily="18" charset="0"/>
              </a:rPr>
              <a:t>job is to provide justice to the poor and to maintain the rights of the poor.</a:t>
            </a:r>
          </a:p>
          <a:p>
            <a:pPr lvl="0"/>
            <a:r>
              <a:rPr lang="en-US" dirty="0">
                <a:latin typeface="Times New Roman" panose="02020603050405020304" pitchFamily="18" charset="0"/>
                <a:cs typeface="Times New Roman" panose="02020603050405020304" pitchFamily="18" charset="0"/>
              </a:rPr>
              <a:t>Exodus 23:3,6; Leviticus 19:15; Proverbs 29:14.</a:t>
            </a:r>
          </a:p>
          <a:p>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56BCD80-087A-6C5A-A4C3-59C227DCEF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0" y="22355"/>
            <a:ext cx="2286000" cy="1714500"/>
          </a:xfrm>
          <a:prstGeom prst="rect">
            <a:avLst/>
          </a:prstGeom>
        </p:spPr>
      </p:pic>
    </p:spTree>
    <p:extLst>
      <p:ext uri="{BB962C8B-B14F-4D97-AF65-F5344CB8AC3E}">
        <p14:creationId xmlns:p14="http://schemas.microsoft.com/office/powerpoint/2010/main" val="6275970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Separation</a:t>
            </a:r>
            <a:r>
              <a:rPr lang="en-US" dirty="0"/>
              <a:t> </a:t>
            </a:r>
            <a:r>
              <a:rPr lang="en-US" dirty="0">
                <a:latin typeface="Mistral" panose="03090702030407020403" pitchFamily="66" charset="0"/>
              </a:rPr>
              <a:t>of Church and State</a:t>
            </a:r>
            <a:endParaRPr lang="en-US" dirty="0"/>
          </a:p>
        </p:txBody>
      </p:sp>
      <p:sp>
        <p:nvSpPr>
          <p:cNvPr id="3" name="Content Placeholder 2"/>
          <p:cNvSpPr>
            <a:spLocks noGrp="1"/>
          </p:cNvSpPr>
          <p:nvPr>
            <p:ph idx="1"/>
          </p:nvPr>
        </p:nvSpPr>
        <p:spPr/>
        <p:txBody>
          <a:bodyPr>
            <a:normAutofit/>
          </a:bodyPr>
          <a:lstStyle/>
          <a:p>
            <a:r>
              <a:rPr lang="en-US" u="sng" dirty="0">
                <a:latin typeface="Times New Roman" panose="02020603050405020304" pitchFamily="18" charset="0"/>
                <a:cs typeface="Times New Roman" panose="02020603050405020304" pitchFamily="18" charset="0"/>
              </a:rPr>
              <a:t>Truth behind Separation of Church and State</a:t>
            </a:r>
          </a:p>
          <a:p>
            <a:pPr marL="0" indent="0">
              <a:buNone/>
            </a:pPr>
            <a:r>
              <a:rPr lang="en-US" dirty="0">
                <a:latin typeface="Times New Roman" panose="02020603050405020304" pitchFamily="18" charset="0"/>
                <a:cs typeface="Times New Roman" panose="02020603050405020304" pitchFamily="18" charset="0"/>
              </a:rPr>
              <a:t>When drafting the First Amendment – and Separation of Church and State:</a:t>
            </a:r>
          </a:p>
          <a:p>
            <a:pPr lvl="1"/>
            <a:r>
              <a:rPr lang="en-US" dirty="0">
                <a:latin typeface="Times New Roman" panose="02020603050405020304" pitchFamily="18" charset="0"/>
                <a:cs typeface="Times New Roman" panose="02020603050405020304" pitchFamily="18" charset="0"/>
              </a:rPr>
              <a:t>there is nothing in legislative intent with the journals.</a:t>
            </a:r>
          </a:p>
          <a:p>
            <a:pPr lvl="1"/>
            <a:r>
              <a:rPr lang="en-US" dirty="0">
                <a:latin typeface="Times New Roman" panose="02020603050405020304" pitchFamily="18" charset="0"/>
                <a:cs typeface="Times New Roman" panose="02020603050405020304" pitchFamily="18" charset="0"/>
              </a:rPr>
              <a:t>Jefferson paid the Marine Marching band to play hymns.</a:t>
            </a:r>
          </a:p>
          <a:p>
            <a:pPr lvl="1"/>
            <a:r>
              <a:rPr lang="en-US" dirty="0">
                <a:latin typeface="Times New Roman" panose="02020603050405020304" pitchFamily="18" charset="0"/>
                <a:cs typeface="Times New Roman" panose="02020603050405020304" pitchFamily="18" charset="0"/>
              </a:rPr>
              <a:t>Jefferson funded Bible Studies.</a:t>
            </a:r>
          </a:p>
          <a:p>
            <a:pPr lvl="1"/>
            <a:r>
              <a:rPr lang="en-US" dirty="0">
                <a:latin typeface="Times New Roman" panose="02020603050405020304" pitchFamily="18" charset="0"/>
                <a:cs typeface="Times New Roman" panose="02020603050405020304" pitchFamily="18" charset="0"/>
              </a:rPr>
              <a:t>Jefferson had his own Bibles printed (1804 and 1820 versions).</a:t>
            </a:r>
          </a:p>
          <a:p>
            <a:pPr lvl="1"/>
            <a:r>
              <a:rPr lang="en-US" dirty="0">
                <a:latin typeface="Times New Roman" panose="02020603050405020304" pitchFamily="18" charset="0"/>
                <a:cs typeface="Times New Roman" panose="02020603050405020304" pitchFamily="18" charset="0"/>
              </a:rPr>
              <a:t>Jefferson actually attended Church on Capitol Hill two days AFTER drafting Separation of Church of and State letter.</a:t>
            </a:r>
          </a:p>
          <a:p>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0BC156C-EF87-2989-233A-E6D60CBE57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0" y="22355"/>
            <a:ext cx="2286000" cy="1714500"/>
          </a:xfrm>
          <a:prstGeom prst="rect">
            <a:avLst/>
          </a:prstGeom>
        </p:spPr>
      </p:pic>
    </p:spTree>
    <p:extLst>
      <p:ext uri="{BB962C8B-B14F-4D97-AF65-F5344CB8AC3E}">
        <p14:creationId xmlns:p14="http://schemas.microsoft.com/office/powerpoint/2010/main" val="17752198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Separation</a:t>
            </a:r>
            <a:r>
              <a:rPr lang="en-US" dirty="0"/>
              <a:t> </a:t>
            </a:r>
            <a:r>
              <a:rPr lang="en-US" dirty="0">
                <a:latin typeface="Mistral" panose="03090702030407020403" pitchFamily="66" charset="0"/>
              </a:rPr>
              <a:t>of Church and State</a:t>
            </a:r>
            <a:endParaRPr lang="en-US" dirty="0"/>
          </a:p>
        </p:txBody>
      </p:sp>
      <p:sp>
        <p:nvSpPr>
          <p:cNvPr id="3" name="Content Placeholder 2"/>
          <p:cNvSpPr>
            <a:spLocks noGrp="1"/>
          </p:cNvSpPr>
          <p:nvPr>
            <p:ph idx="1"/>
          </p:nvPr>
        </p:nvSpPr>
        <p:spPr>
          <a:xfrm>
            <a:off x="269823" y="1825625"/>
            <a:ext cx="11512445" cy="4351338"/>
          </a:xfrm>
          <a:noFill/>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Since this was Jefferson’s view concerning religious expression, in his short and polite reply to the Danbury Baptists on January 1, 1802, he assured them that they need not fear; that the free exercise of religion would </a:t>
            </a:r>
            <a:r>
              <a:rPr lang="en-US" b="1" i="1" dirty="0">
                <a:latin typeface="Times New Roman" panose="02020603050405020304" pitchFamily="18" charset="0"/>
                <a:cs typeface="Times New Roman" panose="02020603050405020304" pitchFamily="18" charset="0"/>
              </a:rPr>
              <a:t>never </a:t>
            </a:r>
            <a:r>
              <a:rPr lang="en-US" dirty="0">
                <a:latin typeface="Times New Roman" panose="02020603050405020304" pitchFamily="18" charset="0"/>
                <a:cs typeface="Times New Roman" panose="02020603050405020304" pitchFamily="18" charset="0"/>
              </a:rPr>
              <a:t>be interfered with by the federal government. As he explained: </a:t>
            </a:r>
          </a:p>
          <a:p>
            <a:pPr lvl="1"/>
            <a:r>
              <a:rPr lang="en-US" dirty="0">
                <a:latin typeface="Times New Roman" panose="02020603050405020304" pitchFamily="18" charset="0"/>
                <a:cs typeface="Times New Roman" panose="02020603050405020304" pitchFamily="18" charset="0"/>
              </a:rPr>
              <a:t>“Gentlemen, – The affectionate sentiments of esteem and approbation which you are so good as to express towards me on behalf of the Danbury Baptist Association give me the highest satisfaction. . . . Believing with you that religion is a matter which lies solely between man and his God; that he owes account to none other for his faith or his worship; that the legislative powers of government reach actions only and not opinions, </a:t>
            </a:r>
            <a:r>
              <a:rPr lang="en-US" dirty="0">
                <a:solidFill>
                  <a:srgbClr val="0070C0"/>
                </a:solidFill>
                <a:latin typeface="Times New Roman" panose="02020603050405020304" pitchFamily="18" charset="0"/>
                <a:cs typeface="Times New Roman" panose="02020603050405020304" pitchFamily="18" charset="0"/>
              </a:rPr>
              <a:t>I contemplate with sovereign reverence that act of the whole American people which declared that their legislature should “make no law respecting an establishment of religion or prohibiting the free exercise thereof,” thus building a wall of separation between Church and State. </a:t>
            </a:r>
            <a:r>
              <a:rPr lang="en-US" dirty="0">
                <a:latin typeface="Times New Roman" panose="02020603050405020304" pitchFamily="18" charset="0"/>
                <a:cs typeface="Times New Roman" panose="02020603050405020304" pitchFamily="18" charset="0"/>
              </a:rPr>
              <a:t>Adhering to this expression of the supreme will of the nation in behalf of the rights of conscience, I shall see with sincere satisfaction the progress of those sentiments which tend to restore to man all his natural rights, convinced he has no natural right in opposition to his social duties. I reciprocate your kind prayers for the protection and blessing of the common Father and Creator of man, and tender you for yourselves and your religious association assurances of my high respect and esteem.”</a:t>
            </a:r>
          </a:p>
        </p:txBody>
      </p:sp>
      <p:pic>
        <p:nvPicPr>
          <p:cNvPr id="4" name="Picture 3">
            <a:extLst>
              <a:ext uri="{FF2B5EF4-FFF2-40B4-BE49-F238E27FC236}">
                <a16:creationId xmlns:a16="http://schemas.microsoft.com/office/drawing/2014/main" id="{8B824F5B-13B0-F441-93F1-148258C037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0" y="22355"/>
            <a:ext cx="2286000" cy="1714500"/>
          </a:xfrm>
          <a:prstGeom prst="rect">
            <a:avLst/>
          </a:prstGeom>
        </p:spPr>
      </p:pic>
    </p:spTree>
    <p:extLst>
      <p:ext uri="{BB962C8B-B14F-4D97-AF65-F5344CB8AC3E}">
        <p14:creationId xmlns:p14="http://schemas.microsoft.com/office/powerpoint/2010/main" val="20846519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Separation</a:t>
            </a:r>
            <a:r>
              <a:rPr lang="en-US" dirty="0"/>
              <a:t> </a:t>
            </a:r>
            <a:r>
              <a:rPr lang="en-US" dirty="0">
                <a:latin typeface="Mistral" panose="03090702030407020403" pitchFamily="66" charset="0"/>
              </a:rPr>
              <a:t>of Church and State</a:t>
            </a:r>
            <a:endParaRPr lang="en-US" dirty="0"/>
          </a:p>
        </p:txBody>
      </p:sp>
      <p:sp>
        <p:nvSpPr>
          <p:cNvPr id="3" name="Content Placeholder 2"/>
          <p:cNvSpPr>
            <a:spLocks noGrp="1"/>
          </p:cNvSpPr>
          <p:nvPr>
            <p:ph idx="1"/>
          </p:nvPr>
        </p:nvSpPr>
        <p:spPr>
          <a:xfrm>
            <a:off x="524656" y="1825625"/>
            <a:ext cx="11167672" cy="4351338"/>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In 1947, in the case </a:t>
            </a:r>
            <a:r>
              <a:rPr lang="en-US" i="1" dirty="0">
                <a:latin typeface="Times New Roman" panose="02020603050405020304" pitchFamily="18" charset="0"/>
                <a:cs typeface="Times New Roman" panose="02020603050405020304" pitchFamily="18" charset="0"/>
              </a:rPr>
              <a:t>Everson v. Board of Education</a:t>
            </a:r>
            <a:r>
              <a:rPr lang="en-US" dirty="0">
                <a:latin typeface="Times New Roman" panose="02020603050405020304" pitchFamily="18" charset="0"/>
                <a:cs typeface="Times New Roman" panose="02020603050405020304" pitchFamily="18" charset="0"/>
              </a:rPr>
              <a:t>, the Supreme Court declared, “The First Amendment has erected a wall between church and state. That wall must be kept high and impregnable. We could not approve the slightest breach.” The “separation of church and state” phrase which they invoked, and which has today become so familiar, was taken from an exchange of letters between President Thomas Jefferson and the Baptist Association of Danbury, Connecticut, shortly after Jefferson became President.</a:t>
            </a:r>
          </a:p>
          <a:p>
            <a:r>
              <a:rPr lang="en-US" dirty="0">
                <a:latin typeface="Times New Roman" panose="02020603050405020304" pitchFamily="18" charset="0"/>
                <a:cs typeface="Times New Roman" panose="02020603050405020304" pitchFamily="18" charset="0"/>
              </a:rPr>
              <a:t>-We need to understand Jefferson helped draft the Dec. of Independence (1776), not the Constitution (1787), not the Bill of Rights (1791), Separation of Church and State Letter (1802)</a:t>
            </a:r>
          </a:p>
          <a:p>
            <a:pPr lvl="1"/>
            <a:r>
              <a:rPr lang="en-US" dirty="0">
                <a:latin typeface="Times New Roman" panose="02020603050405020304" pitchFamily="18" charset="0"/>
                <a:cs typeface="Times New Roman" panose="02020603050405020304" pitchFamily="18" charset="0"/>
              </a:rPr>
              <a:t>Three separate documents.  Not many folks realize these are three separate documents. </a:t>
            </a:r>
          </a:p>
          <a:p>
            <a:pPr lvl="1"/>
            <a:r>
              <a:rPr lang="en-US" dirty="0">
                <a:latin typeface="Times New Roman" panose="02020603050405020304" pitchFamily="18" charset="0"/>
                <a:cs typeface="Times New Roman" panose="02020603050405020304" pitchFamily="18" charset="0"/>
              </a:rPr>
              <a:t>When the Constitution was drafted Jefferson was not in the USA.</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89E0673-FD9F-0E34-820A-B162BCBE4E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0" y="22355"/>
            <a:ext cx="2286000" cy="1714500"/>
          </a:xfrm>
          <a:prstGeom prst="rect">
            <a:avLst/>
          </a:prstGeom>
        </p:spPr>
      </p:pic>
    </p:spTree>
    <p:extLst>
      <p:ext uri="{BB962C8B-B14F-4D97-AF65-F5344CB8AC3E}">
        <p14:creationId xmlns:p14="http://schemas.microsoft.com/office/powerpoint/2010/main" val="452425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Separation</a:t>
            </a:r>
            <a:r>
              <a:rPr lang="en-US" dirty="0"/>
              <a:t> </a:t>
            </a:r>
            <a:r>
              <a:rPr lang="en-US" dirty="0">
                <a:latin typeface="Mistral" panose="03090702030407020403" pitchFamily="66" charset="0"/>
              </a:rPr>
              <a:t>of Church and State</a:t>
            </a:r>
            <a:endParaRPr lang="en-US"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Some of you might be wondering what can I do about this?  Can my child or grandchild pray over his or her meal at lunchtime or a football game?  Well, yes.</a:t>
            </a:r>
          </a:p>
          <a:p>
            <a:r>
              <a:rPr lang="en-US" dirty="0">
                <a:latin typeface="Times New Roman" panose="02020603050405020304" pitchFamily="18" charset="0"/>
                <a:cs typeface="Times New Roman" panose="02020603050405020304" pitchFamily="18" charset="0"/>
              </a:rPr>
              <a:t>Catholics for Freedom of Religion is a great organization.  Being used in Long Island.  Informing people of their rights.  Did you know the school can lose their federal funding for not allowing your child or grandchild to not pray?</a:t>
            </a:r>
          </a:p>
          <a:p>
            <a:r>
              <a:rPr lang="en-US" dirty="0">
                <a:latin typeface="Times New Roman" panose="02020603050405020304" pitchFamily="18" charset="0"/>
                <a:cs typeface="Times New Roman" panose="02020603050405020304" pitchFamily="18" charset="0"/>
              </a:rPr>
              <a:t>Inform your local school board.</a:t>
            </a:r>
          </a:p>
          <a:p>
            <a:r>
              <a:rPr lang="en-US" dirty="0">
                <a:latin typeface="Times New Roman" panose="02020603050405020304" pitchFamily="18" charset="0"/>
                <a:cs typeface="Times New Roman" panose="02020603050405020304" pitchFamily="18" charset="0"/>
              </a:rPr>
              <a:t>Live out your freedoms, but protect your liberties.</a:t>
            </a:r>
          </a:p>
        </p:txBody>
      </p:sp>
      <p:pic>
        <p:nvPicPr>
          <p:cNvPr id="4" name="Picture 3">
            <a:extLst>
              <a:ext uri="{FF2B5EF4-FFF2-40B4-BE49-F238E27FC236}">
                <a16:creationId xmlns:a16="http://schemas.microsoft.com/office/drawing/2014/main" id="{44BE6937-39FA-E9D4-9DEA-073F3BB445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0" y="22355"/>
            <a:ext cx="2286000" cy="1714500"/>
          </a:xfrm>
          <a:prstGeom prst="rect">
            <a:avLst/>
          </a:prstGeom>
        </p:spPr>
      </p:pic>
    </p:spTree>
    <p:extLst>
      <p:ext uri="{BB962C8B-B14F-4D97-AF65-F5344CB8AC3E}">
        <p14:creationId xmlns:p14="http://schemas.microsoft.com/office/powerpoint/2010/main" val="7347326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Separation</a:t>
            </a:r>
            <a:r>
              <a:rPr lang="en-US" dirty="0"/>
              <a:t> </a:t>
            </a:r>
            <a:r>
              <a:rPr lang="en-US" dirty="0">
                <a:latin typeface="Mistral" panose="03090702030407020403" pitchFamily="66" charset="0"/>
              </a:rPr>
              <a:t>of Church and State</a:t>
            </a:r>
            <a:endParaRPr lang="en-US" dirty="0"/>
          </a:p>
        </p:txBody>
      </p:sp>
      <p:sp>
        <p:nvSpPr>
          <p:cNvPr id="3" name="Content Placeholder 2"/>
          <p:cNvSpPr>
            <a:spLocks noGrp="1"/>
          </p:cNvSpPr>
          <p:nvPr>
            <p:ph idx="1"/>
          </p:nvPr>
        </p:nvSpPr>
        <p:spPr/>
        <p:txBody>
          <a:bodyPr>
            <a:normAutofit fontScale="85000" lnSpcReduction="20000"/>
          </a:bodyPr>
          <a:lstStyle/>
          <a:p>
            <a:r>
              <a:rPr lang="en-US" u="sng" dirty="0">
                <a:latin typeface="Times New Roman" panose="02020603050405020304" pitchFamily="18" charset="0"/>
                <a:cs typeface="Times New Roman" panose="02020603050405020304" pitchFamily="18" charset="0"/>
              </a:rPr>
              <a:t>First Amendment from The Bill of Rights:</a:t>
            </a:r>
          </a:p>
          <a:p>
            <a:r>
              <a:rPr lang="en-US" dirty="0">
                <a:latin typeface="Times New Roman" panose="02020603050405020304" pitchFamily="18" charset="0"/>
                <a:cs typeface="Times New Roman" panose="02020603050405020304" pitchFamily="18" charset="0"/>
              </a:rPr>
              <a:t>Congress shall make no law respecting an </a:t>
            </a:r>
            <a:r>
              <a:rPr lang="en-US" dirty="0">
                <a:solidFill>
                  <a:srgbClr val="0070C0"/>
                </a:solidFill>
                <a:latin typeface="Times New Roman" panose="02020603050405020304" pitchFamily="18" charset="0"/>
                <a:cs typeface="Times New Roman" panose="02020603050405020304" pitchFamily="18" charset="0"/>
              </a:rPr>
              <a:t>establishment of religion</a:t>
            </a:r>
            <a:r>
              <a:rPr lang="en-US" dirty="0">
                <a:latin typeface="Times New Roman" panose="02020603050405020304" pitchFamily="18" charset="0"/>
                <a:cs typeface="Times New Roman" panose="02020603050405020304" pitchFamily="18" charset="0"/>
              </a:rPr>
              <a:t>, or prohibiting the </a:t>
            </a:r>
            <a:r>
              <a:rPr lang="en-US" dirty="0">
                <a:solidFill>
                  <a:srgbClr val="0070C0"/>
                </a:solidFill>
                <a:latin typeface="Times New Roman" panose="02020603050405020304" pitchFamily="18" charset="0"/>
                <a:cs typeface="Times New Roman" panose="02020603050405020304" pitchFamily="18" charset="0"/>
              </a:rPr>
              <a:t>free exercise </a:t>
            </a:r>
            <a:r>
              <a:rPr lang="en-US" dirty="0">
                <a:latin typeface="Times New Roman" panose="02020603050405020304" pitchFamily="18" charset="0"/>
                <a:cs typeface="Times New Roman" panose="02020603050405020304" pitchFamily="18" charset="0"/>
              </a:rPr>
              <a:t>thereof; or abridging the freedom of speech, or of the press, or the right of the people peaceably to assemble, and to petition the Government for a redress of grievances.</a:t>
            </a:r>
          </a:p>
          <a:p>
            <a:r>
              <a:rPr lang="en-US" dirty="0">
                <a:latin typeface="Times New Roman" panose="02020603050405020304" pitchFamily="18" charset="0"/>
                <a:cs typeface="Times New Roman" panose="02020603050405020304" pitchFamily="18" charset="0"/>
              </a:rPr>
              <a:t>Our founding fathers never wanted a theocracy (</a:t>
            </a:r>
            <a:r>
              <a:rPr lang="en-US" dirty="0">
                <a:solidFill>
                  <a:srgbClr val="0070C0"/>
                </a:solidFill>
                <a:latin typeface="Times New Roman" panose="02020603050405020304" pitchFamily="18" charset="0"/>
                <a:cs typeface="Times New Roman" panose="02020603050405020304" pitchFamily="18" charset="0"/>
              </a:rPr>
              <a:t>establishment clause</a:t>
            </a:r>
            <a:r>
              <a:rPr lang="en-US" dirty="0">
                <a:latin typeface="Times New Roman" panose="02020603050405020304" pitchFamily="18" charset="0"/>
                <a:cs typeface="Times New Roman" panose="02020603050405020304" pitchFamily="18" charset="0"/>
              </a:rPr>
              <a:t>).  Our founding fathers wanted us to be able to live out our religious faith (</a:t>
            </a:r>
            <a:r>
              <a:rPr lang="en-US" dirty="0">
                <a:solidFill>
                  <a:srgbClr val="0070C0"/>
                </a:solidFill>
                <a:latin typeface="Times New Roman" panose="02020603050405020304" pitchFamily="18" charset="0"/>
                <a:cs typeface="Times New Roman" panose="02020603050405020304" pitchFamily="18" charset="0"/>
              </a:rPr>
              <a:t>free exercise clause</a:t>
            </a:r>
            <a:r>
              <a:rPr lang="en-US" dirty="0">
                <a:latin typeface="Times New Roman" panose="02020603050405020304" pitchFamily="18" charset="0"/>
                <a:cs typeface="Times New Roman" panose="02020603050405020304" pitchFamily="18" charset="0"/>
              </a:rPr>
              <a:t>).</a:t>
            </a:r>
          </a:p>
          <a:p>
            <a:r>
              <a:rPr lang="en-US" dirty="0">
                <a:solidFill>
                  <a:srgbClr val="0070C0"/>
                </a:solidFill>
                <a:latin typeface="Times New Roman" panose="02020603050405020304" pitchFamily="18" charset="0"/>
                <a:cs typeface="Times New Roman" panose="02020603050405020304" pitchFamily="18" charset="0"/>
              </a:rPr>
              <a:t>-Exhibit S– No the Founding Fathers Did Not Want Pastors to Stay out of Politics</a:t>
            </a:r>
          </a:p>
          <a:p>
            <a:r>
              <a:rPr lang="en-US" dirty="0">
                <a:solidFill>
                  <a:srgbClr val="0070C0"/>
                </a:solidFill>
                <a:latin typeface="Times New Roman" panose="02020603050405020304" pitchFamily="18" charset="0"/>
                <a:cs typeface="Times New Roman" panose="02020603050405020304" pitchFamily="18" charset="0"/>
              </a:rPr>
              <a:t>-Exhibit T – The FF on the Bible and Jesus</a:t>
            </a:r>
          </a:p>
          <a:p>
            <a:r>
              <a:rPr lang="en-US" dirty="0">
                <a:solidFill>
                  <a:srgbClr val="0070C0"/>
                </a:solidFill>
                <a:latin typeface="Times New Roman" panose="02020603050405020304" pitchFamily="18" charset="0"/>
                <a:cs typeface="Times New Roman" panose="02020603050405020304" pitchFamily="18" charset="0"/>
              </a:rPr>
              <a:t>-Exhibit U – Separation of Church and State</a:t>
            </a:r>
          </a:p>
          <a:p>
            <a:r>
              <a:rPr lang="en-US" dirty="0">
                <a:solidFill>
                  <a:srgbClr val="0070C0"/>
                </a:solidFill>
                <a:latin typeface="Times New Roman" panose="02020603050405020304" pitchFamily="18" charset="0"/>
                <a:cs typeface="Times New Roman" panose="02020603050405020304" pitchFamily="18" charset="0"/>
              </a:rPr>
              <a:t>All exhibits are from America’s Unknown Known History on this slide</a:t>
            </a:r>
          </a:p>
          <a:p>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9DD7D5E-64F4-4A41-F99D-1C8DB1B0AB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0" y="22355"/>
            <a:ext cx="2286000" cy="1714500"/>
          </a:xfrm>
          <a:prstGeom prst="rect">
            <a:avLst/>
          </a:prstGeom>
        </p:spPr>
      </p:pic>
    </p:spTree>
    <p:extLst>
      <p:ext uri="{BB962C8B-B14F-4D97-AF65-F5344CB8AC3E}">
        <p14:creationId xmlns:p14="http://schemas.microsoft.com/office/powerpoint/2010/main" val="1760675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FDR Bible of WWII</a:t>
            </a:r>
          </a:p>
        </p:txBody>
      </p:sp>
      <p:sp>
        <p:nvSpPr>
          <p:cNvPr id="5" name="Content Placeholder 4"/>
          <p:cNvSpPr>
            <a:spLocks noGrp="1"/>
          </p:cNvSpPr>
          <p:nvPr>
            <p:ph idx="1"/>
          </p:nvPr>
        </p:nvSpPr>
        <p:spPr>
          <a:xfrm>
            <a:off x="434716" y="1361215"/>
            <a:ext cx="5126636" cy="4815748"/>
          </a:xfrm>
        </p:spPr>
        <p:txBody>
          <a:bodyPr>
            <a:normAutofit/>
          </a:bodyPr>
          <a:lstStyle/>
          <a:p>
            <a:pPr algn="just"/>
            <a:r>
              <a:rPr lang="en-US" dirty="0">
                <a:solidFill>
                  <a:schemeClr val="bg1"/>
                </a:solidFill>
                <a:latin typeface="Times New Roman" panose="02020603050405020304" pitchFamily="18" charset="0"/>
                <a:cs typeface="Times New Roman" panose="02020603050405020304" pitchFamily="18" charset="0"/>
              </a:rPr>
              <a:t>Some will get upset that the Christian Flag is above the American Flag.  Well, hold on.  We have always been a nation of “God, Country, Family.”  Our Founding Fathers understood that God is a God of order: In order for our families to be protected, we as a country need to be right with God. So the order God has set for nations is “God, Country, Family.”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4836" y="1361215"/>
            <a:ext cx="5792448" cy="4738222"/>
          </a:xfrm>
          <a:prstGeom prst="rect">
            <a:avLst/>
          </a:prstGeom>
        </p:spPr>
      </p:pic>
    </p:spTree>
    <p:extLst>
      <p:ext uri="{BB962C8B-B14F-4D97-AF65-F5344CB8AC3E}">
        <p14:creationId xmlns:p14="http://schemas.microsoft.com/office/powerpoint/2010/main" val="36975408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169C6-34C8-1C13-03EA-1BFDBE0F256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9A0854C-FC06-FD04-E09A-EBED452E8A55}"/>
              </a:ext>
            </a:extLst>
          </p:cNvPr>
          <p:cNvSpPr>
            <a:spLocks noGrp="1"/>
          </p:cNvSpPr>
          <p:nvPr>
            <p:ph type="subTitle" idx="1"/>
          </p:nvPr>
        </p:nvSpPr>
        <p:spPr/>
        <p:txBody>
          <a:bodyPr/>
          <a:lstStyle/>
          <a:p>
            <a:endParaRPr lang="en-US"/>
          </a:p>
        </p:txBody>
      </p:sp>
      <p:sp>
        <p:nvSpPr>
          <p:cNvPr id="6" name="TextBox 5">
            <a:extLst>
              <a:ext uri="{FF2B5EF4-FFF2-40B4-BE49-F238E27FC236}">
                <a16:creationId xmlns:a16="http://schemas.microsoft.com/office/drawing/2014/main" id="{2DE11CAB-7095-2D09-BE76-8EFB417AF346}"/>
              </a:ext>
            </a:extLst>
          </p:cNvPr>
          <p:cNvSpPr txBox="1"/>
          <p:nvPr/>
        </p:nvSpPr>
        <p:spPr>
          <a:xfrm>
            <a:off x="438150" y="5000626"/>
            <a:ext cx="1113472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 few questions to ask yourself: 1) can we continue down this moral decay and continue as a nation? 2) can we continue on down this path of financial debt? 3) is our hope in American politics or the God that America was founded upon? 4) can we stop Bible prophecy?  5) is America listed in Bible prophecy?</a:t>
            </a:r>
          </a:p>
        </p:txBody>
      </p:sp>
      <p:pic>
        <p:nvPicPr>
          <p:cNvPr id="9" name="Picture 8">
            <a:extLst>
              <a:ext uri="{FF2B5EF4-FFF2-40B4-BE49-F238E27FC236}">
                <a16:creationId xmlns:a16="http://schemas.microsoft.com/office/drawing/2014/main" id="{39A8E991-2804-9FBE-B153-F15C79D78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51BF16E-E291-893A-C358-CCDF58EA0C75}"/>
              </a:ext>
            </a:extLst>
          </p:cNvPr>
          <p:cNvSpPr txBox="1"/>
          <p:nvPr/>
        </p:nvSpPr>
        <p:spPr>
          <a:xfrm>
            <a:off x="4307840" y="414606"/>
            <a:ext cx="5577840" cy="1323439"/>
          </a:xfrm>
          <a:prstGeom prst="rect">
            <a:avLst/>
          </a:prstGeom>
          <a:solidFill>
            <a:schemeClr val="accent1">
              <a:lumMod val="5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i="1" dirty="0">
                <a:solidFill>
                  <a:schemeClr val="bg1"/>
                </a:solidFill>
                <a:latin typeface="Times New Roman" panose="02020603050405020304" pitchFamily="18" charset="0"/>
                <a:cs typeface="Times New Roman" panose="02020603050405020304" pitchFamily="18" charset="0"/>
              </a:rPr>
              <a:t>American Exceptionalism</a:t>
            </a:r>
            <a:endParaRPr kumimoji="0" lang="en-US" sz="40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46408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77BA1-DA8E-474A-363F-55B28A6BEA74}"/>
              </a:ext>
            </a:extLst>
          </p:cNvPr>
          <p:cNvSpPr>
            <a:spLocks noGrp="1"/>
          </p:cNvSpPr>
          <p:nvPr>
            <p:ph type="title"/>
          </p:nvPr>
        </p:nvSpPr>
        <p:spPr>
          <a:xfrm>
            <a:off x="838200" y="954405"/>
            <a:ext cx="10515600" cy="1325563"/>
          </a:xfrm>
        </p:spPr>
        <p:txBody>
          <a:bodyPr>
            <a:normAutofit fontScale="90000"/>
          </a:bodyPr>
          <a:lstStyle/>
          <a:p>
            <a:pPr algn="ctr"/>
            <a:r>
              <a:rPr lang="en-US" sz="4400" b="1" dirty="0">
                <a:solidFill>
                  <a:srgbClr val="CA7700"/>
                </a:solidFill>
                <a:effectLst/>
                <a:latin typeface="Times New Roman" panose="02020603050405020304" pitchFamily="18" charset="0"/>
                <a:cs typeface="Times New Roman" panose="02020603050405020304" pitchFamily="18" charset="0"/>
              </a:rPr>
              <a:t>Debunking our Godless Constitution</a:t>
            </a:r>
            <a:br>
              <a:rPr lang="en-US" sz="4400" b="1" dirty="0">
                <a:solidFill>
                  <a:srgbClr val="CA7700"/>
                </a:solidFill>
                <a:effectLst/>
                <a:latin typeface="Times New Roman" panose="02020603050405020304" pitchFamily="18" charset="0"/>
                <a:cs typeface="Times New Roman" panose="02020603050405020304" pitchFamily="18" charset="0"/>
              </a:rPr>
            </a:br>
            <a:br>
              <a:rPr lang="en-US" sz="4400" dirty="0">
                <a:effectLst/>
                <a:latin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138AEFE-377B-31C7-4B83-23F51C6E5D07}"/>
              </a:ext>
            </a:extLst>
          </p:cNvPr>
          <p:cNvSpPr>
            <a:spLocks noGrp="1"/>
          </p:cNvSpPr>
          <p:nvPr>
            <p:ph idx="1"/>
          </p:nvPr>
        </p:nvSpPr>
        <p:spPr>
          <a:xfrm>
            <a:off x="4632960" y="2011679"/>
            <a:ext cx="6080759" cy="3088323"/>
          </a:xfrm>
        </p:spPr>
        <p:txBody>
          <a:bodyPr>
            <a:normAutofit/>
          </a:bodyPr>
          <a:lstStyle/>
          <a:p>
            <a:pPr algn="l"/>
            <a:r>
              <a:rPr lang="en-US" dirty="0">
                <a:latin typeface="Times New Roman" panose="02020603050405020304" pitchFamily="18" charset="0"/>
                <a:cs typeface="Times New Roman" panose="02020603050405020304" pitchFamily="18" charset="0"/>
              </a:rPr>
              <a:t>This book is about ½ inch thick and  does not contain footnotes.  Can you imagine turning in an essay to your teacher without footnotes?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47E49DA-AF97-1483-8B26-F049EFB175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5137" y="1756410"/>
            <a:ext cx="2524125" cy="3867150"/>
          </a:xfrm>
          <a:prstGeom prst="rect">
            <a:avLst/>
          </a:prstGeom>
        </p:spPr>
      </p:pic>
    </p:spTree>
    <p:extLst>
      <p:ext uri="{BB962C8B-B14F-4D97-AF65-F5344CB8AC3E}">
        <p14:creationId xmlns:p14="http://schemas.microsoft.com/office/powerpoint/2010/main" val="8472058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99212"/>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i="1" dirty="0">
                <a:latin typeface="Times New Roman" panose="02020603050405020304" pitchFamily="18" charset="0"/>
                <a:cs typeface="Times New Roman" panose="02020603050405020304" pitchFamily="18" charset="0"/>
              </a:rPr>
              <a:t>American Exceptionalism</a:t>
            </a:r>
            <a:endParaRPr kumimoji="0" lang="en-US" sz="4400" b="0" i="0" u="none" strike="noStrike" kern="1200" cap="none" spc="0" normalizeH="0" baseline="0" noProof="0" dirty="0">
              <a:ln>
                <a:noFill/>
              </a:ln>
              <a:effectLst/>
              <a:uLnTx/>
              <a:uFillTx/>
              <a:latin typeface="Calibri" panose="020F0502020204030204"/>
              <a:ea typeface="+mn-ea"/>
              <a:cs typeface="+mn-cs"/>
            </a:endParaRPr>
          </a:p>
        </p:txBody>
      </p:sp>
      <p:sp>
        <p:nvSpPr>
          <p:cNvPr id="7" name="Content Placeholder 6"/>
          <p:cNvSpPr>
            <a:spLocks noGrp="1"/>
          </p:cNvSpPr>
          <p:nvPr>
            <p:ph idx="1"/>
          </p:nvPr>
        </p:nvSpPr>
        <p:spPr>
          <a:xfrm>
            <a:off x="373505" y="1345940"/>
            <a:ext cx="10515600" cy="4351338"/>
          </a:xfrm>
        </p:spPr>
        <p:txBody>
          <a:bodyPr>
            <a:noAutofit/>
          </a:bodyPr>
          <a:lstStyle/>
          <a:p>
            <a:r>
              <a:rPr lang="en-US" dirty="0">
                <a:latin typeface="Times New Roman" panose="02020603050405020304" pitchFamily="18" charset="0"/>
                <a:cs typeface="Times New Roman" panose="02020603050405020304" pitchFamily="18" charset="0"/>
              </a:rPr>
              <a:t>What other country are these three scenarios possible?</a:t>
            </a:r>
          </a:p>
          <a:p>
            <a:pPr lvl="1"/>
            <a:r>
              <a:rPr lang="en-US" sz="2800" dirty="0">
                <a:latin typeface="Times New Roman" panose="02020603050405020304" pitchFamily="18" charset="0"/>
                <a:cs typeface="Times New Roman" panose="02020603050405020304" pitchFamily="18" charset="0"/>
              </a:rPr>
              <a:t>Anna – born and raised in the USA, now a missionary in Africa.</a:t>
            </a:r>
          </a:p>
          <a:p>
            <a:pPr lvl="1"/>
            <a:r>
              <a:rPr lang="en-US" sz="2800" dirty="0">
                <a:latin typeface="Times New Roman" panose="02020603050405020304" pitchFamily="18" charset="0"/>
                <a:cs typeface="Times New Roman" panose="02020603050405020304" pitchFamily="18" charset="0"/>
              </a:rPr>
              <a:t>Monica – born and raised in socialist Romania and won the American lottery and came to America.  Former dental assistant, now realtor, and her family has appeared on the television show: “The Righteous Gemstones.”</a:t>
            </a:r>
          </a:p>
          <a:p>
            <a:pPr lvl="1"/>
            <a:r>
              <a:rPr lang="en-US" sz="2800" dirty="0" err="1">
                <a:latin typeface="Times New Roman" panose="02020603050405020304" pitchFamily="18" charset="0"/>
                <a:cs typeface="Times New Roman" panose="02020603050405020304" pitchFamily="18" charset="0"/>
              </a:rPr>
              <a:t>Gloire</a:t>
            </a:r>
            <a:r>
              <a:rPr lang="en-US" sz="2800" dirty="0">
                <a:latin typeface="Times New Roman" panose="02020603050405020304" pitchFamily="18" charset="0"/>
                <a:cs typeface="Times New Roman" panose="02020603050405020304" pitchFamily="18" charset="0"/>
              </a:rPr>
              <a:t> – a legal immigrant from Africa, whose book </a:t>
            </a:r>
            <a:r>
              <a:rPr lang="en-US" sz="2800" u="sng" dirty="0">
                <a:latin typeface="Times New Roman" panose="02020603050405020304" pitchFamily="18" charset="0"/>
                <a:cs typeface="Times New Roman" panose="02020603050405020304" pitchFamily="18" charset="0"/>
              </a:rPr>
              <a:t>Grow Up Church</a:t>
            </a:r>
            <a:r>
              <a:rPr lang="en-US" sz="2800" dirty="0">
                <a:latin typeface="Times New Roman" panose="02020603050405020304" pitchFamily="18" charset="0"/>
                <a:cs typeface="Times New Roman" panose="02020603050405020304" pitchFamily="18" charset="0"/>
              </a:rPr>
              <a:t> was # 1 on Amazon in Church growth.</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700353"/>
            <a:ext cx="1993849" cy="199384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0672" y="4602371"/>
            <a:ext cx="2189813" cy="2189813"/>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3144" y="4446223"/>
            <a:ext cx="2345961" cy="2345961"/>
          </a:xfrm>
          <a:prstGeom prst="rect">
            <a:avLst/>
          </a:prstGeom>
        </p:spPr>
      </p:pic>
    </p:spTree>
    <p:extLst>
      <p:ext uri="{BB962C8B-B14F-4D97-AF65-F5344CB8AC3E}">
        <p14:creationId xmlns:p14="http://schemas.microsoft.com/office/powerpoint/2010/main" val="4278242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i="1" dirty="0">
                <a:latin typeface="Times New Roman" panose="02020603050405020304" pitchFamily="18" charset="0"/>
                <a:cs typeface="Times New Roman" panose="02020603050405020304" pitchFamily="18" charset="0"/>
              </a:rPr>
              <a:t>American Exceptionalism</a:t>
            </a:r>
            <a:endParaRPr kumimoji="0" lang="en-US" sz="4400" b="0" i="0" u="none" strike="noStrike" kern="1200" cap="none" spc="0" normalizeH="0" baseline="0" noProof="0" dirty="0">
              <a:ln>
                <a:noFill/>
              </a:ln>
              <a:effectLst/>
              <a:uLnTx/>
              <a:uFillTx/>
              <a:latin typeface="Calibri" panose="020F0502020204030204"/>
              <a:ea typeface="+mn-ea"/>
              <a:cs typeface="+mn-cs"/>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6880" y="1643674"/>
            <a:ext cx="6558113" cy="4863934"/>
          </a:xfrm>
        </p:spPr>
      </p:pic>
    </p:spTree>
    <p:extLst>
      <p:ext uri="{BB962C8B-B14F-4D97-AF65-F5344CB8AC3E}">
        <p14:creationId xmlns:p14="http://schemas.microsoft.com/office/powerpoint/2010/main" val="8572309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99212"/>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i="1" dirty="0">
                <a:latin typeface="Times New Roman" panose="02020603050405020304" pitchFamily="18" charset="0"/>
                <a:cs typeface="Times New Roman" panose="02020603050405020304" pitchFamily="18" charset="0"/>
              </a:rPr>
              <a:t>American Exceptionalism</a:t>
            </a:r>
            <a:endParaRPr kumimoji="0" lang="en-US" sz="4400" b="0" i="0" u="none" strike="noStrike" kern="1200" cap="none" spc="0" normalizeH="0" baseline="0" noProof="0" dirty="0">
              <a:ln>
                <a:noFill/>
              </a:ln>
              <a:effectLst/>
              <a:uLnTx/>
              <a:uFillTx/>
              <a:latin typeface="Calibri" panose="020F0502020204030204"/>
              <a:ea typeface="+mn-ea"/>
              <a:cs typeface="+mn-cs"/>
            </a:endParaRPr>
          </a:p>
        </p:txBody>
      </p:sp>
      <p:sp>
        <p:nvSpPr>
          <p:cNvPr id="7" name="Content Placeholder 6"/>
          <p:cNvSpPr>
            <a:spLocks noGrp="1"/>
          </p:cNvSpPr>
          <p:nvPr>
            <p:ph idx="1"/>
          </p:nvPr>
        </p:nvSpPr>
        <p:spPr>
          <a:xfrm>
            <a:off x="426719" y="1752340"/>
            <a:ext cx="10492865" cy="4351338"/>
          </a:xfrm>
        </p:spPr>
        <p:txBody>
          <a:bodyPr>
            <a:noAutofit/>
          </a:bodyPr>
          <a:lstStyle/>
          <a:p>
            <a:r>
              <a:rPr lang="en-US" dirty="0">
                <a:latin typeface="Times New Roman" panose="02020603050405020304" pitchFamily="18" charset="0"/>
                <a:cs typeface="Times New Roman" panose="02020603050405020304" pitchFamily="18" charset="0"/>
              </a:rPr>
              <a:t>Did you know in WWII, America dropped leaflets on Japan warning them of the bomb?</a:t>
            </a:r>
            <a:endParaRPr lang="en-US" sz="2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0D514A8-6857-A47C-79AC-9DF99B5124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3295" y="2825115"/>
            <a:ext cx="4514850" cy="3524250"/>
          </a:xfrm>
          <a:prstGeom prst="rect">
            <a:avLst/>
          </a:prstGeom>
        </p:spPr>
      </p:pic>
    </p:spTree>
    <p:extLst>
      <p:ext uri="{BB962C8B-B14F-4D97-AF65-F5344CB8AC3E}">
        <p14:creationId xmlns:p14="http://schemas.microsoft.com/office/powerpoint/2010/main" val="42615182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99212"/>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en-US" sz="5400" b="1" i="1" dirty="0">
                <a:solidFill>
                  <a:srgbClr val="FFFF00"/>
                </a:solidFill>
                <a:latin typeface="Times New Roman" panose="02020603050405020304" pitchFamily="18" charset="0"/>
                <a:cs typeface="Times New Roman" panose="02020603050405020304" pitchFamily="18" charset="0"/>
              </a:rPr>
            </a:br>
            <a:br>
              <a:rPr lang="en-US" sz="5400" b="1" i="1" dirty="0">
                <a:solidFill>
                  <a:srgbClr val="FFFF00"/>
                </a:solidFill>
                <a:latin typeface="Times New Roman" panose="02020603050405020304" pitchFamily="18" charset="0"/>
                <a:cs typeface="Times New Roman" panose="02020603050405020304" pitchFamily="18" charset="0"/>
              </a:rPr>
            </a:br>
            <a:br>
              <a:rPr lang="en-US" sz="5400" b="1" i="1" dirty="0">
                <a:solidFill>
                  <a:srgbClr val="FFFF00"/>
                </a:solidFill>
                <a:latin typeface="Times New Roman" panose="02020603050405020304" pitchFamily="18" charset="0"/>
                <a:cs typeface="Times New Roman" panose="02020603050405020304" pitchFamily="18" charset="0"/>
              </a:rPr>
            </a:br>
            <a:br>
              <a:rPr lang="en-US" sz="5400" b="1" i="1" dirty="0">
                <a:solidFill>
                  <a:srgbClr val="FFFF00"/>
                </a:solidFill>
                <a:latin typeface="Times New Roman" panose="02020603050405020304" pitchFamily="18" charset="0"/>
                <a:cs typeface="Times New Roman" panose="02020603050405020304" pitchFamily="18" charset="0"/>
              </a:rPr>
            </a:br>
            <a:br>
              <a:rPr lang="en-US" sz="5400" b="1" i="1" dirty="0">
                <a:solidFill>
                  <a:srgbClr val="FFFF00"/>
                </a:solidFill>
                <a:latin typeface="Times New Roman" panose="02020603050405020304" pitchFamily="18" charset="0"/>
                <a:cs typeface="Times New Roman" panose="02020603050405020304" pitchFamily="18" charset="0"/>
              </a:rPr>
            </a:br>
            <a:r>
              <a:rPr lang="en-US" sz="5400" b="1" i="1" dirty="0">
                <a:solidFill>
                  <a:srgbClr val="FFFF00"/>
                </a:solidFill>
                <a:latin typeface="Times New Roman" panose="02020603050405020304" pitchFamily="18" charset="0"/>
                <a:cs typeface="Times New Roman" panose="02020603050405020304" pitchFamily="18" charset="0"/>
              </a:rPr>
              <a:t>America’s Foundation, cursory review.  </a:t>
            </a:r>
            <a:br>
              <a:rPr lang="en-US" sz="5400" b="1" i="1" dirty="0">
                <a:solidFill>
                  <a:srgbClr val="FFFF00"/>
                </a:solidFill>
                <a:latin typeface="Times New Roman" panose="02020603050405020304" pitchFamily="18" charset="0"/>
                <a:cs typeface="Times New Roman" panose="02020603050405020304" pitchFamily="18" charset="0"/>
              </a:rPr>
            </a:br>
            <a:br>
              <a:rPr lang="en-US" sz="5400" b="1" i="1" dirty="0">
                <a:solidFill>
                  <a:srgbClr val="FFFF00"/>
                </a:solidFill>
                <a:latin typeface="Times New Roman" panose="02020603050405020304" pitchFamily="18" charset="0"/>
                <a:cs typeface="Times New Roman" panose="02020603050405020304" pitchFamily="18" charset="0"/>
              </a:rPr>
            </a:br>
            <a:r>
              <a:rPr lang="en-US" sz="5400" b="1" i="1" dirty="0">
                <a:solidFill>
                  <a:srgbClr val="FFFF00"/>
                </a:solidFill>
                <a:latin typeface="Times New Roman" panose="02020603050405020304" pitchFamily="18" charset="0"/>
                <a:cs typeface="Times New Roman" panose="02020603050405020304" pitchFamily="18" charset="0"/>
              </a:rPr>
              <a:t>I would recommend other lecture series on my website for further study.</a:t>
            </a:r>
          </a:p>
        </p:txBody>
      </p:sp>
    </p:spTree>
    <p:extLst>
      <p:ext uri="{BB962C8B-B14F-4D97-AF65-F5344CB8AC3E}">
        <p14:creationId xmlns:p14="http://schemas.microsoft.com/office/powerpoint/2010/main" val="12706342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Fun Facts on American History</a:t>
            </a:r>
            <a:br>
              <a:rPr lang="en-US" dirty="0">
                <a:latin typeface="Mistral" panose="03090702030407020403" pitchFamily="66" charset="0"/>
              </a:rPr>
            </a:br>
            <a:r>
              <a:rPr lang="en-US" dirty="0">
                <a:latin typeface="Mistral" panose="03090702030407020403" pitchFamily="66" charset="0"/>
              </a:rPr>
              <a:t>-How the Liberty Bell got its name</a:t>
            </a:r>
            <a:endParaRPr lang="en-US" dirty="0"/>
          </a:p>
        </p:txBody>
      </p:sp>
      <p:pic>
        <p:nvPicPr>
          <p:cNvPr id="4" name="Content Placeholder 3">
            <a:extLst>
              <a:ext uri="{FF2B5EF4-FFF2-40B4-BE49-F238E27FC236}">
                <a16:creationId xmlns:a16="http://schemas.microsoft.com/office/drawing/2014/main" id="{8C25BB25-EFD7-2793-5BB1-DF67ABFD9C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5592" y="2014451"/>
            <a:ext cx="4263609" cy="4195933"/>
          </a:xfrm>
          <a:prstGeom prst="rect">
            <a:avLst/>
          </a:prstGeom>
        </p:spPr>
      </p:pic>
    </p:spTree>
    <p:extLst>
      <p:ext uri="{BB962C8B-B14F-4D97-AF65-F5344CB8AC3E}">
        <p14:creationId xmlns:p14="http://schemas.microsoft.com/office/powerpoint/2010/main" val="28345333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Fun Facts on American History</a:t>
            </a:r>
            <a:br>
              <a:rPr lang="en-US" dirty="0">
                <a:latin typeface="Mistral" panose="03090702030407020403" pitchFamily="66" charset="0"/>
              </a:rPr>
            </a:br>
            <a:r>
              <a:rPr lang="en-US" dirty="0">
                <a:latin typeface="Mistral" panose="03090702030407020403" pitchFamily="66" charset="0"/>
              </a:rPr>
              <a:t>-What was the first sentence sent via Morse Code?</a:t>
            </a:r>
            <a:endParaRPr lang="en-US" dirty="0"/>
          </a:p>
        </p:txBody>
      </p:sp>
      <p:pic>
        <p:nvPicPr>
          <p:cNvPr id="4" name="Picture 3">
            <a:extLst>
              <a:ext uri="{FF2B5EF4-FFF2-40B4-BE49-F238E27FC236}">
                <a16:creationId xmlns:a16="http://schemas.microsoft.com/office/drawing/2014/main" id="{DF7E6879-6881-2D9F-0F89-DEB41F653A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8477" y="1854992"/>
            <a:ext cx="3635045" cy="3696656"/>
          </a:xfrm>
          <a:prstGeom prst="rect">
            <a:avLst/>
          </a:prstGeom>
        </p:spPr>
      </p:pic>
      <p:sp>
        <p:nvSpPr>
          <p:cNvPr id="6" name="TextBox 5">
            <a:extLst>
              <a:ext uri="{FF2B5EF4-FFF2-40B4-BE49-F238E27FC236}">
                <a16:creationId xmlns:a16="http://schemas.microsoft.com/office/drawing/2014/main" id="{BFB12729-DEC1-F483-219B-78559EDF8DF4}"/>
              </a:ext>
            </a:extLst>
          </p:cNvPr>
          <p:cNvSpPr txBox="1"/>
          <p:nvPr/>
        </p:nvSpPr>
        <p:spPr>
          <a:xfrm>
            <a:off x="4013200" y="5715952"/>
            <a:ext cx="6096000" cy="707886"/>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See Exhibit J – Morse Code. This exhibit can be found on my website under America’s Unknown Known History.</a:t>
            </a:r>
          </a:p>
        </p:txBody>
      </p:sp>
    </p:spTree>
    <p:extLst>
      <p:ext uri="{BB962C8B-B14F-4D97-AF65-F5344CB8AC3E}">
        <p14:creationId xmlns:p14="http://schemas.microsoft.com/office/powerpoint/2010/main" val="10484433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Fun Facts on American History</a:t>
            </a:r>
            <a:br>
              <a:rPr lang="en-US" dirty="0">
                <a:latin typeface="Mistral" panose="03090702030407020403" pitchFamily="66" charset="0"/>
              </a:rPr>
            </a:br>
            <a:r>
              <a:rPr lang="en-US" dirty="0">
                <a:latin typeface="Mistral" panose="03090702030407020403" pitchFamily="66" charset="0"/>
              </a:rPr>
              <a:t>-Our Form of Government was inspired by Scripture</a:t>
            </a:r>
            <a:endParaRPr lang="en-US" dirty="0"/>
          </a:p>
        </p:txBody>
      </p:sp>
      <p:sp>
        <p:nvSpPr>
          <p:cNvPr id="3" name="Content Placeholder 2"/>
          <p:cNvSpPr>
            <a:spLocks noGrp="1"/>
          </p:cNvSpPr>
          <p:nvPr>
            <p:ph idx="1"/>
          </p:nvPr>
        </p:nvSpPr>
        <p:spPr>
          <a:xfrm>
            <a:off x="937259" y="1981367"/>
            <a:ext cx="10703561" cy="4043513"/>
          </a:xfrm>
        </p:spPr>
        <p:txBody>
          <a:bodyPr>
            <a:normAutofit/>
          </a:bodyPr>
          <a:lstStyle/>
          <a:p>
            <a:r>
              <a:rPr lang="en-US" dirty="0">
                <a:latin typeface="Times New Roman" panose="02020603050405020304" pitchFamily="18" charset="0"/>
                <a:cs typeface="Times New Roman" panose="02020603050405020304" pitchFamily="18" charset="0"/>
              </a:rPr>
              <a:t>Our Republican form of government:</a:t>
            </a:r>
          </a:p>
          <a:p>
            <a:pPr lvl="1"/>
            <a:r>
              <a:rPr lang="en-US" dirty="0">
                <a:latin typeface="Times New Roman" panose="02020603050405020304" pitchFamily="18" charset="0"/>
                <a:cs typeface="Times New Roman" panose="02020603050405020304" pitchFamily="18" charset="0"/>
              </a:rPr>
              <a:t>Exodus 18:21-22  (NASB):</a:t>
            </a:r>
          </a:p>
          <a:p>
            <a:pPr lvl="1"/>
            <a:r>
              <a:rPr lang="en-US" b="1" baseline="30000" dirty="0">
                <a:latin typeface="Times New Roman" panose="02020603050405020304" pitchFamily="18" charset="0"/>
                <a:cs typeface="Times New Roman" panose="02020603050405020304" pitchFamily="18" charset="0"/>
              </a:rPr>
              <a:t>21 </a:t>
            </a:r>
            <a:r>
              <a:rPr lang="en-US" dirty="0">
                <a:latin typeface="Times New Roman" panose="02020603050405020304" pitchFamily="18" charset="0"/>
                <a:cs typeface="Times New Roman" panose="02020603050405020304" pitchFamily="18" charset="0"/>
              </a:rPr>
              <a:t>Furthermore, you shall </a:t>
            </a:r>
            <a:r>
              <a:rPr lang="en-US" baseline="30000" dirty="0">
                <a:latin typeface="Times New Roman" panose="02020603050405020304" pitchFamily="18" charset="0"/>
                <a:cs typeface="Times New Roman" panose="02020603050405020304" pitchFamily="18" charset="0"/>
              </a:rPr>
              <a:t>[</a:t>
            </a:r>
            <a:r>
              <a:rPr lang="en-US" baseline="30000" dirty="0">
                <a:latin typeface="Times New Roman" panose="02020603050405020304" pitchFamily="18" charset="0"/>
                <a:cs typeface="Times New Roman" panose="02020603050405020304" pitchFamily="18" charset="0"/>
                <a:hlinkClick r:id="rId3" tooltip="See footnote a">
                  <a:extLst>
                    <a:ext uri="{A12FA001-AC4F-418D-AE19-62706E023703}">
                      <ahyp:hlinkClr xmlns:ahyp="http://schemas.microsoft.com/office/drawing/2018/hyperlinkcolor" val="tx"/>
                    </a:ext>
                  </a:extLst>
                </a:hlinkClick>
              </a:rPr>
              <a:t>a</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select out of all the people able men who fear God, men of truth, those who hate dishonest gain; and you shall place </a:t>
            </a:r>
            <a:r>
              <a:rPr lang="en-US" i="1" dirty="0">
                <a:latin typeface="Times New Roman" panose="02020603050405020304" pitchFamily="18" charset="0"/>
                <a:cs typeface="Times New Roman" panose="02020603050405020304" pitchFamily="18" charset="0"/>
              </a:rPr>
              <a:t>these</a:t>
            </a:r>
            <a:r>
              <a:rPr lang="en-US" dirty="0">
                <a:latin typeface="Times New Roman" panose="02020603050405020304" pitchFamily="18" charset="0"/>
                <a:cs typeface="Times New Roman" panose="02020603050405020304" pitchFamily="18" charset="0"/>
              </a:rPr>
              <a:t> over them </a:t>
            </a:r>
            <a:r>
              <a:rPr lang="en-US" i="1" dirty="0">
                <a:latin typeface="Times New Roman" panose="02020603050405020304" pitchFamily="18" charset="0"/>
                <a:cs typeface="Times New Roman" panose="02020603050405020304" pitchFamily="18" charset="0"/>
              </a:rPr>
              <a:t>as</a:t>
            </a:r>
            <a:r>
              <a:rPr lang="en-US" dirty="0">
                <a:latin typeface="Times New Roman" panose="02020603050405020304" pitchFamily="18" charset="0"/>
                <a:cs typeface="Times New Roman" panose="02020603050405020304" pitchFamily="18" charset="0"/>
              </a:rPr>
              <a:t> leaders </a:t>
            </a:r>
            <a:r>
              <a:rPr lang="en-US" b="1" dirty="0">
                <a:latin typeface="Times New Roman" panose="02020603050405020304" pitchFamily="18" charset="0"/>
                <a:cs typeface="Times New Roman" panose="02020603050405020304" pitchFamily="18" charset="0"/>
              </a:rPr>
              <a:t>of thousands, </a:t>
            </a:r>
            <a:r>
              <a:rPr lang="en-US" b="1" baseline="30000" dirty="0">
                <a:latin typeface="Times New Roman" panose="02020603050405020304" pitchFamily="18" charset="0"/>
                <a:cs typeface="Times New Roman" panose="02020603050405020304" pitchFamily="18" charset="0"/>
              </a:rPr>
              <a:t>[</a:t>
            </a:r>
            <a:r>
              <a:rPr lang="en-US" b="1" baseline="30000" dirty="0">
                <a:latin typeface="Times New Roman" panose="02020603050405020304" pitchFamily="18" charset="0"/>
                <a:cs typeface="Times New Roman" panose="02020603050405020304" pitchFamily="18" charset="0"/>
                <a:hlinkClick r:id="rId4" tooltip="See footnote b">
                  <a:extLst>
                    <a:ext uri="{A12FA001-AC4F-418D-AE19-62706E023703}">
                      <ahyp:hlinkClr xmlns:ahyp="http://schemas.microsoft.com/office/drawing/2018/hyperlinkcolor" val="tx"/>
                    </a:ext>
                  </a:extLst>
                </a:hlinkClick>
              </a:rPr>
              <a:t>b</a:t>
            </a:r>
            <a:r>
              <a:rPr lang="en-US" b="1" baseline="30000"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of hundreds, </a:t>
            </a:r>
            <a:r>
              <a:rPr lang="en-US" b="1" baseline="30000" dirty="0">
                <a:latin typeface="Times New Roman" panose="02020603050405020304" pitchFamily="18" charset="0"/>
                <a:cs typeface="Times New Roman" panose="02020603050405020304" pitchFamily="18" charset="0"/>
              </a:rPr>
              <a:t>[</a:t>
            </a:r>
            <a:r>
              <a:rPr lang="en-US" b="1" baseline="30000" dirty="0">
                <a:latin typeface="Times New Roman" panose="02020603050405020304" pitchFamily="18" charset="0"/>
                <a:cs typeface="Times New Roman" panose="02020603050405020304" pitchFamily="18" charset="0"/>
                <a:hlinkClick r:id="rId5" tooltip="See footnote c">
                  <a:extLst>
                    <a:ext uri="{A12FA001-AC4F-418D-AE19-62706E023703}">
                      <ahyp:hlinkClr xmlns:ahyp="http://schemas.microsoft.com/office/drawing/2018/hyperlinkcolor" val="tx"/>
                    </a:ext>
                  </a:extLst>
                </a:hlinkClick>
              </a:rPr>
              <a:t>c</a:t>
            </a:r>
            <a:r>
              <a:rPr lang="en-US" b="1" baseline="30000"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of fifties and </a:t>
            </a:r>
            <a:r>
              <a:rPr lang="en-US" b="1" baseline="30000" dirty="0">
                <a:latin typeface="Times New Roman" panose="02020603050405020304" pitchFamily="18" charset="0"/>
                <a:cs typeface="Times New Roman" panose="02020603050405020304" pitchFamily="18" charset="0"/>
              </a:rPr>
              <a:t>[</a:t>
            </a:r>
            <a:r>
              <a:rPr lang="en-US" b="1" baseline="30000" dirty="0">
                <a:latin typeface="Times New Roman" panose="02020603050405020304" pitchFamily="18" charset="0"/>
                <a:cs typeface="Times New Roman" panose="02020603050405020304" pitchFamily="18" charset="0"/>
                <a:hlinkClick r:id="rId6" tooltip="See footnote d">
                  <a:extLst>
                    <a:ext uri="{A12FA001-AC4F-418D-AE19-62706E023703}">
                      <ahyp:hlinkClr xmlns:ahyp="http://schemas.microsoft.com/office/drawing/2018/hyperlinkcolor" val="tx"/>
                    </a:ext>
                  </a:extLst>
                </a:hlinkClick>
              </a:rPr>
              <a:t>d</a:t>
            </a:r>
            <a:r>
              <a:rPr lang="en-US" b="1" baseline="30000"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of tens. </a:t>
            </a:r>
          </a:p>
          <a:p>
            <a:pPr lvl="2"/>
            <a:r>
              <a:rPr lang="en-US" dirty="0">
                <a:latin typeface="Times New Roman" panose="02020603050405020304" pitchFamily="18" charset="0"/>
                <a:cs typeface="Times New Roman" panose="02020603050405020304" pitchFamily="18" charset="0"/>
              </a:rPr>
              <a:t>Thousands, hundreds, fifties and of tens are our different levels of government (city, county, state, federal).</a:t>
            </a:r>
          </a:p>
          <a:p>
            <a:pPr lvl="1"/>
            <a:endParaRPr lang="en-US"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2703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Fun Facts on American History</a:t>
            </a:r>
            <a:br>
              <a:rPr lang="en-US" dirty="0">
                <a:latin typeface="Mistral" panose="03090702030407020403" pitchFamily="66" charset="0"/>
              </a:rPr>
            </a:br>
            <a:r>
              <a:rPr lang="en-US" dirty="0">
                <a:latin typeface="Mistral" panose="03090702030407020403" pitchFamily="66" charset="0"/>
              </a:rPr>
              <a:t>-Our Form of Government was inspired by Scripture</a:t>
            </a:r>
            <a:endParaRPr lang="en-US" dirty="0"/>
          </a:p>
        </p:txBody>
      </p:sp>
      <p:sp>
        <p:nvSpPr>
          <p:cNvPr id="5" name="TextBox 4">
            <a:extLst>
              <a:ext uri="{FF2B5EF4-FFF2-40B4-BE49-F238E27FC236}">
                <a16:creationId xmlns:a16="http://schemas.microsoft.com/office/drawing/2014/main" id="{0DDE6E89-59AF-3040-372F-79490CF5F610}"/>
              </a:ext>
            </a:extLst>
          </p:cNvPr>
          <p:cNvSpPr txBox="1"/>
          <p:nvPr/>
        </p:nvSpPr>
        <p:spPr>
          <a:xfrm>
            <a:off x="1198880" y="1633856"/>
            <a:ext cx="10596880" cy="5632311"/>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Our three branches of government:</a:t>
            </a:r>
          </a:p>
          <a:p>
            <a:pPr lvl="1"/>
            <a:r>
              <a:rPr lang="en-US" sz="2400" dirty="0">
                <a:latin typeface="Times New Roman" panose="02020603050405020304" pitchFamily="18" charset="0"/>
                <a:cs typeface="Times New Roman" panose="02020603050405020304" pitchFamily="18" charset="0"/>
              </a:rPr>
              <a:t>Isaiah 33:22 (NASB):</a:t>
            </a:r>
          </a:p>
          <a:p>
            <a:pPr lvl="1"/>
            <a:r>
              <a:rPr lang="en-US" sz="2400" b="1" baseline="30000" dirty="0">
                <a:latin typeface="Times New Roman" panose="02020603050405020304" pitchFamily="18" charset="0"/>
                <a:cs typeface="Times New Roman" panose="02020603050405020304" pitchFamily="18" charset="0"/>
              </a:rPr>
              <a:t>22 </a:t>
            </a:r>
            <a:r>
              <a:rPr lang="en-US" sz="2400" dirty="0">
                <a:latin typeface="Times New Roman" panose="02020603050405020304" pitchFamily="18" charset="0"/>
                <a:cs typeface="Times New Roman" panose="02020603050405020304" pitchFamily="18" charset="0"/>
              </a:rPr>
              <a:t>For the </a:t>
            </a:r>
            <a:r>
              <a:rPr lang="en-US" sz="2400" cap="small" dirty="0">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is our </a:t>
            </a:r>
            <a:r>
              <a:rPr lang="en-US" sz="2400" b="1" dirty="0">
                <a:latin typeface="Times New Roman" panose="02020603050405020304" pitchFamily="18" charset="0"/>
                <a:cs typeface="Times New Roman" panose="02020603050405020304" pitchFamily="18" charset="0"/>
              </a:rPr>
              <a:t>judge, </a:t>
            </a:r>
            <a:r>
              <a:rPr lang="en-US" sz="2400" dirty="0">
                <a:latin typeface="Times New Roman" panose="02020603050405020304" pitchFamily="18" charset="0"/>
                <a:cs typeface="Times New Roman" panose="02020603050405020304" pitchFamily="18" charset="0"/>
              </a:rPr>
              <a:t>The </a:t>
            </a:r>
            <a:r>
              <a:rPr lang="en-US" sz="2400" cap="small" dirty="0">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is our </a:t>
            </a:r>
            <a:r>
              <a:rPr lang="en-US" sz="2400" b="1" dirty="0">
                <a:latin typeface="Times New Roman" panose="02020603050405020304" pitchFamily="18" charset="0"/>
                <a:cs typeface="Times New Roman" panose="02020603050405020304" pitchFamily="18" charset="0"/>
              </a:rPr>
              <a:t>lawgiver, </a:t>
            </a:r>
            <a:r>
              <a:rPr lang="en-US" sz="2400" dirty="0">
                <a:latin typeface="Times New Roman" panose="02020603050405020304" pitchFamily="18" charset="0"/>
                <a:cs typeface="Times New Roman" panose="02020603050405020304" pitchFamily="18" charset="0"/>
              </a:rPr>
              <a:t>The </a:t>
            </a:r>
            <a:r>
              <a:rPr lang="en-US" sz="2400" cap="small" dirty="0">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is our </a:t>
            </a:r>
            <a:r>
              <a:rPr lang="en-US" sz="2400" b="1" dirty="0">
                <a:latin typeface="Times New Roman" panose="02020603050405020304" pitchFamily="18" charset="0"/>
                <a:cs typeface="Times New Roman" panose="02020603050405020304" pitchFamily="18" charset="0"/>
              </a:rPr>
              <a:t>king;</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He will save us—</a:t>
            </a:r>
          </a:p>
          <a:p>
            <a:pPr lvl="2"/>
            <a:r>
              <a:rPr lang="en-US" sz="2400" dirty="0">
                <a:latin typeface="Times New Roman" panose="02020603050405020304" pitchFamily="18" charset="0"/>
                <a:cs typeface="Times New Roman" panose="02020603050405020304" pitchFamily="18" charset="0"/>
              </a:rPr>
              <a:t>Judge (judicial); lawgiver (legislative); king (executive).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Separation of Powers:</a:t>
            </a:r>
          </a:p>
          <a:p>
            <a:pPr lvl="1"/>
            <a:r>
              <a:rPr lang="en-US" sz="2400" dirty="0">
                <a:latin typeface="Times New Roman" panose="02020603050405020304" pitchFamily="18" charset="0"/>
                <a:cs typeface="Times New Roman" panose="02020603050405020304" pitchFamily="18" charset="0"/>
              </a:rPr>
              <a:t>Jeremiah 17:9 (NASB):</a:t>
            </a:r>
          </a:p>
          <a:p>
            <a:pPr lvl="1"/>
            <a:r>
              <a:rPr lang="en-US" sz="2400" dirty="0">
                <a:latin typeface="Times New Roman" panose="02020603050405020304" pitchFamily="18" charset="0"/>
                <a:cs typeface="Times New Roman" panose="02020603050405020304" pitchFamily="18" charset="0"/>
              </a:rPr>
              <a:t>“The heart is more deceitful than all else And is desperately sick; Who can understand it?</a:t>
            </a:r>
          </a:p>
          <a:p>
            <a:pPr lvl="1"/>
            <a:endParaRPr lang="en-US" sz="2400" dirty="0">
              <a:latin typeface="Times New Roman" panose="02020603050405020304" pitchFamily="18" charset="0"/>
              <a:cs typeface="Times New Roman" panose="02020603050405020304" pitchFamily="18" charset="0"/>
            </a:endParaRPr>
          </a:p>
          <a:p>
            <a:pPr lvl="2"/>
            <a:r>
              <a:rPr lang="en-US" sz="2400" dirty="0">
                <a:latin typeface="Times New Roman" panose="02020603050405020304" pitchFamily="18" charset="0"/>
                <a:cs typeface="Times New Roman" panose="02020603050405020304" pitchFamily="18" charset="0"/>
              </a:rPr>
              <a:t>The founders wanted each branch to keep each other accountable because to much power wielded to the wrong person/branch can lead to disaster.  The heart is deceitful.</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6173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76244-4A60-3F0C-CAB5-F16E2435832F}"/>
              </a:ext>
            </a:extLst>
          </p:cNvPr>
          <p:cNvSpPr>
            <a:spLocks noGrp="1"/>
          </p:cNvSpPr>
          <p:nvPr>
            <p:ph type="title"/>
          </p:nvPr>
        </p:nvSpPr>
        <p:spPr/>
        <p:txBody>
          <a:bodyPr/>
          <a:lstStyle/>
          <a:p>
            <a:pPr algn="ctr"/>
            <a:r>
              <a:rPr lang="en-US" b="1" dirty="0"/>
              <a:t>Which guy do you want fighting with you? </a:t>
            </a:r>
          </a:p>
        </p:txBody>
      </p:sp>
      <p:pic>
        <p:nvPicPr>
          <p:cNvPr id="5" name="Content Placeholder 4">
            <a:extLst>
              <a:ext uri="{FF2B5EF4-FFF2-40B4-BE49-F238E27FC236}">
                <a16:creationId xmlns:a16="http://schemas.microsoft.com/office/drawing/2014/main" id="{696D6907-A2A1-8411-A0C0-7272098F0A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39875"/>
            <a:ext cx="5283767" cy="4351338"/>
          </a:xfrm>
        </p:spPr>
      </p:pic>
      <p:pic>
        <p:nvPicPr>
          <p:cNvPr id="7" name="Picture 6">
            <a:extLst>
              <a:ext uri="{FF2B5EF4-FFF2-40B4-BE49-F238E27FC236}">
                <a16:creationId xmlns:a16="http://schemas.microsoft.com/office/drawing/2014/main" id="{2EC8F6CE-DF8F-D1AD-C012-69EE340874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021" y="1942694"/>
            <a:ext cx="4919779" cy="3545700"/>
          </a:xfrm>
          <a:prstGeom prst="rect">
            <a:avLst/>
          </a:prstGeom>
        </p:spPr>
      </p:pic>
    </p:spTree>
    <p:extLst>
      <p:ext uri="{BB962C8B-B14F-4D97-AF65-F5344CB8AC3E}">
        <p14:creationId xmlns:p14="http://schemas.microsoft.com/office/powerpoint/2010/main" val="4732388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9863" y="134911"/>
            <a:ext cx="11812248" cy="1304145"/>
          </a:xfrm>
        </p:spPr>
        <p:txBody>
          <a:bodyPr/>
          <a:lstStyle/>
          <a:p>
            <a:pPr algn="ctr"/>
            <a:r>
              <a:rPr lang="en-US" dirty="0">
                <a:latin typeface="Mistral" panose="03090702030407020403" pitchFamily="66" charset="0"/>
              </a:rPr>
              <a:t>Benjamin Franklin</a:t>
            </a:r>
          </a:p>
        </p:txBody>
      </p:sp>
      <p:sp>
        <p:nvSpPr>
          <p:cNvPr id="5" name="Content Placeholder 4"/>
          <p:cNvSpPr>
            <a:spLocks noGrp="1"/>
          </p:cNvSpPr>
          <p:nvPr>
            <p:ph idx="1"/>
          </p:nvPr>
        </p:nvSpPr>
        <p:spPr>
          <a:xfrm>
            <a:off x="5266309" y="4354223"/>
            <a:ext cx="6925691" cy="3200996"/>
          </a:xfrm>
        </p:spPr>
        <p:txBody>
          <a:bodyPr>
            <a:normAutofit/>
          </a:bodyPr>
          <a:lstStyle/>
          <a:p>
            <a:r>
              <a:rPr lang="en-US" sz="2400" dirty="0">
                <a:latin typeface="Times New Roman" panose="02020603050405020304" pitchFamily="18" charset="0"/>
                <a:cs typeface="Times New Roman" panose="02020603050405020304" pitchFamily="18" charset="0"/>
              </a:rPr>
              <a:t>America’s First Hospital.</a:t>
            </a:r>
          </a:p>
          <a:p>
            <a:r>
              <a:rPr lang="en-US" sz="2400" dirty="0">
                <a:latin typeface="Times New Roman" panose="02020603050405020304" pitchFamily="18" charset="0"/>
                <a:cs typeface="Times New Roman" panose="02020603050405020304" pitchFamily="18" charset="0"/>
              </a:rPr>
              <a:t>The Pennsylvania Hospital.</a:t>
            </a:r>
          </a:p>
          <a:p>
            <a:r>
              <a:rPr lang="en-US" sz="2400" dirty="0">
                <a:latin typeface="Times New Roman" panose="02020603050405020304" pitchFamily="18" charset="0"/>
                <a:cs typeface="Times New Roman" panose="02020603050405020304" pitchFamily="18" charset="0"/>
              </a:rPr>
              <a:t>Founded by Benjamin Franklin, 1751.</a:t>
            </a:r>
          </a:p>
          <a:p>
            <a:r>
              <a:rPr lang="en-US" sz="2400" dirty="0">
                <a:latin typeface="Times New Roman" panose="02020603050405020304" pitchFamily="18" charset="0"/>
                <a:cs typeface="Times New Roman" panose="02020603050405020304" pitchFamily="18" charset="0"/>
              </a:rPr>
              <a:t>The Logo was taken from the account of The Good Samaritan and reads: “Luke 10:35 ‘Take care of him and I will repay thee.”</a:t>
            </a:r>
          </a:p>
          <a:p>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292" y="1214711"/>
            <a:ext cx="3610159" cy="298304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8880" y="1214711"/>
            <a:ext cx="3837717" cy="2983042"/>
          </a:xfrm>
          <a:prstGeom prst="rect">
            <a:avLst/>
          </a:prstGeom>
        </p:spPr>
      </p:pic>
      <p:sp>
        <p:nvSpPr>
          <p:cNvPr id="8" name="Rectangle 7"/>
          <p:cNvSpPr/>
          <p:nvPr/>
        </p:nvSpPr>
        <p:spPr>
          <a:xfrm>
            <a:off x="1079293" y="4354223"/>
            <a:ext cx="3879982" cy="2246769"/>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-Least religious founding father.</a:t>
            </a:r>
          </a:p>
          <a:p>
            <a:r>
              <a:rPr lang="en-US" sz="2800" dirty="0">
                <a:latin typeface="Times New Roman" panose="02020603050405020304" pitchFamily="18" charset="0"/>
                <a:cs typeface="Times New Roman" panose="02020603050405020304" pitchFamily="18" charset="0"/>
              </a:rPr>
              <a:t>-1 of 6 to sign both The Dec. of Independence and The Constitution.</a:t>
            </a:r>
          </a:p>
        </p:txBody>
      </p:sp>
    </p:spTree>
    <p:extLst>
      <p:ext uri="{BB962C8B-B14F-4D97-AF65-F5344CB8AC3E}">
        <p14:creationId xmlns:p14="http://schemas.microsoft.com/office/powerpoint/2010/main" val="27108782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Mistral" panose="03090702030407020403" pitchFamily="66" charset="0"/>
              </a:rPr>
              <a:t>Benjamin Franklin at The Constitutional Convention </a:t>
            </a:r>
          </a:p>
        </p:txBody>
      </p:sp>
      <p:sp>
        <p:nvSpPr>
          <p:cNvPr id="3" name="Content Placeholder 2"/>
          <p:cNvSpPr>
            <a:spLocks noGrp="1"/>
          </p:cNvSpPr>
          <p:nvPr>
            <p:ph idx="1"/>
          </p:nvPr>
        </p:nvSpPr>
        <p:spPr/>
        <p:txBody>
          <a:bodyPr>
            <a:normAutofit fontScale="92500" lnSpcReduction="20000"/>
          </a:bodyPr>
          <a:lstStyle/>
          <a:p>
            <a:r>
              <a:rPr lang="en-US" b="1" u="sng" dirty="0">
                <a:latin typeface="Times New Roman" panose="02020603050405020304" pitchFamily="18" charset="0"/>
                <a:cs typeface="Times New Roman" panose="02020603050405020304" pitchFamily="18" charset="0"/>
              </a:rPr>
              <a:t>Exhibit A: Franklin’s Appeal at the Constitutional Convention (this exhibit can be found on my website under America’s Unknown Known History)</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Madison’s Journal originally contained a summary of Franklin’s words. However, in a later revision, he inserted the speech as written in Franklin’s own handwriting. It is the authoritative source concerning the Convention.</a:t>
            </a:r>
          </a:p>
          <a:p>
            <a:r>
              <a:rPr lang="en-US" dirty="0">
                <a:latin typeface="Times New Roman" panose="02020603050405020304" pitchFamily="18" charset="0"/>
                <a:cs typeface="Times New Roman" panose="02020603050405020304" pitchFamily="18" charset="0"/>
              </a:rPr>
              <a:t>There were six signers that signed both The Constitution The Declaration of Independence. Franklin was one of these guys!  In the second paragraph of his speech, the least religious founding father is asking for prayer!</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br>
              <a:rPr lang="en-US" dirty="0"/>
            </a:br>
            <a:endParaRPr lang="en-US" dirty="0"/>
          </a:p>
        </p:txBody>
      </p:sp>
    </p:spTree>
    <p:extLst>
      <p:ext uri="{BB962C8B-B14F-4D97-AF65-F5344CB8AC3E}">
        <p14:creationId xmlns:p14="http://schemas.microsoft.com/office/powerpoint/2010/main" val="31317274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66725"/>
            <a:ext cx="10515600" cy="1325563"/>
          </a:xfrm>
        </p:spPr>
        <p:txBody>
          <a:bodyPr/>
          <a:lstStyle/>
          <a:p>
            <a:pPr algn="ctr"/>
            <a:r>
              <a:rPr lang="en-US" dirty="0">
                <a:latin typeface="Mistral" panose="03090702030407020403" pitchFamily="66" charset="0"/>
              </a:rPr>
              <a:t>Benjamin Franklin at The Constitutional Convention </a:t>
            </a:r>
            <a:endParaRPr lang="en-US" dirty="0"/>
          </a:p>
        </p:txBody>
      </p:sp>
      <p:sp>
        <p:nvSpPr>
          <p:cNvPr id="3" name="Content Placeholder 2"/>
          <p:cNvSpPr>
            <a:spLocks noGrp="1"/>
          </p:cNvSpPr>
          <p:nvPr>
            <p:ph idx="1"/>
          </p:nvPr>
        </p:nvSpPr>
        <p:spPr>
          <a:xfrm>
            <a:off x="234846" y="1563427"/>
            <a:ext cx="11722308" cy="4827848"/>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In this situation of this Assembly, groping as it were in the dark to find political truth, and scarce able to distinguish it when presented to us, how has it happened, Sir, that we have not hitherto once thought of humbly applying to the Father of lights to illuminate our understandings? In the beginning of the Contest with G. Britain, when we were sensible of danger we had daily prayer in this room for the divine protection. ”Our prayers, Sir, were heard, and they were graciously answered. All of us who were engaged in the struggle must have observed frequent instances of a Superintending providence in our favor. To that kind providence we owe this happy opportunity of consulting in peace on the means of establishing our future national felicity. And have we now forgotten that powerful friend? I have lived, Sir, a long time, and the longer I live, the more convincing proofs I see of this truth- that God governs in the affairs of men. And if a sparrow cannot fall to the ground without his notice, is it probable that an empire can rise without his aid? We have been assured, Sir, in the sacred writings, that “except the Lord build the House they </a:t>
            </a:r>
            <a:r>
              <a:rPr lang="en-US" sz="2400" dirty="0" err="1">
                <a:latin typeface="Times New Roman" panose="02020603050405020304" pitchFamily="18" charset="0"/>
                <a:cs typeface="Times New Roman" panose="02020603050405020304" pitchFamily="18" charset="0"/>
              </a:rPr>
              <a:t>labour</a:t>
            </a:r>
            <a:r>
              <a:rPr lang="en-US" sz="2400" dirty="0">
                <a:latin typeface="Times New Roman" panose="02020603050405020304" pitchFamily="18" charset="0"/>
                <a:cs typeface="Times New Roman" panose="02020603050405020304" pitchFamily="18" charset="0"/>
              </a:rPr>
              <a:t> in vain that build it.”</a:t>
            </a:r>
          </a:p>
        </p:txBody>
      </p:sp>
    </p:spTree>
    <p:extLst>
      <p:ext uri="{BB962C8B-B14F-4D97-AF65-F5344CB8AC3E}">
        <p14:creationId xmlns:p14="http://schemas.microsoft.com/office/powerpoint/2010/main" val="34974523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Benjamin Franklin at The Constitutional Convention </a:t>
            </a:r>
            <a:endParaRPr lang="en-US" dirty="0"/>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How many Bible references can you choose from this one paragraph?  </a:t>
            </a:r>
          </a:p>
          <a:p>
            <a:r>
              <a:rPr lang="en-US" dirty="0">
                <a:latin typeface="Times New Roman" panose="02020603050405020304" pitchFamily="18" charset="0"/>
                <a:cs typeface="Times New Roman" panose="02020603050405020304" pitchFamily="18" charset="0"/>
              </a:rPr>
              <a:t>How many Bible references from the whole speech?  I want to say 13 references, if my memory serves me correctly.</a:t>
            </a:r>
          </a:p>
          <a:p>
            <a:r>
              <a:rPr lang="en-US" dirty="0">
                <a:latin typeface="Times New Roman" panose="02020603050405020304" pitchFamily="18" charset="0"/>
                <a:cs typeface="Times New Roman" panose="02020603050405020304" pitchFamily="18" charset="0"/>
              </a:rPr>
              <a:t>There used to be a time in American culture where we had sayings that came from the Bible. Well, today, these sayings exist, but folks may need understand or recognize they come from the Bible like:</a:t>
            </a:r>
          </a:p>
          <a:p>
            <a:pPr lvl="1"/>
            <a:r>
              <a:rPr lang="en-US" dirty="0">
                <a:latin typeface="Times New Roman" panose="02020603050405020304" pitchFamily="18" charset="0"/>
                <a:cs typeface="Times New Roman" panose="02020603050405020304" pitchFamily="18" charset="0"/>
              </a:rPr>
              <a:t>“A birdie told me”.</a:t>
            </a:r>
          </a:p>
          <a:p>
            <a:pPr lvl="1"/>
            <a:r>
              <a:rPr lang="en-US" dirty="0">
                <a:latin typeface="Times New Roman" panose="02020603050405020304" pitchFamily="18" charset="0"/>
                <a:cs typeface="Times New Roman" panose="02020603050405020304" pitchFamily="18" charset="0"/>
              </a:rPr>
              <a:t>“The writing is on the wall”.</a:t>
            </a:r>
          </a:p>
          <a:p>
            <a:pPr lvl="1"/>
            <a:r>
              <a:rPr lang="en-US" dirty="0">
                <a:latin typeface="Times New Roman" panose="02020603050405020304" pitchFamily="18" charset="0"/>
                <a:cs typeface="Times New Roman" panose="02020603050405020304" pitchFamily="18" charset="0"/>
              </a:rPr>
              <a:t>How about the Golden Rule?</a:t>
            </a:r>
          </a:p>
          <a:p>
            <a:pPr lvl="1"/>
            <a:r>
              <a:rPr lang="en-US" dirty="0">
                <a:latin typeface="Times New Roman" panose="02020603050405020304" pitchFamily="18" charset="0"/>
                <a:cs typeface="Times New Roman" panose="02020603050405020304" pitchFamily="18" charset="0"/>
              </a:rPr>
              <a:t>Good Samaritan Laws.</a:t>
            </a:r>
          </a:p>
        </p:txBody>
      </p:sp>
    </p:spTree>
    <p:extLst>
      <p:ext uri="{BB962C8B-B14F-4D97-AF65-F5344CB8AC3E}">
        <p14:creationId xmlns:p14="http://schemas.microsoft.com/office/powerpoint/2010/main" val="13387668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The Mayflower Compact</a:t>
            </a:r>
          </a:p>
        </p:txBody>
      </p:sp>
      <p:sp>
        <p:nvSpPr>
          <p:cNvPr id="3" name="Content Placeholder 2"/>
          <p:cNvSpPr>
            <a:spLocks noGrp="1"/>
          </p:cNvSpPr>
          <p:nvPr>
            <p:ph idx="1"/>
          </p:nvPr>
        </p:nvSpPr>
        <p:spPr>
          <a:xfrm>
            <a:off x="6505731" y="1825625"/>
            <a:ext cx="4848069" cy="3492958"/>
          </a:xfrm>
        </p:spPr>
        <p:txBody>
          <a:bodyPr>
            <a:normAutofit lnSpcReduction="10000"/>
          </a:bodyPr>
          <a:lstStyle/>
          <a:p>
            <a:r>
              <a:rPr lang="en-US" dirty="0">
                <a:solidFill>
                  <a:schemeClr val="bg1"/>
                </a:solidFill>
                <a:latin typeface="Times New Roman" panose="02020603050405020304" pitchFamily="18" charset="0"/>
                <a:cs typeface="Times New Roman" panose="02020603050405020304" pitchFamily="18" charset="0"/>
              </a:rPr>
              <a:t>First governing document in America by 1620.</a:t>
            </a:r>
          </a:p>
          <a:p>
            <a:r>
              <a:rPr lang="en-US" dirty="0">
                <a:solidFill>
                  <a:schemeClr val="bg1"/>
                </a:solidFill>
                <a:latin typeface="Times New Roman" panose="02020603050405020304" pitchFamily="18" charset="0"/>
                <a:cs typeface="Times New Roman" panose="02020603050405020304" pitchFamily="18" charset="0"/>
              </a:rPr>
              <a:t>The reason the Pilgrims came to America was to advance the Christian faith.</a:t>
            </a:r>
          </a:p>
          <a:p>
            <a:r>
              <a:rPr lang="en-US" dirty="0">
                <a:solidFill>
                  <a:schemeClr val="bg1"/>
                </a:solidFill>
                <a:latin typeface="Times New Roman" panose="02020603050405020304" pitchFamily="18" charset="0"/>
                <a:cs typeface="Times New Roman" panose="02020603050405020304" pitchFamily="18" charset="0"/>
              </a:rPr>
              <a:t>Recommend Kirk Cameron’s “The American Covenant” “American Campfire Revival Series”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875" y="1825625"/>
            <a:ext cx="4507043" cy="3492958"/>
          </a:xfrm>
          <a:prstGeom prst="rect">
            <a:avLst/>
          </a:prstGeom>
        </p:spPr>
      </p:pic>
    </p:spTree>
    <p:extLst>
      <p:ext uri="{BB962C8B-B14F-4D97-AF65-F5344CB8AC3E}">
        <p14:creationId xmlns:p14="http://schemas.microsoft.com/office/powerpoint/2010/main" val="25267029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lstStyle/>
          <a:p>
            <a:pPr algn="ctr"/>
            <a:r>
              <a:rPr lang="en-US" dirty="0">
                <a:solidFill>
                  <a:schemeClr val="bg1"/>
                </a:solidFill>
                <a:latin typeface="Mistral" panose="03090702030407020403" pitchFamily="66" charset="0"/>
              </a:rPr>
              <a:t>City on a Hill</a:t>
            </a:r>
          </a:p>
        </p:txBody>
      </p:sp>
      <p:sp>
        <p:nvSpPr>
          <p:cNvPr id="3" name="Content Placeholder 2"/>
          <p:cNvSpPr>
            <a:spLocks noGrp="1"/>
          </p:cNvSpPr>
          <p:nvPr>
            <p:ph idx="1"/>
          </p:nvPr>
        </p:nvSpPr>
        <p:spPr>
          <a:xfrm>
            <a:off x="6634480" y="2164079"/>
            <a:ext cx="4719320" cy="4012883"/>
          </a:xfrm>
        </p:spPr>
        <p:txBody>
          <a:bodyPr>
            <a:normAutofit lnSpcReduction="10000"/>
          </a:bodyPr>
          <a:lstStyle/>
          <a:p>
            <a:r>
              <a:rPr lang="en-US" dirty="0">
                <a:solidFill>
                  <a:schemeClr val="bg1"/>
                </a:solidFill>
                <a:latin typeface="Times New Roman" panose="02020603050405020304" pitchFamily="18" charset="0"/>
                <a:cs typeface="Times New Roman" panose="02020603050405020304" pitchFamily="18" charset="0"/>
              </a:rPr>
              <a:t>Throughout America’s history, President’s reference that America will continually be  a “City on a Hill.”  Where did they get this idea?</a:t>
            </a:r>
          </a:p>
          <a:p>
            <a:r>
              <a:rPr lang="en-US" b="1" u="sng" dirty="0">
                <a:solidFill>
                  <a:srgbClr val="FFFF00"/>
                </a:solidFill>
                <a:latin typeface="Times New Roman" panose="02020603050405020304" pitchFamily="18" charset="0"/>
                <a:cs typeface="Times New Roman" panose="02020603050405020304" pitchFamily="18" charset="0"/>
              </a:rPr>
              <a:t>Exhibit B – “A Model of Christian Charity”– City on a Hill -1630 (this exhibit can be found on my website under America’s Unknown Known History)</a:t>
            </a:r>
            <a:endParaRPr lang="en-US" dirty="0">
              <a:solidFill>
                <a:srgbClr val="FFFF00"/>
              </a:solidFill>
              <a:latin typeface="Times New Roman" panose="02020603050405020304" pitchFamily="18" charset="0"/>
              <a:cs typeface="Times New Roman" panose="02020603050405020304" pitchFamily="18" charset="0"/>
            </a:endParaRPr>
          </a:p>
          <a:p>
            <a:endParaRPr lang="en-US" b="1" u="sng" dirty="0">
              <a:solidFill>
                <a:srgbClr val="FFFF00"/>
              </a:solidFill>
              <a:latin typeface="Times New Roman" panose="02020603050405020304" pitchFamily="18" charset="0"/>
              <a:cs typeface="Times New Roman" panose="02020603050405020304" pitchFamily="18" charset="0"/>
            </a:endParaRPr>
          </a:p>
          <a:p>
            <a:endParaRPr lang="en-US"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9731" y="2286794"/>
            <a:ext cx="4572000" cy="3429000"/>
          </a:xfrm>
          <a:prstGeom prst="rect">
            <a:avLst/>
          </a:prstGeom>
        </p:spPr>
      </p:pic>
    </p:spTree>
    <p:extLst>
      <p:ext uri="{BB962C8B-B14F-4D97-AF65-F5344CB8AC3E}">
        <p14:creationId xmlns:p14="http://schemas.microsoft.com/office/powerpoint/2010/main" val="33899261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City on a Hill – 1630 – </a:t>
            </a:r>
            <a:br>
              <a:rPr lang="en-US" dirty="0">
                <a:solidFill>
                  <a:schemeClr val="bg1"/>
                </a:solidFill>
                <a:latin typeface="Mistral" panose="03090702030407020403" pitchFamily="66" charset="0"/>
              </a:rPr>
            </a:br>
            <a:r>
              <a:rPr lang="en-US" dirty="0">
                <a:solidFill>
                  <a:schemeClr val="bg1"/>
                </a:solidFill>
                <a:latin typeface="Mistral" panose="03090702030407020403" pitchFamily="66" charset="0"/>
              </a:rPr>
              <a:t>“A Model of Christian Charity”</a:t>
            </a:r>
          </a:p>
        </p:txBody>
      </p:sp>
      <p:sp>
        <p:nvSpPr>
          <p:cNvPr id="3" name="Content Placeholder 2"/>
          <p:cNvSpPr>
            <a:spLocks noGrp="1"/>
          </p:cNvSpPr>
          <p:nvPr>
            <p:ph idx="1"/>
          </p:nvPr>
        </p:nvSpPr>
        <p:spPr>
          <a:xfrm>
            <a:off x="584616" y="1543987"/>
            <a:ext cx="10769184" cy="4946754"/>
          </a:xfrm>
        </p:spPr>
        <p:txBody>
          <a:bodyPr>
            <a:noAutofit/>
          </a:bodyPr>
          <a:lstStyle/>
          <a:p>
            <a:pPr marL="0" indent="0">
              <a:buNone/>
            </a:pPr>
            <a:r>
              <a:rPr lang="en-US" sz="2000" i="1" dirty="0">
                <a:solidFill>
                  <a:schemeClr val="bg1"/>
                </a:solidFill>
                <a:latin typeface="Times New Roman" panose="02020603050405020304" pitchFamily="18" charset="0"/>
                <a:cs typeface="Times New Roman" panose="02020603050405020304" pitchFamily="18" charset="0"/>
              </a:rPr>
              <a:t>John Winthrop, first governor of Massachusetts Bay In the spring of 1630, Winthrop sailed for Massachusetts aboard the </a:t>
            </a:r>
            <a:r>
              <a:rPr lang="en-US" sz="2000" dirty="0" err="1">
                <a:solidFill>
                  <a:schemeClr val="bg1"/>
                </a:solidFill>
                <a:latin typeface="Times New Roman" panose="02020603050405020304" pitchFamily="18" charset="0"/>
                <a:cs typeface="Times New Roman" panose="02020603050405020304" pitchFamily="18" charset="0"/>
              </a:rPr>
              <a:t>Arbella</a:t>
            </a:r>
            <a:r>
              <a:rPr lang="en-US" sz="2000" i="1" dirty="0">
                <a:solidFill>
                  <a:schemeClr val="bg1"/>
                </a:solidFill>
                <a:latin typeface="Times New Roman" panose="02020603050405020304" pitchFamily="18" charset="0"/>
                <a:cs typeface="Times New Roman" panose="02020603050405020304" pitchFamily="18" charset="0"/>
              </a:rPr>
              <a:t>. By the end of 1630, seventeen ships in all had carried about 1,100 settlers to the Puritan settlements in and around Boston. In the decades ahead, the “plantation,” as it was known, survived disease, Indian warfare, political and religious dissent, and the return migration of many clergymen and homesick settlers to flourish as a populous and prosperous colony in the slowly expanding empire of British North America. At some point, whether before or during the voyage is not known, Winthrop wrote “A Model of Christian Charity.” Drawing heavily from The Old and New Testaments, he exhorted his fellow colonists to strengthen the “bonds of affection” that would enable the Puritan community to fulfill its divine mandate. He offered them a “model,” or template, after which they ought to pattern their lives as Christian brothers and sisters.  The document makes clear that Winthrop thought the stakes of failing to do so were very high.  </a:t>
            </a:r>
            <a:r>
              <a:rPr lang="en-US" sz="2000" i="1" dirty="0">
                <a:solidFill>
                  <a:schemeClr val="bg1"/>
                </a:solidFill>
              </a:rPr>
              <a:t>Over the past fifty years, the “Model of Christian Charity” has become one of the most frequently quoted documents in American history.  But it remained unpublished from 1630 until 1838 and only gradually thereafter made its way into textbook accounts of America’s origins. No copy of the discourse in Winthrop’s handwriting survives. The earliest manuscript copy, held in the archives of the New York Historical Society, includes a cover page that provides almost all of the evidence we have linking the document to Governor Winthrop and to the </a:t>
            </a:r>
            <a:r>
              <a:rPr lang="en-US" sz="2000" dirty="0" err="1">
                <a:solidFill>
                  <a:schemeClr val="bg1"/>
                </a:solidFill>
              </a:rPr>
              <a:t>Arbella</a:t>
            </a:r>
            <a:r>
              <a:rPr lang="en-US" sz="2000" i="1" dirty="0" err="1">
                <a:solidFill>
                  <a:schemeClr val="bg1"/>
                </a:solidFill>
              </a:rPr>
              <a:t>’s</a:t>
            </a:r>
            <a:r>
              <a:rPr lang="en-US" sz="2000" i="1" dirty="0">
                <a:solidFill>
                  <a:schemeClr val="bg1"/>
                </a:solidFill>
              </a:rPr>
              <a:t> voyage.</a:t>
            </a:r>
            <a:endParaRPr lang="en-US" sz="2000" dirty="0">
              <a:solidFill>
                <a:schemeClr val="bg1"/>
              </a:solidFill>
            </a:endParaRPr>
          </a:p>
          <a:p>
            <a:pPr marL="0" indent="0">
              <a:buNone/>
            </a:pPr>
            <a:endParaRPr lang="en-US" sz="2000" dirty="0">
              <a:solidFill>
                <a:schemeClr val="bg1"/>
              </a:solidFill>
              <a:latin typeface="Times New Roman" panose="02020603050405020304" pitchFamily="18" charset="0"/>
              <a:cs typeface="Times New Roman" panose="02020603050405020304" pitchFamily="18" charset="0"/>
            </a:endParaRPr>
          </a:p>
          <a:p>
            <a:pPr marL="0" indent="0">
              <a:buNone/>
            </a:pPr>
            <a:endParaRPr lang="en-US" sz="2000" dirty="0">
              <a:solidFill>
                <a:schemeClr val="bg1"/>
              </a:solidFill>
              <a:latin typeface="Times New Roman" panose="02020603050405020304" pitchFamily="18" charset="0"/>
              <a:cs typeface="Times New Roman" panose="02020603050405020304" pitchFamily="18" charset="0"/>
            </a:endParaRPr>
          </a:p>
          <a:p>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33274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Thanksgiving!</a:t>
            </a:r>
          </a:p>
        </p:txBody>
      </p:sp>
      <p:sp>
        <p:nvSpPr>
          <p:cNvPr id="3" name="Content Placeholder 2"/>
          <p:cNvSpPr>
            <a:spLocks noGrp="1"/>
          </p:cNvSpPr>
          <p:nvPr>
            <p:ph idx="1"/>
          </p:nvPr>
        </p:nvSpPr>
        <p:spPr/>
        <p:txBody>
          <a:bodyPr/>
          <a:lstStyle/>
          <a:p>
            <a:r>
              <a:rPr lang="en-US" dirty="0">
                <a:solidFill>
                  <a:schemeClr val="bg1"/>
                </a:solidFill>
                <a:latin typeface="Times New Roman" panose="02020603050405020304" pitchFamily="18" charset="0"/>
                <a:cs typeface="Times New Roman" panose="02020603050405020304" pitchFamily="18" charset="0"/>
              </a:rPr>
              <a:t>Does anyone know when Thanksgiving used to be celebrated in America?</a:t>
            </a:r>
          </a:p>
          <a:p>
            <a:r>
              <a:rPr lang="en-US" dirty="0">
                <a:solidFill>
                  <a:schemeClr val="bg1"/>
                </a:solidFill>
                <a:latin typeface="Times New Roman" panose="02020603050405020304" pitchFamily="18" charset="0"/>
                <a:cs typeface="Times New Roman" panose="02020603050405020304" pitchFamily="18" charset="0"/>
              </a:rPr>
              <a:t>Why do we celebrate Thanksgiving?</a:t>
            </a:r>
          </a:p>
          <a:p>
            <a:r>
              <a:rPr lang="en-US" dirty="0">
                <a:solidFill>
                  <a:schemeClr val="bg1"/>
                </a:solidFill>
                <a:latin typeface="Times New Roman" panose="02020603050405020304" pitchFamily="18" charset="0"/>
                <a:cs typeface="Times New Roman" panose="02020603050405020304" pitchFamily="18" charset="0"/>
              </a:rPr>
              <a:t>Please come and see these Thanksgiving Proclamations replicas.</a:t>
            </a:r>
          </a:p>
          <a:p>
            <a:r>
              <a:rPr lang="en-US" dirty="0">
                <a:solidFill>
                  <a:schemeClr val="bg1"/>
                </a:solidFill>
                <a:latin typeface="Times New Roman" panose="02020603050405020304" pitchFamily="18" charset="0"/>
                <a:cs typeface="Times New Roman" panose="02020603050405020304" pitchFamily="18" charset="0"/>
              </a:rPr>
              <a:t>Which President made it an actual Holiday?</a:t>
            </a:r>
          </a:p>
          <a:p>
            <a:r>
              <a:rPr lang="en-US" dirty="0">
                <a:solidFill>
                  <a:schemeClr val="bg1"/>
                </a:solidFill>
                <a:latin typeface="Times New Roman" panose="02020603050405020304" pitchFamily="18" charset="0"/>
                <a:cs typeface="Times New Roman" panose="02020603050405020304" pitchFamily="18" charset="0"/>
              </a:rPr>
              <a:t> </a:t>
            </a:r>
            <a:r>
              <a:rPr lang="en-US" b="1" u="sng" dirty="0">
                <a:solidFill>
                  <a:srgbClr val="FFFF00"/>
                </a:solidFill>
                <a:latin typeface="Times New Roman" panose="02020603050405020304" pitchFamily="18" charset="0"/>
                <a:cs typeface="Times New Roman" panose="02020603050405020304" pitchFamily="18" charset="0"/>
              </a:rPr>
              <a:t>Exhibit G – File Folder of various Thanksgiving Proclamations ((this exhibit can be found on my website under America’s Unknown Known History)</a:t>
            </a:r>
            <a:endParaRPr lang="en-US" dirty="0">
              <a:solidFill>
                <a:srgbClr val="FFFF00"/>
              </a:solidFill>
              <a:latin typeface="Times New Roman" panose="02020603050405020304" pitchFamily="18" charset="0"/>
              <a:cs typeface="Times New Roman" panose="02020603050405020304" pitchFamily="18" charset="0"/>
            </a:endParaRPr>
          </a:p>
          <a:p>
            <a:pPr marL="0" indent="0">
              <a:buNone/>
            </a:pPr>
            <a:endParaRPr lang="en-US" b="1" u="sng" dirty="0">
              <a:solidFill>
                <a:srgbClr val="FFFF00"/>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7827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0791" y="149902"/>
            <a:ext cx="4980560" cy="6550701"/>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4035" y="149902"/>
            <a:ext cx="5326602" cy="6550701"/>
          </a:xfrm>
          <a:prstGeom prst="rect">
            <a:avLst/>
          </a:prstGeom>
        </p:spPr>
      </p:pic>
    </p:spTree>
    <p:extLst>
      <p:ext uri="{BB962C8B-B14F-4D97-AF65-F5344CB8AC3E}">
        <p14:creationId xmlns:p14="http://schemas.microsoft.com/office/powerpoint/2010/main" val="26391998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82944" y="237491"/>
            <a:ext cx="4583141" cy="6371006"/>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5699" y="237491"/>
            <a:ext cx="4402888" cy="6399339"/>
          </a:xfrm>
          <a:prstGeom prst="rect">
            <a:avLst/>
          </a:prstGeom>
        </p:spPr>
      </p:pic>
    </p:spTree>
    <p:extLst>
      <p:ext uri="{BB962C8B-B14F-4D97-AF65-F5344CB8AC3E}">
        <p14:creationId xmlns:p14="http://schemas.microsoft.com/office/powerpoint/2010/main" val="255369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CF6F3-0FBC-4130-39CA-AC09F11FB7E7}"/>
              </a:ext>
            </a:extLst>
          </p:cNvPr>
          <p:cNvSpPr>
            <a:spLocks noGrp="1"/>
          </p:cNvSpPr>
          <p:nvPr>
            <p:ph type="title"/>
          </p:nvPr>
        </p:nvSpPr>
        <p:spPr>
          <a:xfrm>
            <a:off x="1259840" y="1239520"/>
            <a:ext cx="10317480" cy="4378960"/>
          </a:xfrm>
        </p:spPr>
        <p:txBody>
          <a:bodyPr>
            <a:normAutofit fontScale="90000"/>
          </a:bodyPr>
          <a:lstStyle/>
          <a:p>
            <a:br>
              <a:rPr lang="en-US" sz="3600" b="1" dirty="0">
                <a:latin typeface="Times New Roman" panose="02020603050405020304" pitchFamily="18" charset="0"/>
                <a:cs typeface="Times New Roman" panose="02020603050405020304" pitchFamily="18" charset="0"/>
              </a:rPr>
            </a:br>
            <a:br>
              <a:rPr lang="en-US" sz="36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Why is it when a Christian person takes a lawsuit to court, they win?  Simply put: America’s foundation! </a:t>
            </a:r>
            <a:br>
              <a:rPr lang="en-US" sz="3600" b="1" dirty="0">
                <a:latin typeface="Times New Roman" panose="02020603050405020304" pitchFamily="18" charset="0"/>
                <a:cs typeface="Times New Roman" panose="02020603050405020304" pitchFamily="18" charset="0"/>
              </a:rPr>
            </a:br>
            <a:br>
              <a:rPr lang="en-US" sz="3600" b="1" dirty="0">
                <a:latin typeface="Times New Roman" panose="02020603050405020304" pitchFamily="18" charset="0"/>
                <a:cs typeface="Times New Roman" panose="02020603050405020304" pitchFamily="18" charset="0"/>
              </a:rPr>
            </a:br>
            <a:r>
              <a:rPr lang="en-US" sz="3600" b="1" i="1" dirty="0">
                <a:solidFill>
                  <a:schemeClr val="accent1"/>
                </a:solidFill>
                <a:latin typeface="Times New Roman" panose="02020603050405020304" pitchFamily="18" charset="0"/>
                <a:cs typeface="Times New Roman" panose="02020603050405020304" pitchFamily="18" charset="0"/>
              </a:rPr>
              <a:t>Some Tactical Civics I want you to walk away with tonight!</a:t>
            </a:r>
            <a:br>
              <a:rPr lang="en-US" sz="3600" b="1" i="1" dirty="0">
                <a:solidFill>
                  <a:schemeClr val="accent1"/>
                </a:solidFill>
                <a:latin typeface="Times New Roman" panose="02020603050405020304" pitchFamily="18" charset="0"/>
                <a:cs typeface="Times New Roman" panose="02020603050405020304" pitchFamily="18" charset="0"/>
              </a:rPr>
            </a:br>
            <a:r>
              <a:rPr lang="en-US" sz="2800" b="1" i="1" dirty="0">
                <a:latin typeface="Times New Roman" panose="02020603050405020304" pitchFamily="18" charset="0"/>
                <a:cs typeface="Times New Roman" panose="02020603050405020304" pitchFamily="18" charset="0"/>
              </a:rPr>
              <a:t>	-Original thought/ideology from the SCOTUS</a:t>
            </a:r>
            <a:br>
              <a:rPr lang="en-US" sz="2800" b="1" i="1" dirty="0">
                <a:latin typeface="Times New Roman" panose="02020603050405020304" pitchFamily="18" charset="0"/>
                <a:cs typeface="Times New Roman" panose="02020603050405020304" pitchFamily="18" charset="0"/>
              </a:rPr>
            </a:br>
            <a:r>
              <a:rPr lang="en-US" sz="2800" b="1" i="1" dirty="0">
                <a:latin typeface="Times New Roman" panose="02020603050405020304" pitchFamily="18" charset="0"/>
                <a:cs typeface="Times New Roman" panose="02020603050405020304" pitchFamily="18" charset="0"/>
              </a:rPr>
              <a:t>	 -Combatting lies of the enemy</a:t>
            </a:r>
            <a:br>
              <a:rPr lang="en-US" sz="2800" b="1" i="1" dirty="0">
                <a:latin typeface="Times New Roman" panose="02020603050405020304" pitchFamily="18" charset="0"/>
                <a:cs typeface="Times New Roman" panose="02020603050405020304" pitchFamily="18" charset="0"/>
              </a:rPr>
            </a:br>
            <a:r>
              <a:rPr lang="en-US" sz="2800" b="1" i="1" dirty="0">
                <a:latin typeface="Times New Roman" panose="02020603050405020304" pitchFamily="18" charset="0"/>
                <a:cs typeface="Times New Roman" panose="02020603050405020304" pitchFamily="18" charset="0"/>
              </a:rPr>
              <a:t>	-American Exceptionalism</a:t>
            </a:r>
            <a:br>
              <a:rPr lang="en-US" sz="2800" b="1" i="1" dirty="0">
                <a:latin typeface="Times New Roman" panose="02020603050405020304" pitchFamily="18" charset="0"/>
                <a:cs typeface="Times New Roman" panose="02020603050405020304" pitchFamily="18" charset="0"/>
              </a:rPr>
            </a:br>
            <a:r>
              <a:rPr lang="en-US" sz="2800" b="1" i="1" dirty="0">
                <a:latin typeface="Times New Roman" panose="02020603050405020304" pitchFamily="18" charset="0"/>
                <a:cs typeface="Times New Roman" panose="02020603050405020304" pitchFamily="18" charset="0"/>
              </a:rPr>
              <a:t>	-America’s Foundation</a:t>
            </a:r>
            <a:br>
              <a:rPr lang="en-US" sz="2800" b="1" i="1" dirty="0">
                <a:latin typeface="Times New Roman" panose="02020603050405020304" pitchFamily="18" charset="0"/>
                <a:cs typeface="Times New Roman" panose="02020603050405020304" pitchFamily="18" charset="0"/>
              </a:rPr>
            </a:br>
            <a:r>
              <a:rPr lang="en-US" sz="2800" b="1" i="1" dirty="0">
                <a:latin typeface="Times New Roman" panose="02020603050405020304" pitchFamily="18" charset="0"/>
                <a:cs typeface="Times New Roman" panose="02020603050405020304" pitchFamily="18" charset="0"/>
              </a:rPr>
              <a:t>	-Tools to leave with</a:t>
            </a:r>
            <a:br>
              <a:rPr lang="en-US" sz="2800" b="1" i="1" dirty="0">
                <a:latin typeface="Times New Roman" panose="02020603050405020304" pitchFamily="18" charset="0"/>
                <a:cs typeface="Times New Roman" panose="02020603050405020304" pitchFamily="18" charset="0"/>
              </a:rPr>
            </a:br>
            <a:r>
              <a:rPr lang="en-US" sz="2800" b="1" i="1" dirty="0">
                <a:latin typeface="Times New Roman" panose="02020603050405020304" pitchFamily="18" charset="0"/>
                <a:cs typeface="Times New Roman" panose="02020603050405020304" pitchFamily="18" charset="0"/>
              </a:rPr>
              <a:t>	</a:t>
            </a:r>
            <a:br>
              <a:rPr lang="en-US" sz="2800" b="1" i="1" dirty="0">
                <a:latin typeface="Times New Roman" panose="02020603050405020304" pitchFamily="18" charset="0"/>
                <a:cs typeface="Times New Roman" panose="02020603050405020304" pitchFamily="18" charset="0"/>
              </a:rPr>
            </a:br>
            <a:br>
              <a:rPr lang="en-US" sz="2800" b="1" i="1" dirty="0">
                <a:latin typeface="Times New Roman" panose="02020603050405020304" pitchFamily="18" charset="0"/>
                <a:cs typeface="Times New Roman" panose="02020603050405020304" pitchFamily="18" charset="0"/>
              </a:rPr>
            </a:br>
            <a:r>
              <a:rPr lang="en-US" sz="4000" b="1" i="1" dirty="0">
                <a:solidFill>
                  <a:srgbClr val="C00000"/>
                </a:solidFill>
                <a:latin typeface="Times New Roman" panose="02020603050405020304" pitchFamily="18" charset="0"/>
                <a:cs typeface="Times New Roman" panose="02020603050405020304" pitchFamily="18" charset="0"/>
              </a:rPr>
              <a:t>Before we dive in to tonight, what is the difference between HISTORY and CIVICS?</a:t>
            </a:r>
            <a:br>
              <a:rPr lang="en-US" sz="2800" b="1" i="1" dirty="0">
                <a:solidFill>
                  <a:srgbClr val="C00000"/>
                </a:solidFill>
                <a:latin typeface="Times New Roman" panose="02020603050405020304" pitchFamily="18" charset="0"/>
                <a:cs typeface="Times New Roman" panose="02020603050405020304" pitchFamily="18" charset="0"/>
              </a:rPr>
            </a:br>
            <a:r>
              <a:rPr lang="en-US" sz="2800" b="1" i="1" dirty="0">
                <a:solidFill>
                  <a:srgbClr val="C00000"/>
                </a:solidFill>
                <a:latin typeface="Times New Roman" panose="02020603050405020304" pitchFamily="18" charset="0"/>
                <a:cs typeface="Times New Roman" panose="02020603050405020304" pitchFamily="18" charset="0"/>
              </a:rPr>
              <a:t>	</a:t>
            </a:r>
            <a:br>
              <a:rPr lang="en-US" sz="2800" b="1" i="1" dirty="0">
                <a:latin typeface="Times New Roman" panose="02020603050405020304" pitchFamily="18" charset="0"/>
                <a:cs typeface="Times New Roman" panose="02020603050405020304" pitchFamily="18" charset="0"/>
              </a:rPr>
            </a:br>
            <a:br>
              <a:rPr lang="en-US" sz="2800" b="1" i="1" dirty="0">
                <a:latin typeface="Times New Roman" panose="02020603050405020304" pitchFamily="18" charset="0"/>
                <a:cs typeface="Times New Roman" panose="02020603050405020304" pitchFamily="18" charset="0"/>
              </a:rPr>
            </a:br>
            <a:br>
              <a:rPr lang="en-US" sz="2800" b="1" i="1" dirty="0">
                <a:latin typeface="Times New Roman" panose="02020603050405020304" pitchFamily="18" charset="0"/>
                <a:cs typeface="Times New Roman" panose="02020603050405020304" pitchFamily="18" charset="0"/>
              </a:rPr>
            </a:br>
            <a:br>
              <a:rPr lang="en-US" sz="2800" b="1" i="1" dirty="0">
                <a:latin typeface="Times New Roman" panose="02020603050405020304" pitchFamily="18" charset="0"/>
                <a:cs typeface="Times New Roman" panose="02020603050405020304" pitchFamily="18" charset="0"/>
              </a:rPr>
            </a:br>
            <a:r>
              <a:rPr lang="en-US" sz="2800" b="1" i="1" dirty="0">
                <a:latin typeface="Times New Roman" panose="02020603050405020304" pitchFamily="18" charset="0"/>
                <a:cs typeface="Times New Roman" panose="02020603050405020304" pitchFamily="18" charset="0"/>
              </a:rPr>
              <a:t>	</a:t>
            </a:r>
            <a:br>
              <a:rPr lang="en-US" b="1" i="1" dirty="0">
                <a:solidFill>
                  <a:schemeClr val="accent1"/>
                </a:solidFill>
                <a:latin typeface="Times New Roman" panose="02020603050405020304" pitchFamily="18" charset="0"/>
                <a:cs typeface="Times New Roman" panose="02020603050405020304" pitchFamily="18" charset="0"/>
              </a:rPr>
            </a:br>
            <a:endParaRPr lang="en-US" b="1" i="1" dirty="0">
              <a:solidFill>
                <a:schemeClr val="accent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806CE54-F31A-097B-B61F-B152AAD181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9872" y="5039359"/>
            <a:ext cx="2395318" cy="1596291"/>
          </a:xfrm>
          <a:prstGeom prst="rect">
            <a:avLst/>
          </a:prstGeom>
        </p:spPr>
      </p:pic>
    </p:spTree>
    <p:extLst>
      <p:ext uri="{BB962C8B-B14F-4D97-AF65-F5344CB8AC3E}">
        <p14:creationId xmlns:p14="http://schemas.microsoft.com/office/powerpoint/2010/main" val="35523871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5743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69429"/>
          </a:xfrm>
        </p:spPr>
        <p:txBody>
          <a:bodyPr/>
          <a:lstStyle/>
          <a:p>
            <a:pPr algn="ctr"/>
            <a:r>
              <a:rPr lang="en-US" dirty="0">
                <a:latin typeface="Mistral" panose="03090702030407020403" pitchFamily="66" charset="0"/>
              </a:rPr>
              <a:t>The Ten Commandments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186" y="1288530"/>
            <a:ext cx="4017364" cy="4828322"/>
          </a:xfrm>
          <a:prstGeom prst="rect">
            <a:avLst/>
          </a:prstGeom>
        </p:spPr>
      </p:pic>
      <p:sp>
        <p:nvSpPr>
          <p:cNvPr id="6" name="Rectangle 5"/>
          <p:cNvSpPr/>
          <p:nvPr/>
        </p:nvSpPr>
        <p:spPr>
          <a:xfrm>
            <a:off x="5143500" y="1039734"/>
            <a:ext cx="2507261" cy="6608860"/>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ON THE LEFT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The Ten Commandments pictured at the US Supreme Court.</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 THE RIGHT: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Moses giving the Israelites the Ten Commandments</a:t>
            </a:r>
            <a:b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New York Supreme Court.</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1975" y="1039734"/>
            <a:ext cx="3600294" cy="5615899"/>
          </a:xfrm>
          <a:prstGeom prst="rect">
            <a:avLst/>
          </a:prstGeom>
        </p:spPr>
      </p:pic>
    </p:spTree>
    <p:extLst>
      <p:ext uri="{BB962C8B-B14F-4D97-AF65-F5344CB8AC3E}">
        <p14:creationId xmlns:p14="http://schemas.microsoft.com/office/powerpoint/2010/main" val="25802815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4A27F9-53E1-4B65-DCF2-B3DF28A232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3350" y="441975"/>
            <a:ext cx="7315200" cy="4219966"/>
          </a:xfrm>
          <a:prstGeom prst="rect">
            <a:avLst/>
          </a:prstGeom>
        </p:spPr>
      </p:pic>
      <p:sp>
        <p:nvSpPr>
          <p:cNvPr id="6" name="TextBox 5">
            <a:extLst>
              <a:ext uri="{FF2B5EF4-FFF2-40B4-BE49-F238E27FC236}">
                <a16:creationId xmlns:a16="http://schemas.microsoft.com/office/drawing/2014/main" id="{C5BAF290-60C2-8F44-827D-9D7EBEF4D955}"/>
              </a:ext>
            </a:extLst>
          </p:cNvPr>
          <p:cNvSpPr txBox="1"/>
          <p:nvPr/>
        </p:nvSpPr>
        <p:spPr>
          <a:xfrm>
            <a:off x="650240" y="4762976"/>
            <a:ext cx="10830560"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Many great lawgivers throughout time are shown here; however, Moses is the only one facing the Speaker of the House in the rotunda in our nation’s capitol.</a:t>
            </a:r>
          </a:p>
        </p:txBody>
      </p:sp>
    </p:spTree>
    <p:extLst>
      <p:ext uri="{BB962C8B-B14F-4D97-AF65-F5344CB8AC3E}">
        <p14:creationId xmlns:p14="http://schemas.microsoft.com/office/powerpoint/2010/main" val="21006219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Our Constitution Actually Obeys The Sabbath</a:t>
            </a:r>
            <a:endParaRPr lang="en-US" dirty="0"/>
          </a:p>
        </p:txBody>
      </p:sp>
      <p:sp>
        <p:nvSpPr>
          <p:cNvPr id="3" name="Content Placeholder 2"/>
          <p:cNvSpPr>
            <a:spLocks noGrp="1"/>
          </p:cNvSpPr>
          <p:nvPr>
            <p:ph idx="1"/>
          </p:nvPr>
        </p:nvSpPr>
        <p:spPr>
          <a:xfrm>
            <a:off x="239843" y="1289154"/>
            <a:ext cx="11737298" cy="5216577"/>
          </a:xfrm>
        </p:spPr>
        <p:txBody>
          <a:bodyPr>
            <a:normAutofit/>
          </a:bodyPr>
          <a:lstStyle/>
          <a:p>
            <a:r>
              <a:rPr lang="en-US" sz="3200" u="sng" dirty="0">
                <a:latin typeface="Times New Roman" panose="02020603050405020304" pitchFamily="18" charset="0"/>
                <a:cs typeface="Times New Roman" panose="02020603050405020304" pitchFamily="18" charset="0"/>
              </a:rPr>
              <a:t>Sundays Excepted Clause</a:t>
            </a:r>
          </a:p>
          <a:p>
            <a:r>
              <a:rPr lang="en-US" sz="3200" dirty="0">
                <a:latin typeface="Times New Roman" panose="02020603050405020304" pitchFamily="18" charset="0"/>
                <a:cs typeface="Times New Roman" panose="02020603050405020304" pitchFamily="18" charset="0"/>
              </a:rPr>
              <a:t>The US Constitution, 1787, Article 1, Section 7, the President has ten days to sign a law, “Sundays excepted”</a:t>
            </a:r>
          </a:p>
          <a:p>
            <a:r>
              <a:rPr lang="en-US" sz="3200" b="1" dirty="0">
                <a:latin typeface="Times New Roman" panose="02020603050405020304" pitchFamily="18" charset="0"/>
                <a:cs typeface="Times New Roman" panose="02020603050405020304" pitchFamily="18" charset="0"/>
              </a:rPr>
              <a:t>Article 1 - The Legislative Branch Section 7 - Revenue Bills, Legislative Process, Presidential Veto</a:t>
            </a:r>
          </a:p>
          <a:p>
            <a:pPr marL="0" indent="0">
              <a:buNone/>
            </a:pPr>
            <a:r>
              <a:rPr lang="en-US" sz="3200" dirty="0">
                <a:latin typeface="Times New Roman" panose="02020603050405020304" pitchFamily="18" charset="0"/>
                <a:cs typeface="Times New Roman" panose="02020603050405020304" pitchFamily="18" charset="0"/>
              </a:rPr>
              <a:t>“…If any Bill shall not be returned by the President within ten Days (Sundays excepted) after it shall have been presented to him…”</a:t>
            </a:r>
          </a:p>
        </p:txBody>
      </p:sp>
    </p:spTree>
    <p:extLst>
      <p:ext uri="{BB962C8B-B14F-4D97-AF65-F5344CB8AC3E}">
        <p14:creationId xmlns:p14="http://schemas.microsoft.com/office/powerpoint/2010/main" val="40695239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The Ten Commandments in American History</a:t>
            </a:r>
            <a:endParaRPr lang="en-US" dirty="0"/>
          </a:p>
        </p:txBody>
      </p:sp>
      <p:sp>
        <p:nvSpPr>
          <p:cNvPr id="3" name="Content Placeholder 2"/>
          <p:cNvSpPr>
            <a:spLocks noGrp="1"/>
          </p:cNvSpPr>
          <p:nvPr>
            <p:ph idx="1"/>
          </p:nvPr>
        </p:nvSpPr>
        <p:spPr/>
        <p:txBody>
          <a:bodyPr>
            <a:normAutofit fontScale="85000" lnSpcReduction="20000"/>
          </a:bodyPr>
          <a:lstStyle/>
          <a:p>
            <a:r>
              <a:rPr lang="en-US" sz="3200" u="sng" dirty="0">
                <a:latin typeface="Times New Roman" panose="02020603050405020304" pitchFamily="18" charset="0"/>
                <a:cs typeface="Times New Roman" panose="02020603050405020304" pitchFamily="18" charset="0"/>
              </a:rPr>
              <a:t>Honor the Sabbath</a:t>
            </a:r>
          </a:p>
          <a:p>
            <a:r>
              <a:rPr lang="en-US" sz="3200" dirty="0">
                <a:latin typeface="Times New Roman" panose="02020603050405020304" pitchFamily="18" charset="0"/>
                <a:cs typeface="Times New Roman" panose="02020603050405020304" pitchFamily="18" charset="0"/>
              </a:rPr>
              <a:t>During the American Revolution, the Commander in Chief, George Washington ordered the Sabbath be observed: “The Commander in Chief directs that Divine service be performed every Sunday at 11 o’clock … it is expected that officers of all ranks will be their attendance set an example to their men.”</a:t>
            </a:r>
          </a:p>
          <a:p>
            <a:r>
              <a:rPr lang="en-US" sz="3200" dirty="0">
                <a:latin typeface="Times New Roman" panose="02020603050405020304" pitchFamily="18" charset="0"/>
                <a:cs typeface="Times New Roman" panose="02020603050405020304" pitchFamily="18" charset="0"/>
              </a:rPr>
              <a:t>Following the Revolution, the states continued to Honor the Sabbath:</a:t>
            </a:r>
          </a:p>
          <a:p>
            <a:pPr marL="0" indent="0">
              <a:buNone/>
            </a:pPr>
            <a:r>
              <a:rPr lang="en-US" sz="3200" dirty="0">
                <a:latin typeface="Times New Roman" panose="02020603050405020304" pitchFamily="18" charset="0"/>
                <a:cs typeface="Times New Roman" panose="02020603050405020304" pitchFamily="18" charset="0"/>
              </a:rPr>
              <a:t>   -Vermont, 10 part Sabbath Law, 1787</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-Massachusetts, 11 part Sabbath Law, 1794</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-Virginia, 8 part Law, written by Thomas Jefferson, 1792</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-New Jersey, 21 part Sabbath Law, 1798</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-New Hampshire, 14 part Sabbath Law, 1799</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-Maine, 13 part Sabbath Law, 1821</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71056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The Ten Commandments in American History</a:t>
            </a:r>
            <a:endParaRPr lang="en-US" dirty="0"/>
          </a:p>
        </p:txBody>
      </p:sp>
      <p:sp>
        <p:nvSpPr>
          <p:cNvPr id="3" name="Content Placeholder 2"/>
          <p:cNvSpPr>
            <a:spLocks noGrp="1"/>
          </p:cNvSpPr>
          <p:nvPr>
            <p:ph idx="1"/>
          </p:nvPr>
        </p:nvSpPr>
        <p:spPr>
          <a:xfrm>
            <a:off x="239843" y="1289154"/>
            <a:ext cx="11737298" cy="5216577"/>
          </a:xfrm>
        </p:spPr>
        <p:txBody>
          <a:bodyPr>
            <a:normAutofit fontScale="92500" lnSpcReduction="10000"/>
          </a:bodyPr>
          <a:lstStyle/>
          <a:p>
            <a:r>
              <a:rPr lang="en-US" sz="3200" u="sng" dirty="0">
                <a:latin typeface="Times New Roman" panose="02020603050405020304" pitchFamily="18" charset="0"/>
                <a:cs typeface="Times New Roman" panose="02020603050405020304" pitchFamily="18" charset="0"/>
              </a:rPr>
              <a:t>Have No Other Gods</a:t>
            </a:r>
          </a:p>
          <a:p>
            <a:pPr marL="0" indent="0">
              <a:buNone/>
            </a:pPr>
            <a:r>
              <a:rPr lang="en-US" sz="3200" dirty="0">
                <a:latin typeface="Times New Roman" panose="02020603050405020304" pitchFamily="18" charset="0"/>
                <a:cs typeface="Times New Roman" panose="02020603050405020304" pitchFamily="18" charset="0"/>
              </a:rPr>
              <a:t>-First incorporated into the first written code of laws in America, Virginia Colony 1610, and Massachusetts of 1641, Connecticut 1642.</a:t>
            </a:r>
          </a:p>
          <a:p>
            <a:pPr marL="0" indent="0">
              <a:buNone/>
            </a:pPr>
            <a:r>
              <a:rPr lang="en-US" sz="3200" dirty="0">
                <a:latin typeface="Times New Roman" panose="02020603050405020304" pitchFamily="18" charset="0"/>
                <a:cs typeface="Times New Roman" panose="02020603050405020304" pitchFamily="18" charset="0"/>
              </a:rPr>
              <a:t>-If any man after legal conviction shall have or worship any other god but the Lord God, he shall be put to death.  Deut. 13:6 &amp; 10; 17:2 &amp; 6; Ex. 22:20.</a:t>
            </a:r>
          </a:p>
          <a:p>
            <a:r>
              <a:rPr lang="en-US" sz="3200" u="sng" dirty="0">
                <a:latin typeface="Times New Roman" panose="02020603050405020304" pitchFamily="18" charset="0"/>
                <a:cs typeface="Times New Roman" panose="02020603050405020304" pitchFamily="18" charset="0"/>
              </a:rPr>
              <a:t>Have No Idols</a:t>
            </a:r>
          </a:p>
          <a:p>
            <a:pPr marL="0" indent="0">
              <a:buNone/>
            </a:pPr>
            <a:r>
              <a:rPr lang="en-US" sz="3200" dirty="0">
                <a:latin typeface="Times New Roman" panose="02020603050405020304" pitchFamily="18" charset="0"/>
                <a:cs typeface="Times New Roman" panose="02020603050405020304" pitchFamily="18" charset="0"/>
              </a:rPr>
              <a:t>-1680 law of New Hampshire.</a:t>
            </a:r>
          </a:p>
          <a:p>
            <a:pPr marL="0" indent="0">
              <a:buNone/>
            </a:pPr>
            <a:r>
              <a:rPr lang="en-US" sz="3200" dirty="0">
                <a:latin typeface="Times New Roman" panose="02020603050405020304" pitchFamily="18" charset="0"/>
                <a:cs typeface="Times New Roman" panose="02020603050405020304" pitchFamily="18" charset="0"/>
              </a:rPr>
              <a:t>-It is enacted by ye Assembly and ye authority thereof, yet if any person having had the knowledge of the true God openly and manifestly have or </a:t>
            </a:r>
            <a:r>
              <a:rPr lang="en-US" sz="3600" dirty="0">
                <a:latin typeface="Times New Roman" panose="02020603050405020304" pitchFamily="18" charset="0"/>
                <a:cs typeface="Times New Roman" panose="02020603050405020304" pitchFamily="18" charset="0"/>
              </a:rPr>
              <a:t>worship any other god but the Lord god, he shall be put to death.  Ex: 22:20, Deut. 13:6, 10.</a:t>
            </a:r>
          </a:p>
        </p:txBody>
      </p:sp>
    </p:spTree>
    <p:extLst>
      <p:ext uri="{BB962C8B-B14F-4D97-AF65-F5344CB8AC3E}">
        <p14:creationId xmlns:p14="http://schemas.microsoft.com/office/powerpoint/2010/main" val="42821917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The Ten Commandments in American History</a:t>
            </a:r>
            <a:endParaRPr lang="en-US" dirty="0"/>
          </a:p>
        </p:txBody>
      </p:sp>
      <p:sp>
        <p:nvSpPr>
          <p:cNvPr id="3" name="Content Placeholder 2"/>
          <p:cNvSpPr>
            <a:spLocks noGrp="1"/>
          </p:cNvSpPr>
          <p:nvPr>
            <p:ph idx="1"/>
          </p:nvPr>
        </p:nvSpPr>
        <p:spPr>
          <a:xfrm>
            <a:off x="239843" y="1289154"/>
            <a:ext cx="11737298" cy="5216577"/>
          </a:xfrm>
        </p:spPr>
        <p:txBody>
          <a:bodyPr>
            <a:normAutofit/>
          </a:bodyPr>
          <a:lstStyle/>
          <a:p>
            <a:r>
              <a:rPr lang="en-US" sz="3200" u="sng" dirty="0">
                <a:latin typeface="Times New Roman" panose="02020603050405020304" pitchFamily="18" charset="0"/>
                <a:cs typeface="Times New Roman" panose="02020603050405020304" pitchFamily="18" charset="0"/>
              </a:rPr>
              <a:t>Do Not Murder</a:t>
            </a:r>
          </a:p>
          <a:p>
            <a:r>
              <a:rPr lang="en-US" sz="3200" dirty="0">
                <a:latin typeface="Times New Roman" panose="02020603050405020304" pitchFamily="18" charset="0"/>
                <a:cs typeface="Times New Roman" panose="02020603050405020304" pitchFamily="18" charset="0"/>
              </a:rPr>
              <a:t>Massachusetts, 1641.</a:t>
            </a:r>
          </a:p>
          <a:p>
            <a:pPr marL="0" indent="0">
              <a:buNone/>
            </a:pPr>
            <a:r>
              <a:rPr lang="en-US" sz="3200" dirty="0">
                <a:latin typeface="Times New Roman" panose="02020603050405020304" pitchFamily="18" charset="0"/>
                <a:cs typeface="Times New Roman" panose="02020603050405020304" pitchFamily="18" charset="0"/>
              </a:rPr>
              <a:t>“Ex. 21:12, Numbers 35:13,14,30,31.  If any person commit any willful murder, which is manslaughter committed upon premeditated malice, hatred, or cruelty not in a man’s necessary and just defense, not by mere casualty against his will, he shall be put to death.  Ex. 21:14.  If any person shall slay another through guile, either by poisoning or other such devilish practice, he shall be put to death.”</a:t>
            </a:r>
          </a:p>
        </p:txBody>
      </p:sp>
    </p:spTree>
    <p:extLst>
      <p:ext uri="{BB962C8B-B14F-4D97-AF65-F5344CB8AC3E}">
        <p14:creationId xmlns:p14="http://schemas.microsoft.com/office/powerpoint/2010/main" val="22958002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The Ten Commandments in American History</a:t>
            </a:r>
            <a:endParaRPr lang="en-US" dirty="0"/>
          </a:p>
        </p:txBody>
      </p:sp>
      <p:sp>
        <p:nvSpPr>
          <p:cNvPr id="3" name="Content Placeholder 2"/>
          <p:cNvSpPr>
            <a:spLocks noGrp="1"/>
          </p:cNvSpPr>
          <p:nvPr>
            <p:ph idx="1"/>
          </p:nvPr>
        </p:nvSpPr>
        <p:spPr>
          <a:xfrm>
            <a:off x="239843" y="1289154"/>
            <a:ext cx="11737298" cy="5216577"/>
          </a:xfrm>
        </p:spPr>
        <p:txBody>
          <a:bodyPr>
            <a:normAutofit/>
          </a:bodyPr>
          <a:lstStyle/>
          <a:p>
            <a:r>
              <a:rPr lang="en-US" sz="3200" u="sng" dirty="0">
                <a:latin typeface="Times New Roman" panose="02020603050405020304" pitchFamily="18" charset="0"/>
                <a:cs typeface="Times New Roman" panose="02020603050405020304" pitchFamily="18" charset="0"/>
              </a:rPr>
              <a:t>Honor Your Parents</a:t>
            </a:r>
          </a:p>
          <a:p>
            <a:r>
              <a:rPr lang="en-US" sz="3200" dirty="0">
                <a:latin typeface="Times New Roman" panose="02020603050405020304" pitchFamily="18" charset="0"/>
                <a:cs typeface="Times New Roman" panose="02020603050405020304" pitchFamily="18" charset="0"/>
              </a:rPr>
              <a:t> Connecticut, 1642.</a:t>
            </a:r>
          </a:p>
          <a:p>
            <a:pPr marL="0" indent="0">
              <a:buNone/>
            </a:pPr>
            <a:r>
              <a:rPr lang="en-US" sz="3200" dirty="0">
                <a:latin typeface="Times New Roman" panose="02020603050405020304" pitchFamily="18" charset="0"/>
                <a:cs typeface="Times New Roman" panose="02020603050405020304" pitchFamily="18" charset="0"/>
              </a:rPr>
              <a:t>“If any child or children above sixteen years old and of sufficient understanding shall curse or smite their normal father or mother; he or they shall be put to death unless it can be sufficiently testified that the parents have been very unchristianly negligent in the education of children, or so provoke them by extreme and cruel correction that they have been forced thereunto to preserve themselves from death or maiming.” Ex. 21:17, Lev. 20, Ex. 20:12.</a:t>
            </a:r>
          </a:p>
        </p:txBody>
      </p:sp>
    </p:spTree>
    <p:extLst>
      <p:ext uri="{BB962C8B-B14F-4D97-AF65-F5344CB8AC3E}">
        <p14:creationId xmlns:p14="http://schemas.microsoft.com/office/powerpoint/2010/main" val="18647609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The Ten Commandments in American History</a:t>
            </a:r>
            <a:endParaRPr lang="en-US" dirty="0"/>
          </a:p>
        </p:txBody>
      </p:sp>
      <p:sp>
        <p:nvSpPr>
          <p:cNvPr id="3" name="Content Placeholder 2"/>
          <p:cNvSpPr>
            <a:spLocks noGrp="1"/>
          </p:cNvSpPr>
          <p:nvPr>
            <p:ph idx="1"/>
          </p:nvPr>
        </p:nvSpPr>
        <p:spPr>
          <a:xfrm>
            <a:off x="239843" y="1289154"/>
            <a:ext cx="11737298" cy="5216577"/>
          </a:xfrm>
        </p:spPr>
        <p:txBody>
          <a:bodyPr>
            <a:normAutofit/>
          </a:bodyPr>
          <a:lstStyle/>
          <a:p>
            <a:r>
              <a:rPr lang="en-US" sz="3200" u="sng" dirty="0">
                <a:latin typeface="Times New Roman" panose="02020603050405020304" pitchFamily="18" charset="0"/>
                <a:cs typeface="Times New Roman" panose="02020603050405020304" pitchFamily="18" charset="0"/>
              </a:rPr>
              <a:t>Do Not Commit Adultery</a:t>
            </a:r>
          </a:p>
          <a:p>
            <a:r>
              <a:rPr lang="en-US" sz="3200" dirty="0">
                <a:latin typeface="Times New Roman" panose="02020603050405020304" pitchFamily="18" charset="0"/>
                <a:cs typeface="Times New Roman" panose="02020603050405020304" pitchFamily="18" charset="0"/>
              </a:rPr>
              <a:t>Massachusetts, 1641.</a:t>
            </a:r>
          </a:p>
          <a:p>
            <a:pPr marL="0" indent="0">
              <a:buNone/>
            </a:pPr>
            <a:r>
              <a:rPr lang="en-US" sz="3200" dirty="0">
                <a:latin typeface="Times New Roman" panose="02020603050405020304" pitchFamily="18" charset="0"/>
                <a:cs typeface="Times New Roman" panose="02020603050405020304" pitchFamily="18" charset="0"/>
              </a:rPr>
              <a:t>If any person </a:t>
            </a:r>
            <a:r>
              <a:rPr lang="en-US" sz="3200" dirty="0" err="1">
                <a:latin typeface="Times New Roman" panose="02020603050405020304" pitchFamily="18" charset="0"/>
                <a:cs typeface="Times New Roman" panose="02020603050405020304" pitchFamily="18" charset="0"/>
              </a:rPr>
              <a:t>committeth</a:t>
            </a:r>
            <a:r>
              <a:rPr lang="en-US" sz="3200" dirty="0">
                <a:latin typeface="Times New Roman" panose="02020603050405020304" pitchFamily="18" charset="0"/>
                <a:cs typeface="Times New Roman" panose="02020603050405020304" pitchFamily="18" charset="0"/>
              </a:rPr>
              <a:t> adultery with a married or espoused wife, the adultery and adulteress shall surely be put to death.  Ex. 20:14.</a:t>
            </a:r>
          </a:p>
          <a:p>
            <a:r>
              <a:rPr lang="en-US" sz="3200" u="sng" dirty="0">
                <a:latin typeface="Times New Roman" panose="02020603050405020304" pitchFamily="18" charset="0"/>
                <a:cs typeface="Times New Roman" panose="02020603050405020304" pitchFamily="18" charset="0"/>
              </a:rPr>
              <a:t>Do Not Perjure Yourself</a:t>
            </a:r>
          </a:p>
          <a:p>
            <a:pPr marL="0" indent="0">
              <a:buNone/>
            </a:pPr>
            <a:r>
              <a:rPr lang="en-US" sz="3200" dirty="0">
                <a:latin typeface="Times New Roman" panose="02020603050405020304" pitchFamily="18" charset="0"/>
                <a:cs typeface="Times New Roman" panose="02020603050405020304" pitchFamily="18" charset="0"/>
              </a:rPr>
              <a:t>Connecticut,1642.</a:t>
            </a:r>
          </a:p>
          <a:p>
            <a:pPr marL="0" indent="0">
              <a:buNone/>
            </a:pPr>
            <a:r>
              <a:rPr lang="en-US" sz="3200" dirty="0">
                <a:latin typeface="Times New Roman" panose="02020603050405020304" pitchFamily="18" charset="0"/>
                <a:cs typeface="Times New Roman" panose="02020603050405020304" pitchFamily="18" charset="0"/>
              </a:rPr>
              <a:t>If any man rise up by false witness, wittingly and of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purpose to take away any man’s life, he shall be put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to death. Deut. 19:16, 18, 19.</a:t>
            </a:r>
          </a:p>
        </p:txBody>
      </p:sp>
    </p:spTree>
    <p:extLst>
      <p:ext uri="{BB962C8B-B14F-4D97-AF65-F5344CB8AC3E}">
        <p14:creationId xmlns:p14="http://schemas.microsoft.com/office/powerpoint/2010/main" val="37565306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B316E9-E942-9E89-DB6E-157FB742AD4D}"/>
              </a:ext>
            </a:extLst>
          </p:cNvPr>
          <p:cNvSpPr txBox="1"/>
          <p:nvPr/>
        </p:nvSpPr>
        <p:spPr>
          <a:xfrm>
            <a:off x="1076960" y="1198881"/>
            <a:ext cx="9458960" cy="707886"/>
          </a:xfrm>
          <a:prstGeom prst="rect">
            <a:avLst/>
          </a:prstGeom>
          <a:noFill/>
        </p:spPr>
        <p:txBody>
          <a:bodyPr wrap="square" rtlCol="0">
            <a:spAutoFit/>
          </a:bodyPr>
          <a:lstStyle/>
          <a:p>
            <a:pPr algn="ctr"/>
            <a:r>
              <a:rPr lang="en-US" sz="4000" i="1" dirty="0">
                <a:solidFill>
                  <a:srgbClr val="FFFF00"/>
                </a:solidFill>
                <a:latin typeface="Times New Roman" panose="02020603050405020304" pitchFamily="18" charset="0"/>
                <a:cs typeface="Times New Roman" panose="02020603050405020304" pitchFamily="18" charset="0"/>
              </a:rPr>
              <a:t>Some tools to take home</a:t>
            </a:r>
          </a:p>
        </p:txBody>
      </p:sp>
    </p:spTree>
    <p:extLst>
      <p:ext uri="{BB962C8B-B14F-4D97-AF65-F5344CB8AC3E}">
        <p14:creationId xmlns:p14="http://schemas.microsoft.com/office/powerpoint/2010/main" val="3847146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CF6F3-0FBC-4130-39CA-AC09F11FB7E7}"/>
              </a:ext>
            </a:extLst>
          </p:cNvPr>
          <p:cNvSpPr>
            <a:spLocks noGrp="1"/>
          </p:cNvSpPr>
          <p:nvPr>
            <p:ph type="title"/>
          </p:nvPr>
        </p:nvSpPr>
        <p:spPr>
          <a:xfrm>
            <a:off x="3536950" y="1721813"/>
            <a:ext cx="7747000" cy="1838960"/>
          </a:xfrm>
        </p:spPr>
        <p:txBody>
          <a:bodyPr>
            <a:noAutofit/>
          </a:bodyPr>
          <a:lstStyle/>
          <a:p>
            <a:br>
              <a:rPr lang="en-US" sz="3600" b="1" i="1" dirty="0">
                <a:solidFill>
                  <a:schemeClr val="accent1"/>
                </a:solidFill>
                <a:latin typeface="Times New Roman" panose="02020603050405020304" pitchFamily="18" charset="0"/>
                <a:cs typeface="Times New Roman" panose="02020603050405020304" pitchFamily="18" charset="0"/>
              </a:rPr>
            </a:br>
            <a:r>
              <a:rPr lang="en-US" sz="3600" b="1" i="1" dirty="0">
                <a:latin typeface="Times New Roman" panose="02020603050405020304" pitchFamily="18" charset="0"/>
                <a:cs typeface="Times New Roman" panose="02020603050405020304" pitchFamily="18" charset="0"/>
              </a:rPr>
              <a:t>		</a:t>
            </a:r>
            <a:br>
              <a:rPr lang="en-US" sz="3600" b="1" i="1" dirty="0">
                <a:latin typeface="Times New Roman" panose="02020603050405020304" pitchFamily="18" charset="0"/>
                <a:cs typeface="Times New Roman" panose="02020603050405020304" pitchFamily="18" charset="0"/>
              </a:rPr>
            </a:br>
            <a:br>
              <a:rPr lang="en-US" sz="3600" b="1" i="1" dirty="0">
                <a:latin typeface="Times New Roman" panose="02020603050405020304" pitchFamily="18" charset="0"/>
                <a:cs typeface="Times New Roman" panose="02020603050405020304" pitchFamily="18" charset="0"/>
              </a:rPr>
            </a:br>
            <a:br>
              <a:rPr lang="en-US" sz="3600" b="1" i="1" dirty="0">
                <a:solidFill>
                  <a:srgbClr val="C00000"/>
                </a:solidFill>
                <a:latin typeface="Times New Roman" panose="02020603050405020304" pitchFamily="18" charset="0"/>
                <a:cs typeface="Times New Roman" panose="02020603050405020304" pitchFamily="18" charset="0"/>
              </a:rPr>
            </a:br>
            <a:r>
              <a:rPr lang="en-US" sz="3600" b="1" i="1" dirty="0">
                <a:solidFill>
                  <a:srgbClr val="C00000"/>
                </a:solidFill>
                <a:latin typeface="Times New Roman" panose="02020603050405020304" pitchFamily="18" charset="0"/>
                <a:cs typeface="Times New Roman" panose="02020603050405020304" pitchFamily="18" charset="0"/>
              </a:rPr>
              <a:t>	</a:t>
            </a:r>
            <a:br>
              <a:rPr lang="en-US" sz="3600" b="1" i="1" dirty="0">
                <a:latin typeface="Times New Roman" panose="02020603050405020304" pitchFamily="18" charset="0"/>
                <a:cs typeface="Times New Roman" panose="02020603050405020304" pitchFamily="18" charset="0"/>
              </a:rPr>
            </a:br>
            <a:br>
              <a:rPr lang="en-US" sz="3600" b="1" i="1" dirty="0">
                <a:latin typeface="Times New Roman" panose="02020603050405020304" pitchFamily="18" charset="0"/>
                <a:cs typeface="Times New Roman" panose="02020603050405020304" pitchFamily="18" charset="0"/>
              </a:rPr>
            </a:br>
            <a:br>
              <a:rPr lang="en-US" sz="3600" b="1" i="1" dirty="0">
                <a:latin typeface="Times New Roman" panose="02020603050405020304" pitchFamily="18" charset="0"/>
                <a:cs typeface="Times New Roman" panose="02020603050405020304" pitchFamily="18" charset="0"/>
              </a:rPr>
            </a:br>
            <a:r>
              <a:rPr lang="en-US" sz="3600" b="0" i="0" dirty="0">
                <a:solidFill>
                  <a:srgbClr val="333333"/>
                </a:solidFill>
                <a:effectLst/>
                <a:latin typeface="Times New Roman" panose="02020603050405020304" pitchFamily="18" charset="0"/>
                <a:cs typeface="Times New Roman" panose="02020603050405020304" pitchFamily="18" charset="0"/>
              </a:rPr>
              <a:t>Every member of the State ought diligently to read and to study the constitution of his country, and teach the rising generation to be free. By knowing their rights, they will sooner perceive when they are violated, and be the better prepared to defend and assert them.</a:t>
            </a:r>
            <a:br>
              <a:rPr lang="en-US" sz="3600" b="0" i="0" dirty="0">
                <a:solidFill>
                  <a:srgbClr val="333333"/>
                </a:solidFill>
                <a:effectLst/>
                <a:latin typeface="Times New Roman" panose="02020603050405020304" pitchFamily="18" charset="0"/>
                <a:cs typeface="Times New Roman" panose="02020603050405020304" pitchFamily="18" charset="0"/>
              </a:rPr>
            </a:br>
            <a:br>
              <a:rPr lang="en-US" sz="3600" b="0" i="0" dirty="0">
                <a:solidFill>
                  <a:srgbClr val="333333"/>
                </a:solidFill>
                <a:effectLst/>
                <a:latin typeface="Times New Roman" panose="02020603050405020304" pitchFamily="18" charset="0"/>
                <a:cs typeface="Times New Roman" panose="02020603050405020304" pitchFamily="18" charset="0"/>
              </a:rPr>
            </a:br>
            <a:r>
              <a:rPr lang="en-US" sz="3600" b="0" i="0" dirty="0">
                <a:solidFill>
                  <a:srgbClr val="333333"/>
                </a:solidFill>
                <a:effectLst/>
                <a:latin typeface="Times New Roman" panose="02020603050405020304" pitchFamily="18" charset="0"/>
                <a:cs typeface="Times New Roman" panose="02020603050405020304" pitchFamily="18" charset="0"/>
              </a:rPr>
              <a:t>John Jay – First Chief of the US Supreme Court  </a:t>
            </a:r>
            <a:br>
              <a:rPr lang="en-US" sz="3600" b="1" i="1" dirty="0">
                <a:latin typeface="Times New Roman" panose="02020603050405020304" pitchFamily="18" charset="0"/>
                <a:cs typeface="Times New Roman" panose="02020603050405020304" pitchFamily="18" charset="0"/>
              </a:rPr>
            </a:br>
            <a:r>
              <a:rPr lang="en-US" sz="3600" b="1" i="1" dirty="0">
                <a:latin typeface="Times New Roman" panose="02020603050405020304" pitchFamily="18" charset="0"/>
                <a:cs typeface="Times New Roman" panose="02020603050405020304" pitchFamily="18" charset="0"/>
              </a:rPr>
              <a:t>	</a:t>
            </a:r>
            <a:br>
              <a:rPr lang="en-US" sz="3600" b="1" i="1" dirty="0">
                <a:solidFill>
                  <a:schemeClr val="accent1"/>
                </a:solidFill>
                <a:latin typeface="Times New Roman" panose="02020603050405020304" pitchFamily="18" charset="0"/>
                <a:cs typeface="Times New Roman" panose="02020603050405020304" pitchFamily="18" charset="0"/>
              </a:rPr>
            </a:br>
            <a:endParaRPr lang="en-US" sz="3600" b="1" i="1" dirty="0">
              <a:solidFill>
                <a:schemeClr val="accent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04532FB-8ED7-F2F2-0F42-CD412C00C1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422" y="1778000"/>
            <a:ext cx="2978528" cy="3637280"/>
          </a:xfrm>
          <a:prstGeom prst="rect">
            <a:avLst/>
          </a:prstGeom>
        </p:spPr>
      </p:pic>
      <p:sp>
        <p:nvSpPr>
          <p:cNvPr id="6" name="TextBox 5">
            <a:extLst>
              <a:ext uri="{FF2B5EF4-FFF2-40B4-BE49-F238E27FC236}">
                <a16:creationId xmlns:a16="http://schemas.microsoft.com/office/drawing/2014/main" id="{22231879-A513-B145-EE05-2C5FB46AFA4A}"/>
              </a:ext>
            </a:extLst>
          </p:cNvPr>
          <p:cNvSpPr txBox="1"/>
          <p:nvPr/>
        </p:nvSpPr>
        <p:spPr>
          <a:xfrm>
            <a:off x="792480" y="450334"/>
            <a:ext cx="11043920" cy="646331"/>
          </a:xfrm>
          <a:prstGeom prst="rect">
            <a:avLst/>
          </a:prstGeom>
          <a:noFill/>
        </p:spPr>
        <p:txBody>
          <a:bodyPr wrap="square">
            <a:spAutoFit/>
          </a:bodyPr>
          <a:lstStyle/>
          <a:p>
            <a:r>
              <a:rPr lang="en-US" sz="3600" b="1" i="1" dirty="0">
                <a:latin typeface="Times New Roman" panose="02020603050405020304" pitchFamily="18" charset="0"/>
                <a:cs typeface="Times New Roman" panose="02020603050405020304" pitchFamily="18" charset="0"/>
              </a:rPr>
              <a:t>**Original thought/ideology from the SCOTUS**</a:t>
            </a:r>
            <a:endParaRPr lang="en-US" sz="3600" dirty="0"/>
          </a:p>
        </p:txBody>
      </p:sp>
      <p:pic>
        <p:nvPicPr>
          <p:cNvPr id="3" name="Picture 2">
            <a:extLst>
              <a:ext uri="{FF2B5EF4-FFF2-40B4-BE49-F238E27FC236}">
                <a16:creationId xmlns:a16="http://schemas.microsoft.com/office/drawing/2014/main" id="{7AB24DD4-6C1D-B9BC-4680-8D171042CE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4202" y="4811375"/>
            <a:ext cx="2395318" cy="1596291"/>
          </a:xfrm>
          <a:prstGeom prst="rect">
            <a:avLst/>
          </a:prstGeom>
        </p:spPr>
      </p:pic>
    </p:spTree>
    <p:extLst>
      <p:ext uri="{BB962C8B-B14F-4D97-AF65-F5344CB8AC3E}">
        <p14:creationId xmlns:p14="http://schemas.microsoft.com/office/powerpoint/2010/main" val="32615655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cs typeface="Times New Roman" panose="02020603050405020304" pitchFamily="18" charset="0"/>
              </a:rPr>
              <a:t>Pastors in the American Revolution</a:t>
            </a:r>
          </a:p>
        </p:txBody>
      </p:sp>
      <p:sp>
        <p:nvSpPr>
          <p:cNvPr id="3" name="Content Placeholder 2"/>
          <p:cNvSpPr>
            <a:spLocks noGrp="1"/>
          </p:cNvSpPr>
          <p:nvPr>
            <p:ph idx="1"/>
          </p:nvPr>
        </p:nvSpPr>
        <p:spPr/>
        <p:txBody>
          <a:bodyPr/>
          <a:lstStyle/>
          <a:p>
            <a:r>
              <a:rPr lang="en-US" dirty="0">
                <a:solidFill>
                  <a:schemeClr val="bg1"/>
                </a:solidFill>
                <a:latin typeface="Times New Roman" panose="02020603050405020304" pitchFamily="18" charset="0"/>
                <a:cs typeface="Times New Roman" panose="02020603050405020304" pitchFamily="18" charset="0"/>
              </a:rPr>
              <a:t>Should Pastors be involved in politics?</a:t>
            </a:r>
          </a:p>
          <a:p>
            <a:pPr lvl="1"/>
            <a:r>
              <a:rPr lang="en-US" dirty="0">
                <a:solidFill>
                  <a:schemeClr val="bg1"/>
                </a:solidFill>
                <a:latin typeface="Times New Roman" panose="02020603050405020304" pitchFamily="18" charset="0"/>
                <a:cs typeface="Times New Roman" panose="02020603050405020304" pitchFamily="18" charset="0"/>
              </a:rPr>
              <a:t>Why or why not?</a:t>
            </a:r>
          </a:p>
          <a:p>
            <a:r>
              <a:rPr lang="en-US" dirty="0">
                <a:solidFill>
                  <a:schemeClr val="bg1"/>
                </a:solidFill>
                <a:latin typeface="Times New Roman" panose="02020603050405020304" pitchFamily="18" charset="0"/>
                <a:cs typeface="Times New Roman" panose="02020603050405020304" pitchFamily="18" charset="0"/>
              </a:rPr>
              <a:t>Black Robe Regiment	</a:t>
            </a:r>
          </a:p>
          <a:p>
            <a:pPr lvl="1"/>
            <a:r>
              <a:rPr lang="en-US" dirty="0">
                <a:solidFill>
                  <a:schemeClr val="bg1"/>
                </a:solidFill>
                <a:latin typeface="Times New Roman" panose="02020603050405020304" pitchFamily="18" charset="0"/>
                <a:cs typeface="Times New Roman" panose="02020603050405020304" pitchFamily="18" charset="0"/>
              </a:rPr>
              <a:t>These were Pastors who would speak up from the pulpit during The American Revolutionary War.</a:t>
            </a:r>
          </a:p>
          <a:p>
            <a:pPr lvl="1"/>
            <a:r>
              <a:rPr lang="en-US" dirty="0">
                <a:solidFill>
                  <a:schemeClr val="bg1"/>
                </a:solidFill>
                <a:latin typeface="Times New Roman" panose="02020603050405020304" pitchFamily="18" charset="0"/>
                <a:cs typeface="Times New Roman" panose="02020603050405020304" pitchFamily="18" charset="0"/>
              </a:rPr>
              <a:t>Still exists today.  </a:t>
            </a:r>
            <a:r>
              <a:rPr lang="en-US" dirty="0" err="1">
                <a:solidFill>
                  <a:schemeClr val="bg1"/>
                </a:solidFill>
                <a:latin typeface="Times New Roman" panose="02020603050405020304" pitchFamily="18" charset="0"/>
                <a:cs typeface="Times New Roman" panose="02020603050405020304" pitchFamily="18" charset="0"/>
              </a:rPr>
              <a:t>Wallbuilders</a:t>
            </a:r>
            <a:r>
              <a:rPr lang="en-US" dirty="0">
                <a:solidFill>
                  <a:schemeClr val="bg1"/>
                </a:solidFill>
                <a:latin typeface="Times New Roman" panose="02020603050405020304" pitchFamily="18" charset="0"/>
                <a:cs typeface="Times New Roman" panose="02020603050405020304" pitchFamily="18" charset="0"/>
              </a:rPr>
              <a:t> is trying to rebuild the Black Robe Regiment and inform Pastors on current topics and what to address from the pulpit.</a:t>
            </a:r>
          </a:p>
          <a:p>
            <a:pPr marL="457200" lvl="1" indent="0">
              <a:buNone/>
            </a:pPr>
            <a:endParaRPr lang="en-US" dirty="0">
              <a:solidFill>
                <a:schemeClr val="bg1"/>
              </a:solidFill>
              <a:latin typeface="Times New Roman" panose="02020603050405020304" pitchFamily="18" charset="0"/>
              <a:cs typeface="Times New Roman" panose="02020603050405020304" pitchFamily="18" charset="0"/>
            </a:endParaRPr>
          </a:p>
          <a:p>
            <a:pPr marL="457200" lvl="1" indent="0">
              <a:buNone/>
            </a:pPr>
            <a:endParaRPr lang="en-US" dirty="0">
              <a:solidFill>
                <a:schemeClr val="bg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6C49918-6D56-4207-81CC-1F63503DDC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9" y="0"/>
            <a:ext cx="12185982" cy="6858000"/>
          </a:xfrm>
          <a:prstGeom prst="rect">
            <a:avLst/>
          </a:prstGeom>
        </p:spPr>
      </p:pic>
    </p:spTree>
    <p:extLst>
      <p:ext uri="{BB962C8B-B14F-4D97-AF65-F5344CB8AC3E}">
        <p14:creationId xmlns:p14="http://schemas.microsoft.com/office/powerpoint/2010/main" val="15407989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E5A556-1287-4869-BD85-348542955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12268200" cy="7587256"/>
          </a:xfrm>
          <a:prstGeom prst="rect">
            <a:avLst/>
          </a:prstGeom>
        </p:spPr>
      </p:pic>
      <p:sp>
        <p:nvSpPr>
          <p:cNvPr id="6" name="TextBox 5">
            <a:extLst>
              <a:ext uri="{FF2B5EF4-FFF2-40B4-BE49-F238E27FC236}">
                <a16:creationId xmlns:a16="http://schemas.microsoft.com/office/drawing/2014/main" id="{3F208489-3CA8-490B-A6A6-0ED29836C7E2}"/>
              </a:ext>
            </a:extLst>
          </p:cNvPr>
          <p:cNvSpPr txBox="1"/>
          <p:nvPr/>
        </p:nvSpPr>
        <p:spPr>
          <a:xfrm>
            <a:off x="4076700" y="5476875"/>
            <a:ext cx="6438900" cy="923330"/>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rPr>
              <a:t>If you want a copy of Alexis de Tocqueville's “Democracy in America” it is under my “Influence of the Bible in America” Exhibit GG</a:t>
            </a:r>
          </a:p>
        </p:txBody>
      </p:sp>
    </p:spTree>
    <p:extLst>
      <p:ext uri="{BB962C8B-B14F-4D97-AF65-F5344CB8AC3E}">
        <p14:creationId xmlns:p14="http://schemas.microsoft.com/office/powerpoint/2010/main" val="9712334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9406C-E69D-EA8C-D2FF-10F04E97A571}"/>
              </a:ext>
            </a:extLst>
          </p:cNvPr>
          <p:cNvSpPr>
            <a:spLocks noGrp="1"/>
          </p:cNvSpPr>
          <p:nvPr>
            <p:ph type="title"/>
          </p:nvPr>
        </p:nvSpPr>
        <p:spPr/>
        <p:txBody>
          <a:bodyPr/>
          <a:lstStyle/>
          <a:p>
            <a:pPr algn="ctr"/>
            <a:r>
              <a:rPr lang="en-US" dirty="0">
                <a:latin typeface="Mistral" panose="03090702030407020403" pitchFamily="66" charset="0"/>
              </a:rPr>
              <a:t>The seeds of Liberty were planted long before The Shot Heard Around the World</a:t>
            </a:r>
          </a:p>
        </p:txBody>
      </p:sp>
      <p:sp>
        <p:nvSpPr>
          <p:cNvPr id="4" name="Rectangle 1">
            <a:extLst>
              <a:ext uri="{FF2B5EF4-FFF2-40B4-BE49-F238E27FC236}">
                <a16:creationId xmlns:a16="http://schemas.microsoft.com/office/drawing/2014/main" id="{037B938B-6289-426B-6B50-EFC618F06674}"/>
              </a:ext>
            </a:extLst>
          </p:cNvPr>
          <p:cNvSpPr>
            <a:spLocks noGrp="1" noChangeArrowheads="1"/>
          </p:cNvSpPr>
          <p:nvPr>
            <p:ph idx="1"/>
          </p:nvPr>
        </p:nvSpPr>
        <p:spPr bwMode="auto">
          <a:xfrm>
            <a:off x="630065" y="1997093"/>
            <a:ext cx="10723735"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2000" b="0" i="0" dirty="0">
                <a:effectLst/>
                <a:latin typeface="Times New Roman" panose="02020603050405020304" pitchFamily="18" charset="0"/>
                <a:cs typeface="Times New Roman" panose="02020603050405020304" pitchFamily="18" charset="0"/>
              </a:rPr>
              <a:t>Did you know a Pastor helped form the Constitution of Connecticut? You read the right... Pastor Thomas Hooker on May 31st, 1638, would preach from Deuteronomy 1:13 which would establish the Fundamental Orders of Connecticut which would establish the Connecticut Constitution.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u="none" strike="noStrike" cap="none" normalizeH="0" baseline="0" dirty="0">
              <a:ln>
                <a:noFill/>
              </a:ln>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latin typeface="Times New Roman" panose="02020603050405020304" pitchFamily="18" charset="0"/>
                <a:cs typeface="Times New Roman" panose="02020603050405020304" pitchFamily="18" charset="0"/>
              </a:rPr>
              <a:t>Deuteronomy 1:13 “Take you wise men, and understanding, and known among your tribes, and I will make them rulers over you.</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latin typeface="Times New Roman" panose="02020603050405020304" pitchFamily="18" charset="0"/>
                <a:cs typeface="Times New Roman" panose="02020603050405020304" pitchFamily="18" charset="0"/>
              </a:rPr>
              <a:t>Doctrine: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latin typeface="Times New Roman" panose="02020603050405020304" pitchFamily="18" charset="0"/>
                <a:cs typeface="Times New Roman" panose="02020603050405020304" pitchFamily="18" charset="0"/>
              </a:rPr>
              <a:t>I. That the choice of public magistrates belongs unto the people by God’s own allowance.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latin typeface="Times New Roman" panose="02020603050405020304" pitchFamily="18" charset="0"/>
                <a:cs typeface="Times New Roman" panose="02020603050405020304" pitchFamily="18" charset="0"/>
              </a:rPr>
              <a:t>II. The privilege of election which belongs unto the people therefore, must not be exercised according to their humors, but according to the blessed will and law of God.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latin typeface="Times New Roman" panose="02020603050405020304" pitchFamily="18" charset="0"/>
                <a:cs typeface="Times New Roman" panose="02020603050405020304" pitchFamily="18" charset="0"/>
              </a:rPr>
              <a:t>III. They who have power to appoint officers and magistrates, it is their power, also, to set the bounds of the power and place unto which they call them.</a:t>
            </a:r>
          </a:p>
        </p:txBody>
      </p:sp>
    </p:spTree>
    <p:extLst>
      <p:ext uri="{BB962C8B-B14F-4D97-AF65-F5344CB8AC3E}">
        <p14:creationId xmlns:p14="http://schemas.microsoft.com/office/powerpoint/2010/main" val="38426875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86EDA-2426-2D96-3F87-CA887B11E2D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9BBF573-EEC2-7D23-8C54-34BDD1227E9F}"/>
              </a:ext>
            </a:extLst>
          </p:cNvPr>
          <p:cNvSpPr>
            <a:spLocks noGrp="1"/>
          </p:cNvSpPr>
          <p:nvPr>
            <p:ph type="subTitle" idx="1"/>
          </p:nvPr>
        </p:nvSpPr>
        <p:spPr>
          <a:xfrm>
            <a:off x="1524000" y="1381125"/>
            <a:ext cx="9144000" cy="3876675"/>
          </a:xfrm>
        </p:spPr>
        <p:txBody>
          <a:bodyPr/>
          <a:lstStyle/>
          <a:p>
            <a:endParaRPr lang="en-US" dirty="0"/>
          </a:p>
        </p:txBody>
      </p:sp>
      <p:pic>
        <p:nvPicPr>
          <p:cNvPr id="5" name="Picture 4">
            <a:extLst>
              <a:ext uri="{FF2B5EF4-FFF2-40B4-BE49-F238E27FC236}">
                <a16:creationId xmlns:a16="http://schemas.microsoft.com/office/drawing/2014/main" id="{4CD3AA65-4FD3-CDF7-3378-80AE8EFF4E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DEA59CE-313C-2774-C9CB-420A5F079792}"/>
              </a:ext>
            </a:extLst>
          </p:cNvPr>
          <p:cNvSpPr txBox="1"/>
          <p:nvPr/>
        </p:nvSpPr>
        <p:spPr>
          <a:xfrm>
            <a:off x="1590675" y="628650"/>
            <a:ext cx="9144000" cy="1938992"/>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Questions for your Pastor, new Pastor, board member, or potential new board member!</a:t>
            </a:r>
          </a:p>
        </p:txBody>
      </p:sp>
    </p:spTree>
    <p:extLst>
      <p:ext uri="{BB962C8B-B14F-4D97-AF65-F5344CB8AC3E}">
        <p14:creationId xmlns:p14="http://schemas.microsoft.com/office/powerpoint/2010/main" val="12284735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511C07-A3BA-F768-7B95-67EE499F3DDE}"/>
              </a:ext>
            </a:extLst>
          </p:cNvPr>
          <p:cNvSpPr txBox="1"/>
          <p:nvPr/>
        </p:nvSpPr>
        <p:spPr>
          <a:xfrm>
            <a:off x="577215" y="428178"/>
            <a:ext cx="10639425" cy="67403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ahoma" panose="020B0604030504040204" pitchFamily="34" charset="0"/>
                <a:ea typeface="+mn-ea"/>
                <a:cs typeface="+mn-cs"/>
              </a:rPr>
              <a:t>Questions to ask Pastors, new Pastors, potential church board members:</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2400" b="0" i="0" u="none" strike="noStrike" kern="1200" cap="none" spc="0" normalizeH="0" baseline="0" noProof="0" dirty="0">
                <a:ln>
                  <a:noFill/>
                </a:ln>
                <a:solidFill>
                  <a:prstClr val="white"/>
                </a:solidFill>
                <a:effectLst/>
                <a:uLnTx/>
                <a:uFillTx/>
                <a:latin typeface="tahoma" panose="020B0604030504040204" pitchFamily="34" charset="0"/>
                <a:ea typeface="+mn-ea"/>
                <a:cs typeface="+mn-cs"/>
              </a:rPr>
              <a:t>How do you define success? George </a:t>
            </a:r>
            <a:r>
              <a:rPr kumimoji="0" lang="en-US" sz="2400" b="0" i="0" u="none" strike="noStrike" kern="1200" cap="none" spc="0" normalizeH="0" baseline="0" noProof="0" dirty="0" err="1">
                <a:ln>
                  <a:noFill/>
                </a:ln>
                <a:solidFill>
                  <a:prstClr val="white"/>
                </a:solidFill>
                <a:effectLst/>
                <a:uLnTx/>
                <a:uFillTx/>
                <a:latin typeface="tahoma" panose="020B0604030504040204" pitchFamily="34" charset="0"/>
                <a:ea typeface="+mn-ea"/>
                <a:cs typeface="+mn-cs"/>
              </a:rPr>
              <a:t>Barna</a:t>
            </a:r>
            <a:r>
              <a:rPr kumimoji="0" lang="en-US" sz="2400" b="0" i="0" u="none" strike="noStrike" kern="1200" cap="none" spc="0" normalizeH="0" baseline="0" noProof="0" dirty="0">
                <a:ln>
                  <a:noFill/>
                </a:ln>
                <a:solidFill>
                  <a:prstClr val="white"/>
                </a:solidFill>
                <a:effectLst/>
                <a:uLnTx/>
                <a:uFillTx/>
                <a:latin typeface="tahoma" panose="020B0604030504040204" pitchFamily="34" charset="0"/>
                <a:ea typeface="+mn-ea"/>
                <a:cs typeface="+mn-cs"/>
              </a:rPr>
              <a:t> study showed this is how Pastors define success: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ahoma" panose="020B0604030504040204" pitchFamily="34" charset="0"/>
                <a:ea typeface="+mn-ea"/>
                <a:cs typeface="+mn-cs"/>
              </a:rPr>
              <a:t>attendance, giving, number of programs, number of staff and square footage.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ahoma" panose="020B060403050404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ahoma" panose="020B0604030504040204" pitchFamily="34" charset="0"/>
                <a:ea typeface="+mn-ea"/>
                <a:cs typeface="+mn-cs"/>
              </a:rPr>
              <a:t>2) What is your view of Romans 13? Look at the Heroes of the Hall of Faith — all of them defied government.  </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ahoma" panose="020B0604030504040204" pitchFamily="34" charset="0"/>
                <a:ea typeface="+mn-ea"/>
                <a:cs typeface="+mn-cs"/>
              </a:rPr>
              <a:t>Revelation 21:8 clearly states the cowards will not inherit the Kingdom of God. Are we cowardly when we are silent.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ahoma" panose="020B0604030504040204" pitchFamily="34" charset="0"/>
                <a:ea typeface="+mn-ea"/>
                <a:cs typeface="+mn-cs"/>
              </a:rPr>
              <a:t>3) If you are the Shepherd of the sheep, who are the wolves and how do you intend on protecting the sheep?</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white"/>
                </a:solidFill>
                <a:effectLst/>
                <a:uLnTx/>
                <a:uFillTx/>
                <a:latin typeface="tahoma" panose="020B0604030504040204" pitchFamily="34" charset="0"/>
                <a:ea typeface="+mn-ea"/>
                <a:cs typeface="+mn-cs"/>
              </a:rPr>
              <a:t>n should we defy government? (A good resource is Lex Rex </a:t>
            </a:r>
            <a:r>
              <a:rPr kumimoji="0" lang="en-US" sz="2400" b="0" i="0" u="sng" strike="noStrike" kern="1200" cap="none" spc="0" normalizeH="0" baseline="0" noProof="0" dirty="0">
                <a:ln>
                  <a:noFill/>
                </a:ln>
                <a:solidFill>
                  <a:prstClr val="white"/>
                </a:solidFill>
                <a:effectLst/>
                <a:uLnTx/>
                <a:uFillTx/>
                <a:latin typeface="tahoma" panose="020B0604030504040204" pitchFamily="34" charset="0"/>
                <a:ea typeface="+mn-ea"/>
                <a:cs typeface="+mn-cs"/>
              </a:rPr>
              <a:t>(it can be purchased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sng" strike="noStrike" kern="1200" cap="none" spc="0" normalizeH="0" baseline="0" noProof="0" dirty="0">
              <a:ln>
                <a:noFill/>
              </a:ln>
              <a:solidFill>
                <a:prstClr val="white"/>
              </a:solidFill>
              <a:effectLst/>
              <a:uLnTx/>
              <a:uFillTx/>
              <a:latin typeface="tahoma" panose="020B060403050404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ahoma" panose="020B0604030504040204" pitchFamily="34" charset="0"/>
                <a:ea typeface="+mn-ea"/>
                <a:cs typeface="+mn-cs"/>
              </a:rPr>
              <a:t>4) Are you a theological conservative (actually believing the entire Bible is without error?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69078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511C07-A3BA-F768-7B95-67EE499F3DDE}"/>
              </a:ext>
            </a:extLst>
          </p:cNvPr>
          <p:cNvSpPr txBox="1"/>
          <p:nvPr/>
        </p:nvSpPr>
        <p:spPr>
          <a:xfrm>
            <a:off x="600075" y="751344"/>
            <a:ext cx="10639425" cy="56323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ahoma" panose="020B0604030504040204" pitchFamily="34" charset="0"/>
                <a:ea typeface="+mn-ea"/>
                <a:cs typeface="+mn-cs"/>
              </a:rPr>
              <a:t>5) Do you believe the Bible speaks to all areas of life?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ahoma" panose="020B0604030504040204" pitchFamily="34" charset="0"/>
                <a:ea typeface="+mn-ea"/>
                <a:cs typeface="+mn-cs"/>
              </a:rPr>
              <a:t>6) Are you willing to preach on all areas of life?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ahoma" panose="020B0604030504040204" pitchFamily="34" charset="0"/>
                <a:ea typeface="+mn-ea"/>
                <a:cs typeface="+mn-cs"/>
              </a:rPr>
              <a:t>7) How do we make disciples?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ahoma" panose="020B0604030504040204" pitchFamily="34" charset="0"/>
                <a:ea typeface="+mn-ea"/>
                <a:cs typeface="+mn-cs"/>
              </a:rPr>
              <a:t>8) When should we submit to government and when should we defy government? (A good resource is Lex Rex </a:t>
            </a:r>
            <a:r>
              <a:rPr kumimoji="0" lang="en-US" sz="2400" b="0" i="0" u="sng" strike="noStrike" kern="1200" cap="none" spc="0" normalizeH="0" baseline="0" noProof="0" dirty="0">
                <a:ln>
                  <a:noFill/>
                </a:ln>
                <a:solidFill>
                  <a:prstClr val="white"/>
                </a:solidFill>
                <a:effectLst/>
                <a:uLnTx/>
                <a:uFillTx/>
                <a:latin typeface="tahoma" panose="020B0604030504040204" pitchFamily="34" charset="0"/>
                <a:ea typeface="+mn-ea"/>
                <a:cs typeface="+mn-cs"/>
              </a:rPr>
              <a:t>(it can be purchased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ahoma" panose="020B0604030504040204" pitchFamily="34" charset="0"/>
                <a:ea typeface="+mn-ea"/>
                <a:cs typeface="+mn-cs"/>
              </a:rPr>
              <a:t>9) Why do we render the things unto Caesar that are God’s? Do we know what is God’s or Caesar’s?​</a:t>
            </a:r>
            <a:b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ahoma" panose="020B0604030504040204" pitchFamily="34" charset="0"/>
                <a:ea typeface="+mn-ea"/>
                <a:cs typeface="+mn-cs"/>
              </a:rPr>
              <a:t>-From Tim Barton of </a:t>
            </a:r>
            <a:r>
              <a:rPr kumimoji="0" lang="en-US" sz="2400" b="0" i="0" u="none" strike="noStrike" kern="1200" cap="none" spc="0" normalizeH="0" baseline="0" noProof="0" dirty="0" err="1">
                <a:ln>
                  <a:noFill/>
                </a:ln>
                <a:solidFill>
                  <a:prstClr val="white"/>
                </a:solidFill>
                <a:effectLst/>
                <a:uLnTx/>
                <a:uFillTx/>
                <a:latin typeface="tahoma" panose="020B0604030504040204" pitchFamily="34" charset="0"/>
                <a:ea typeface="+mn-ea"/>
                <a:cs typeface="+mn-cs"/>
              </a:rPr>
              <a:t>Wallbuilder's</a:t>
            </a:r>
            <a:r>
              <a:rPr kumimoji="0" lang="en-US" sz="2400" b="0" i="0" u="none" strike="noStrike" kern="1200" cap="none" spc="0" normalizeH="0" baseline="0" noProof="0" dirty="0">
                <a:ln>
                  <a:noFill/>
                </a:ln>
                <a:solidFill>
                  <a:prstClr val="white"/>
                </a:solidFill>
                <a:effectLst/>
                <a:uLnTx/>
                <a:uFillTx/>
                <a:latin typeface="tahoma" panose="020B0604030504040204" pitchFamily="34" charset="0"/>
                <a:ea typeface="+mn-ea"/>
                <a:cs typeface="+mn-cs"/>
              </a:rPr>
              <a:t> when asked "What do I ask a new potential Pastor as I am the search committee as my Senior Pastor is retiring"?  9/24/2022</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70467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FCB81-C26F-BBEE-47FD-F4EA28FC173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A689E66-01BA-0EDE-DB07-A23A23EC79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694" y="144304"/>
            <a:ext cx="11990705" cy="6530816"/>
          </a:xfrm>
        </p:spPr>
      </p:pic>
    </p:spTree>
    <p:extLst>
      <p:ext uri="{BB962C8B-B14F-4D97-AF65-F5344CB8AC3E}">
        <p14:creationId xmlns:p14="http://schemas.microsoft.com/office/powerpoint/2010/main" val="16606947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169C6-34C8-1C13-03EA-1BFDBE0F256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9A0854C-FC06-FD04-E09A-EBED452E8A55}"/>
              </a:ext>
            </a:extLst>
          </p:cNvPr>
          <p:cNvSpPr>
            <a:spLocks noGrp="1"/>
          </p:cNvSpPr>
          <p:nvPr>
            <p:ph type="subTitle" idx="1"/>
          </p:nvPr>
        </p:nvSpPr>
        <p:spPr/>
        <p:txBody>
          <a:bodyPr/>
          <a:lstStyle/>
          <a:p>
            <a:endParaRPr lang="en-US"/>
          </a:p>
        </p:txBody>
      </p:sp>
      <p:sp>
        <p:nvSpPr>
          <p:cNvPr id="6" name="TextBox 5">
            <a:extLst>
              <a:ext uri="{FF2B5EF4-FFF2-40B4-BE49-F238E27FC236}">
                <a16:creationId xmlns:a16="http://schemas.microsoft.com/office/drawing/2014/main" id="{2DE11CAB-7095-2D09-BE76-8EFB417AF346}"/>
              </a:ext>
            </a:extLst>
          </p:cNvPr>
          <p:cNvSpPr txBox="1"/>
          <p:nvPr/>
        </p:nvSpPr>
        <p:spPr>
          <a:xfrm>
            <a:off x="438150" y="5000626"/>
            <a:ext cx="1113472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 few questions to ask yourself: 1) can we continue down this moral decay and continue as a nation? 2) can we continue on down this path of financial debt? 3) is our hope in American politics or the God that America was founded upon? 4) can we stop Bible prophecy?  5) is America listed in Bible prophecy?</a:t>
            </a:r>
          </a:p>
        </p:txBody>
      </p:sp>
      <p:pic>
        <p:nvPicPr>
          <p:cNvPr id="9" name="Picture 8">
            <a:extLst>
              <a:ext uri="{FF2B5EF4-FFF2-40B4-BE49-F238E27FC236}">
                <a16:creationId xmlns:a16="http://schemas.microsoft.com/office/drawing/2014/main" id="{39A8E991-2804-9FBE-B153-F15C79D78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51BF16E-E291-893A-C358-CCDF58EA0C75}"/>
              </a:ext>
            </a:extLst>
          </p:cNvPr>
          <p:cNvSpPr txBox="1"/>
          <p:nvPr/>
        </p:nvSpPr>
        <p:spPr>
          <a:xfrm>
            <a:off x="5670234" y="439806"/>
            <a:ext cx="6212204" cy="5632311"/>
          </a:xfrm>
          <a:prstGeom prst="rect">
            <a:avLst/>
          </a:prstGeom>
          <a:solidFill>
            <a:schemeClr val="accent1">
              <a:lumMod val="5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ahoma" panose="020B0604030504040204" pitchFamily="34" charset="0"/>
                <a:ea typeface="+mn-ea"/>
                <a:cs typeface="+mn-cs"/>
              </a:rPr>
              <a:t>1- God must be # 1 no matter what. Make the memories. Have breakfast as a family and read the Bible.</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ahoma" panose="020B0604030504040204" pitchFamily="34" charset="0"/>
                <a:ea typeface="+mn-ea"/>
                <a:cs typeface="+mn-cs"/>
              </a:rPr>
              <a:t>2- Teach your kids that faith is not a burden. That going to church isn’t a chore. We get TO DO THIS. We don’t have to do this.</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ahoma" panose="020B0604030504040204" pitchFamily="34" charset="0"/>
                <a:ea typeface="+mn-ea"/>
                <a:cs typeface="+mn-cs"/>
              </a:rPr>
              <a:t>3- Keep perspective. God has called you hear for a time such as this.</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ahoma" panose="020B0604030504040204" pitchFamily="34" charset="0"/>
                <a:ea typeface="+mn-ea"/>
                <a:cs typeface="+mn-cs"/>
              </a:rPr>
              <a:t>4-Thankful heart. Read the Founders and see how they lived and impart that on your children. David Barton was impacted by a writing by Benjamin Rush that he essentially thanked God for the blessings He forget to thank God for.</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ahoma" panose="020B0604030504040204" pitchFamily="34" charset="0"/>
                <a:ea typeface="+mn-ea"/>
                <a:cs typeface="+mn-cs"/>
              </a:rPr>
              <a:t>5-Be intentional. Reaffirm God’s Truth in to your kids.</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ahoma" panose="020B0604030504040204" pitchFamily="34" charset="0"/>
                <a:ea typeface="+mn-ea"/>
                <a:cs typeface="+mn-cs"/>
              </a:rPr>
              <a:t>​</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ahoma" panose="020B0604030504040204" pitchFamily="34" charset="0"/>
                <a:ea typeface="+mn-ea"/>
                <a:cs typeface="+mn-cs"/>
              </a:rPr>
              <a:t>-From Tim Barton of </a:t>
            </a:r>
            <a:r>
              <a:rPr kumimoji="0" lang="en-US" sz="2000" b="0" i="0" u="none" strike="noStrike" kern="1200" cap="none" spc="0" normalizeH="0" baseline="0" noProof="0" dirty="0" err="1">
                <a:ln>
                  <a:noFill/>
                </a:ln>
                <a:solidFill>
                  <a:prstClr val="white"/>
                </a:solidFill>
                <a:effectLst/>
                <a:uLnTx/>
                <a:uFillTx/>
                <a:latin typeface="tahoma" panose="020B0604030504040204" pitchFamily="34" charset="0"/>
                <a:ea typeface="+mn-ea"/>
                <a:cs typeface="+mn-cs"/>
              </a:rPr>
              <a:t>Wallbuilders</a:t>
            </a:r>
            <a:r>
              <a:rPr kumimoji="0" lang="en-US" sz="2000" b="0" i="0" u="none" strike="noStrike" kern="1200" cap="none" spc="0" normalizeH="0" baseline="0" noProof="0" dirty="0">
                <a:ln>
                  <a:noFill/>
                </a:ln>
                <a:solidFill>
                  <a:prstClr val="white"/>
                </a:solidFill>
                <a:effectLst/>
                <a:uLnTx/>
                <a:uFillTx/>
                <a:latin typeface="tahoma" panose="020B0604030504040204" pitchFamily="34" charset="0"/>
                <a:ea typeface="+mn-ea"/>
                <a:cs typeface="+mn-cs"/>
              </a:rPr>
              <a:t> when asked "How to raise kids Patriotic"?  9/24/2022</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68851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C7730-7DAB-04BA-A30F-4D87315A319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F16D199-BB13-F670-92A1-1AC5962F56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37824"/>
          </a:xfrm>
        </p:spPr>
      </p:pic>
      <p:sp>
        <p:nvSpPr>
          <p:cNvPr id="7" name="TextBox 6">
            <a:extLst>
              <a:ext uri="{FF2B5EF4-FFF2-40B4-BE49-F238E27FC236}">
                <a16:creationId xmlns:a16="http://schemas.microsoft.com/office/drawing/2014/main" id="{43F029E6-7255-B1E0-7133-296873191125}"/>
              </a:ext>
            </a:extLst>
          </p:cNvPr>
          <p:cNvSpPr txBox="1"/>
          <p:nvPr/>
        </p:nvSpPr>
        <p:spPr>
          <a:xfrm>
            <a:off x="0" y="3441680"/>
            <a:ext cx="12192000" cy="3416320"/>
          </a:xfrm>
          <a:prstGeom prst="rect">
            <a:avLst/>
          </a:prstGeom>
          <a:solidFill>
            <a:schemeClr val="tx2">
              <a:lumMod val="5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inherit"/>
                <a:ea typeface="+mn-ea"/>
                <a:cs typeface="+mn-cs"/>
              </a:rPr>
              <a:t>Did you know our Founding Fathers took the stance of being patriotic and loving your country IS loving your neighbor? Why? The better off your country is, the better off your fellow man 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inheri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inherit"/>
                <a:ea typeface="+mn-ea"/>
                <a:cs typeface="+mn-cs"/>
              </a:rPr>
              <a:t>“Patriotism is as much a virtue as justice, and is as necessary for the support of societies as natural affection is for the support of families. The Amor Patriae love of ones country is both a moral duty and a religious duty. It comprehends not only the love of our neighbors but of millions of our fellow creatures, not only of the present but of future generations. This virtue we find constitutes a part of the first characters of history.”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inherit"/>
                <a:ea typeface="+mn-ea"/>
                <a:cs typeface="+mn-cs"/>
              </a:rPr>
              <a:t>~ Benjamin Rush, Founding Father, Signer of The Declaration of Independence</a:t>
            </a:r>
          </a:p>
        </p:txBody>
      </p:sp>
    </p:spTree>
    <p:extLst>
      <p:ext uri="{BB962C8B-B14F-4D97-AF65-F5344CB8AC3E}">
        <p14:creationId xmlns:p14="http://schemas.microsoft.com/office/powerpoint/2010/main" val="17096038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D7284D5-B8DB-9EB5-CD39-5ED3C7153A21}"/>
              </a:ext>
            </a:extLst>
          </p:cNvPr>
          <p:cNvSpPr txBox="1"/>
          <p:nvPr/>
        </p:nvSpPr>
        <p:spPr>
          <a:xfrm>
            <a:off x="5912125" y="360581"/>
            <a:ext cx="5527400"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Coming 2023!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We will embark on a one year journey in to the Bible.  Not just the Bible – The Founder’s Bible where we will embark on the journey to dive in to the minds of our Founding Fathers and see how the Bible influenced America.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Purchase one today: </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www.thefoundersbible.com</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30AB3A9A-462C-F583-6F8D-C5A2F5BB65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920" y="776287"/>
            <a:ext cx="4762500" cy="4219575"/>
          </a:xfrm>
          <a:prstGeom prst="rect">
            <a:avLst/>
          </a:prstGeom>
        </p:spPr>
      </p:pic>
    </p:spTree>
    <p:extLst>
      <p:ext uri="{BB962C8B-B14F-4D97-AF65-F5344CB8AC3E}">
        <p14:creationId xmlns:p14="http://schemas.microsoft.com/office/powerpoint/2010/main" val="507087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E6922-37FC-F4C5-5596-D7EE4F99823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5487ED4-D9C4-FE8A-381F-29AA7BC3A4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93600" cy="6858000"/>
          </a:xfrm>
        </p:spPr>
      </p:pic>
    </p:spTree>
    <p:extLst>
      <p:ext uri="{BB962C8B-B14F-4D97-AF65-F5344CB8AC3E}">
        <p14:creationId xmlns:p14="http://schemas.microsoft.com/office/powerpoint/2010/main" val="6678088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B316E9-E942-9E89-DB6E-157FB742AD4D}"/>
              </a:ext>
            </a:extLst>
          </p:cNvPr>
          <p:cNvSpPr txBox="1"/>
          <p:nvPr/>
        </p:nvSpPr>
        <p:spPr>
          <a:xfrm>
            <a:off x="1366520" y="355601"/>
            <a:ext cx="9458960" cy="1938992"/>
          </a:xfrm>
          <a:prstGeom prst="rect">
            <a:avLst/>
          </a:prstGeom>
          <a:noFill/>
        </p:spPr>
        <p:txBody>
          <a:bodyPr wrap="square" rtlCol="0">
            <a:spAutoFit/>
          </a:bodyPr>
          <a:lstStyle/>
          <a:p>
            <a:pPr algn="ctr"/>
            <a:r>
              <a:rPr lang="en-US" sz="4000" i="1" dirty="0">
                <a:solidFill>
                  <a:srgbClr val="FFFF00"/>
                </a:solidFill>
                <a:latin typeface="Times New Roman" panose="02020603050405020304" pitchFamily="18" charset="0"/>
                <a:cs typeface="Times New Roman" panose="02020603050405020304" pitchFamily="18" charset="0"/>
              </a:rPr>
              <a:t>Marciaalennick.wixsite.com/</a:t>
            </a:r>
            <a:r>
              <a:rPr lang="en-US" sz="4000" i="1" dirty="0" err="1">
                <a:solidFill>
                  <a:srgbClr val="FFFF00"/>
                </a:solidFill>
                <a:latin typeface="Times New Roman" panose="02020603050405020304" pitchFamily="18" charset="0"/>
                <a:cs typeface="Times New Roman" panose="02020603050405020304" pitchFamily="18" charset="0"/>
              </a:rPr>
              <a:t>mysite</a:t>
            </a:r>
            <a:endParaRPr lang="en-US" sz="4000" i="1" dirty="0">
              <a:solidFill>
                <a:srgbClr val="FFFF00"/>
              </a:solidFill>
              <a:latin typeface="Times New Roman" panose="02020603050405020304" pitchFamily="18" charset="0"/>
              <a:cs typeface="Times New Roman" panose="02020603050405020304" pitchFamily="18" charset="0"/>
            </a:endParaRPr>
          </a:p>
          <a:p>
            <a:pPr algn="ctr"/>
            <a:endParaRPr lang="en-US" sz="4000" i="1" dirty="0">
              <a:solidFill>
                <a:srgbClr val="FFFF00"/>
              </a:solidFill>
              <a:latin typeface="Times New Roman" panose="02020603050405020304" pitchFamily="18" charset="0"/>
              <a:cs typeface="Times New Roman" panose="02020603050405020304" pitchFamily="18" charset="0"/>
            </a:endParaRPr>
          </a:p>
          <a:p>
            <a:pPr algn="ctr"/>
            <a:endParaRPr lang="en-US" sz="4000" i="1" dirty="0">
              <a:solidFill>
                <a:srgbClr val="FFFF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9C510344-8501-5AD2-B3C1-E49C0910C9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2562" y="2121416"/>
            <a:ext cx="5360126" cy="3733284"/>
          </a:xfrm>
          <a:prstGeom prst="rect">
            <a:avLst/>
          </a:prstGeom>
        </p:spPr>
      </p:pic>
    </p:spTree>
    <p:extLst>
      <p:ext uri="{BB962C8B-B14F-4D97-AF65-F5344CB8AC3E}">
        <p14:creationId xmlns:p14="http://schemas.microsoft.com/office/powerpoint/2010/main" val="41641386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780</TotalTime>
  <Words>7243</Words>
  <Application>Microsoft Office PowerPoint</Application>
  <PresentationFormat>Widescreen</PresentationFormat>
  <Paragraphs>393</Paragraphs>
  <Slides>90</Slides>
  <Notes>36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90</vt:i4>
      </vt:variant>
    </vt:vector>
  </HeadingPairs>
  <TitlesOfParts>
    <vt:vector size="101" baseType="lpstr">
      <vt:lpstr>Arial</vt:lpstr>
      <vt:lpstr>Calibri</vt:lpstr>
      <vt:lpstr>Calibri Light</vt:lpstr>
      <vt:lpstr>inherit</vt:lpstr>
      <vt:lpstr>Mistral</vt:lpstr>
      <vt:lpstr>Monotype Corsiva</vt:lpstr>
      <vt:lpstr>Tahoma</vt:lpstr>
      <vt:lpstr>Tahoma</vt:lpstr>
      <vt:lpstr>Times New Roman</vt:lpstr>
      <vt:lpstr>Office Theme</vt:lpstr>
      <vt:lpstr>1_Office Theme</vt:lpstr>
      <vt:lpstr>My Day in Court…. Learning some Tactical Civics! Presented by: Marcia A. Lennick 11/16/2022</vt:lpstr>
      <vt:lpstr>The Greatest Day  of History    will ALWAYS  be the Cross.  After all history is His-Story! </vt:lpstr>
      <vt:lpstr>Who I am. My Why!</vt:lpstr>
      <vt:lpstr>PowerPoint Presentation</vt:lpstr>
      <vt:lpstr>FDR Bible of WWII</vt:lpstr>
      <vt:lpstr>Which guy do you want fighting with you? </vt:lpstr>
      <vt:lpstr>  Why is it when a Christian person takes a lawsuit to court, they win?  Simply put: America’s foundation!   Some Tactical Civics I want you to walk away with tonight!  -Original thought/ideology from the SCOTUS   -Combatting lies of the enemy  -American Exceptionalism  -America’s Foundation  -Tools to leave with    Before we dive in to tonight, what is the difference between HISTORY and CIVICS?        </vt:lpstr>
      <vt:lpstr>          Every member of the State ought diligently to read and to study the constitution of his country, and teach the rising generation to be free. By knowing their rights, they will sooner perceive when they are violated, and be the better prepared to defend and assert them.  John Jay – First Chief of the US Supreme Court     </vt:lpstr>
      <vt:lpstr>PowerPoint Presentation</vt:lpstr>
      <vt:lpstr>PowerPoint Presentation</vt:lpstr>
      <vt:lpstr>          How many of you can name some wins from SCOTUS or any other courts lately?  -Bladensburg case -Coach Kennedy -2nd Amendment -Roe V. Wade -Judge in Texas will be able to keep prayer in Court… .why?    </vt:lpstr>
      <vt:lpstr>          Federalist 51: In republican government, the legislative authority necessarily predominates.   Federalist 78: This simple view of the matter suggests several important consequences. It proves incontestably, that the judiciary is beyond comparison the weakest of the three departments of power    </vt:lpstr>
      <vt:lpstr>PowerPoint Presentation</vt:lpstr>
      <vt:lpstr>   501(c)(3) training and Duty of the Citizen Cursory Review</vt:lpstr>
      <vt:lpstr>PowerPoint Presentation</vt:lpstr>
      <vt:lpstr>Who helped draft the First Amendment? Frederick Muhlenberg.  Understanding the history of these two brothers.  On the left Peter Muhlenberg and on the right, Frederick Muhlenberg.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Separation of Church and State</vt:lpstr>
      <vt:lpstr>Separation of Church and State</vt:lpstr>
      <vt:lpstr>Separation of Church and State</vt:lpstr>
      <vt:lpstr>Separation of Church and State</vt:lpstr>
      <vt:lpstr>Separation of Church and State</vt:lpstr>
      <vt:lpstr>Separation of Church and State</vt:lpstr>
      <vt:lpstr>Separation of Church and State</vt:lpstr>
      <vt:lpstr>Separation of Church and State</vt:lpstr>
      <vt:lpstr>Separation of Church and State</vt:lpstr>
      <vt:lpstr>PowerPoint Presentation</vt:lpstr>
      <vt:lpstr>Debunking our Godless Constitution  </vt:lpstr>
      <vt:lpstr>American Exceptionalism</vt:lpstr>
      <vt:lpstr>American Exceptionalism</vt:lpstr>
      <vt:lpstr>American Exceptionalism</vt:lpstr>
      <vt:lpstr>     America’s Foundation, cursory review.    I would recommend other lecture series on my website for further study.</vt:lpstr>
      <vt:lpstr>Fun Facts on American History -How the Liberty Bell got its name</vt:lpstr>
      <vt:lpstr>Fun Facts on American History -What was the first sentence sent via Morse Code?</vt:lpstr>
      <vt:lpstr>Fun Facts on American History -Our Form of Government was inspired by Scripture</vt:lpstr>
      <vt:lpstr>Fun Facts on American History -Our Form of Government was inspired by Scripture</vt:lpstr>
      <vt:lpstr>Benjamin Franklin</vt:lpstr>
      <vt:lpstr>Benjamin Franklin at The Constitutional Convention </vt:lpstr>
      <vt:lpstr>Benjamin Franklin at The Constitutional Convention </vt:lpstr>
      <vt:lpstr>Benjamin Franklin at The Constitutional Convention </vt:lpstr>
      <vt:lpstr>The Mayflower Compact</vt:lpstr>
      <vt:lpstr>City on a Hill</vt:lpstr>
      <vt:lpstr>City on a Hill – 1630 –  “A Model of Christian Charity”</vt:lpstr>
      <vt:lpstr>Thanksgiving!</vt:lpstr>
      <vt:lpstr>PowerPoint Presentation</vt:lpstr>
      <vt:lpstr>PowerPoint Presentation</vt:lpstr>
      <vt:lpstr>PowerPoint Presentation</vt:lpstr>
      <vt:lpstr>The Ten Commandments</vt:lpstr>
      <vt:lpstr>PowerPoint Presentation</vt:lpstr>
      <vt:lpstr>Our Constitution Actually Obeys The Sabbath</vt:lpstr>
      <vt:lpstr>The Ten Commandments in American History</vt:lpstr>
      <vt:lpstr>The Ten Commandments in American History</vt:lpstr>
      <vt:lpstr>The Ten Commandments in American History</vt:lpstr>
      <vt:lpstr>The Ten Commandments in American History</vt:lpstr>
      <vt:lpstr>The Ten Commandments in American History</vt:lpstr>
      <vt:lpstr>PowerPoint Presentation</vt:lpstr>
      <vt:lpstr>Pastors in the American Revolution</vt:lpstr>
      <vt:lpstr>PowerPoint Presentation</vt:lpstr>
      <vt:lpstr>The seeds of Liberty were planted long before The Shot Heard Around the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Marcia A Lennick</dc:creator>
  <cp:lastModifiedBy>Marcia A Lennick</cp:lastModifiedBy>
  <cp:revision>80</cp:revision>
  <cp:lastPrinted>2020-01-29T04:16:21Z</cp:lastPrinted>
  <dcterms:created xsi:type="dcterms:W3CDTF">2019-10-12T16:05:08Z</dcterms:created>
  <dcterms:modified xsi:type="dcterms:W3CDTF">2022-11-12T07:22:26Z</dcterms:modified>
</cp:coreProperties>
</file>